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333" r:id="rId3"/>
    <p:sldId id="336" r:id="rId4"/>
    <p:sldId id="390" r:id="rId5"/>
    <p:sldId id="338" r:id="rId6"/>
    <p:sldId id="339" r:id="rId7"/>
    <p:sldId id="340" r:id="rId8"/>
    <p:sldId id="341" r:id="rId9"/>
    <p:sldId id="342" r:id="rId10"/>
    <p:sldId id="343" r:id="rId11"/>
    <p:sldId id="345" r:id="rId12"/>
    <p:sldId id="346" r:id="rId13"/>
    <p:sldId id="414" r:id="rId14"/>
    <p:sldId id="412" r:id="rId15"/>
    <p:sldId id="349" r:id="rId16"/>
    <p:sldId id="409" r:id="rId17"/>
    <p:sldId id="350" r:id="rId18"/>
    <p:sldId id="410" r:id="rId19"/>
    <p:sldId id="413" r:id="rId20"/>
    <p:sldId id="411" r:id="rId21"/>
    <p:sldId id="351" r:id="rId22"/>
    <p:sldId id="352" r:id="rId23"/>
    <p:sldId id="353" r:id="rId24"/>
    <p:sldId id="415" r:id="rId25"/>
    <p:sldId id="354" r:id="rId26"/>
    <p:sldId id="355" r:id="rId27"/>
    <p:sldId id="356" r:id="rId28"/>
    <p:sldId id="357" r:id="rId29"/>
    <p:sldId id="358" r:id="rId30"/>
    <p:sldId id="386" r:id="rId31"/>
    <p:sldId id="387" r:id="rId32"/>
    <p:sldId id="388" r:id="rId33"/>
    <p:sldId id="359" r:id="rId34"/>
    <p:sldId id="389" r:id="rId35"/>
    <p:sldId id="360" r:id="rId36"/>
    <p:sldId id="361" r:id="rId37"/>
    <p:sldId id="364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22" autoAdjust="0"/>
  </p:normalViewPr>
  <p:slideViewPr>
    <p:cSldViewPr>
      <p:cViewPr varScale="1">
        <p:scale>
          <a:sx n="44" d="100"/>
          <a:sy n="44" d="100"/>
        </p:scale>
        <p:origin x="71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4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38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24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4079" y="327381"/>
            <a:ext cx="11216642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4079" y="2596444"/>
            <a:ext cx="11216642" cy="715715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625599" y="-1"/>
            <a:ext cx="9753602" cy="4991949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625599" y="5122898"/>
            <a:ext cx="9753602" cy="46307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regextester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index.html?wlr=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odenet.ru/webmast/php/regexps.php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24154" y="4112237"/>
            <a:ext cx="11054081" cy="60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b">
            <a:spAutoFit/>
          </a:bodyPr>
          <a:lstStyle/>
          <a:p>
            <a: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sz="3400" cap="all" dirty="0">
                <a:latin typeface="Times New Roman"/>
                <a:ea typeface="Times New Roman"/>
                <a:cs typeface="Times New Roman"/>
                <a:sym typeface="Times New Roman"/>
              </a:rPr>
              <a:t>Теория Автоматов и Формальных языков</a:t>
            </a:r>
            <a:endParaRPr sz="3400" cap="all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4951" y="165876"/>
            <a:ext cx="11572487" cy="94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Санкт-Петербургский государственный университет телекоммуникаций </a:t>
            </a:r>
          </a:p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им. проф. М.А. Бонч-Бруевича</a:t>
            </a:r>
          </a:p>
        </p:txBody>
      </p:sp>
      <p:pic>
        <p:nvPicPr>
          <p:cNvPr id="139" name="image1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63" y="1101139"/>
            <a:ext cx="2194870" cy="49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494097" y="8666020"/>
            <a:ext cx="9753601" cy="81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>
            <a:lvl1pPr defTabSz="829056">
              <a:lnSpc>
                <a:spcPct val="90000"/>
              </a:lnSpc>
              <a:spcBef>
                <a:spcPts val="8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Выборнова Анастасия Игоревна</a:t>
            </a:r>
            <a:r>
              <a:rPr lang="ru-RU" dirty="0"/>
              <a:t>, к.т.н., доцент кафедры </a:t>
            </a:r>
            <a:r>
              <a:rPr lang="ru-RU" dirty="0" err="1"/>
              <a:t>ССиПД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3068076" y="5271758"/>
            <a:ext cx="6868738" cy="86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Лекция </a:t>
            </a:r>
            <a:r>
              <a:rPr lang="en-US" dirty="0"/>
              <a:t>3</a:t>
            </a:r>
            <a:r>
              <a:rPr lang="ru-RU" dirty="0"/>
              <a:t>. Регулярные языки и конечные автоматы.</a:t>
            </a:r>
          </a:p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Регулярные выражения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Слово w 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допускается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конечным автоматом 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оно является совокупностью меток некоторого успешного пути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Язык, 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распознаваемый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конечным автоматом 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язык 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L(M)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состоящий из совокупностей меток всех успешных путей (то есть из всех допускаемых данным автоматом слов).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3600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Ø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пустому множеству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язык, распознаваемый конечным автоматом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5711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конечных автомата 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эквивалентны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они распознают один и тот же язык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 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называется 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автоматным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finite-state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если существует конечный автомат, распознающий этот язык.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b="1" dirty="0">
              <a:solidFill>
                <a:schemeClr val="accent4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9669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 lnSpcReduction="10000"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автоматы с однобуквенными переходами: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автоматный язык распознается некоторым конечным автоматом, не содержащим переходов с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метками длины больше единицы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имеющим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ровно одно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начальное состояние и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ровно одно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состояние.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dirty="0">
                <a:solidFill>
                  <a:schemeClr val="accent4"/>
                </a:solidFill>
              </a:rPr>
              <a:t>								a			b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dirty="0">
                <a:solidFill>
                  <a:schemeClr val="accent4"/>
                </a:solidFill>
              </a:rPr>
              <a:t>								c			d</a:t>
            </a:r>
            <a:endParaRPr lang="ru-RU" sz="3600" b="1" dirty="0">
              <a:solidFill>
                <a:schemeClr val="accent4"/>
              </a:solidFill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321876" y="7425496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32616" y="7425496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Полилиния: фигура 8"/>
          <p:cNvSpPr/>
          <p:nvPr/>
        </p:nvSpPr>
        <p:spPr>
          <a:xfrm>
            <a:off x="2181920" y="6978526"/>
            <a:ext cx="3363319" cy="956836"/>
          </a:xfrm>
          <a:custGeom>
            <a:avLst/>
            <a:gdLst>
              <a:gd name="connsiteX0" fmla="*/ 0 w 3363319"/>
              <a:gd name="connsiteY0" fmla="*/ 893630 h 956836"/>
              <a:gd name="connsiteX1" fmla="*/ 1579418 w 3363319"/>
              <a:gd name="connsiteY1" fmla="*/ 12 h 956836"/>
              <a:gd name="connsiteX2" fmla="*/ 3200400 w 3363319"/>
              <a:gd name="connsiteY2" fmla="*/ 872848 h 956836"/>
              <a:gd name="connsiteX3" fmla="*/ 3221181 w 3363319"/>
              <a:gd name="connsiteY3" fmla="*/ 872848 h 95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3319" h="956836">
                <a:moveTo>
                  <a:pt x="0" y="893630"/>
                </a:moveTo>
                <a:cubicBezTo>
                  <a:pt x="523009" y="448553"/>
                  <a:pt x="1046018" y="3476"/>
                  <a:pt x="1579418" y="12"/>
                </a:cubicBezTo>
                <a:cubicBezTo>
                  <a:pt x="2112818" y="-3452"/>
                  <a:pt x="2926773" y="727375"/>
                  <a:pt x="3200400" y="872848"/>
                </a:cubicBezTo>
                <a:cubicBezTo>
                  <a:pt x="3474027" y="1018321"/>
                  <a:pt x="3347604" y="945584"/>
                  <a:pt x="3221181" y="872848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ab</a:t>
            </a:r>
          </a:p>
          <a:p>
            <a:pPr defTabSz="914400" latinLnBrk="1"/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10" name="Полилиния: фигура 9"/>
          <p:cNvSpPr/>
          <p:nvPr/>
        </p:nvSpPr>
        <p:spPr>
          <a:xfrm>
            <a:off x="2249697" y="7935362"/>
            <a:ext cx="3179618" cy="745232"/>
          </a:xfrm>
          <a:custGeom>
            <a:avLst/>
            <a:gdLst>
              <a:gd name="connsiteX0" fmla="*/ 3179618 w 3179618"/>
              <a:gd name="connsiteY0" fmla="*/ 0 h 748146"/>
              <a:gd name="connsiteX1" fmla="*/ 1704109 w 3179618"/>
              <a:gd name="connsiteY1" fmla="*/ 748146 h 748146"/>
              <a:gd name="connsiteX2" fmla="*/ 0 w 3179618"/>
              <a:gd name="connsiteY2" fmla="*/ 0 h 748146"/>
              <a:gd name="connsiteX3" fmla="*/ 0 w 3179618"/>
              <a:gd name="connsiteY3" fmla="*/ 0 h 748146"/>
              <a:gd name="connsiteX4" fmla="*/ 0 w 3179618"/>
              <a:gd name="connsiteY4" fmla="*/ 0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618" h="748146">
                <a:moveTo>
                  <a:pt x="3179618" y="0"/>
                </a:moveTo>
                <a:cubicBezTo>
                  <a:pt x="2706831" y="374073"/>
                  <a:pt x="2234045" y="748146"/>
                  <a:pt x="1704109" y="748146"/>
                </a:cubicBezTo>
                <a:cubicBezTo>
                  <a:pt x="1174173" y="748146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cd</a:t>
            </a:r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701961" y="7428517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1070767" y="7429640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9529858" y="8469663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9526736" y="6141794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" name="Прямая со стрелкой 3"/>
          <p:cNvCxnSpPr>
            <a:cxnSpLocks/>
            <a:stCxn id="11" idx="7"/>
          </p:cNvCxnSpPr>
          <p:nvPr/>
        </p:nvCxnSpPr>
        <p:spPr>
          <a:xfrm flipV="1">
            <a:off x="8439513" y="6746358"/>
            <a:ext cx="1073302" cy="804696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5"/>
            <a:endCxn id="12" idx="1"/>
          </p:cNvCxnSpPr>
          <p:nvPr/>
        </p:nvCxnSpPr>
        <p:spPr>
          <a:xfrm>
            <a:off x="10264288" y="6855989"/>
            <a:ext cx="933023" cy="696188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2" idx="3"/>
            <a:endCxn id="13" idx="7"/>
          </p:cNvCxnSpPr>
          <p:nvPr/>
        </p:nvCxnSpPr>
        <p:spPr>
          <a:xfrm flipH="1">
            <a:off x="10267410" y="8143835"/>
            <a:ext cx="929901" cy="448365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1"/>
            <a:endCxn id="11" idx="5"/>
          </p:cNvCxnSpPr>
          <p:nvPr/>
        </p:nvCxnSpPr>
        <p:spPr>
          <a:xfrm flipH="1" flipV="1">
            <a:off x="8439513" y="8142712"/>
            <a:ext cx="1216889" cy="449488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5737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автоматы с однобуквенными переходами: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Альтернативно: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автоматный язык распознается некоторым конечным автоматом с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ровно единичными переходами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имеющим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ровно одно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состояние (и несколько конечных).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5130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автоматы с однобуквенными переходами: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0A340E8-CC0E-4518-BB44-036C57B55BD1}"/>
              </a:ext>
            </a:extLst>
          </p:cNvPr>
          <p:cNvGrpSpPr/>
          <p:nvPr/>
        </p:nvGrpSpPr>
        <p:grpSpPr>
          <a:xfrm>
            <a:off x="901021" y="3583537"/>
            <a:ext cx="5926938" cy="2325779"/>
            <a:chOff x="3118024" y="5112059"/>
            <a:chExt cx="5926938" cy="2325779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B39054B6-3B38-4711-9829-EAD0613EA759}"/>
                </a:ext>
              </a:extLst>
            </p:cNvPr>
            <p:cNvSpPr/>
            <p:nvPr/>
          </p:nvSpPr>
          <p:spPr>
            <a:xfrm>
              <a:off x="8018113" y="6258733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4470558-FD75-41F4-9BC8-E206AC17B6DD}"/>
                </a:ext>
              </a:extLst>
            </p:cNvPr>
            <p:cNvSpPr/>
            <p:nvPr/>
          </p:nvSpPr>
          <p:spPr>
            <a:xfrm>
              <a:off x="3982120" y="6182740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B40CCA7B-92C3-4D9E-9608-EEF1FD6FD652}"/>
                </a:ext>
              </a:extLst>
            </p:cNvPr>
            <p:cNvSpPr/>
            <p:nvPr/>
          </p:nvSpPr>
          <p:spPr>
            <a:xfrm>
              <a:off x="8092860" y="6319153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51634BB2-646C-4E18-A7F7-483E82015AC0}"/>
                </a:ext>
              </a:extLst>
            </p:cNvPr>
            <p:cNvSpPr/>
            <p:nvPr/>
          </p:nvSpPr>
          <p:spPr>
            <a:xfrm>
              <a:off x="3718719" y="5481665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2E6BDCD8-8535-4984-A43F-5E967520E78A}"/>
                </a:ext>
              </a:extLst>
            </p:cNvPr>
            <p:cNvSpPr/>
            <p:nvPr/>
          </p:nvSpPr>
          <p:spPr>
            <a:xfrm>
              <a:off x="4842164" y="5735770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42DF6D9A-2BA1-40FD-BFDD-D93FF7D2AEF1}"/>
                </a:ext>
              </a:extLst>
            </p:cNvPr>
            <p:cNvSpPr/>
            <p:nvPr/>
          </p:nvSpPr>
          <p:spPr>
            <a:xfrm>
              <a:off x="4909941" y="6692606"/>
              <a:ext cx="3179618" cy="745232"/>
            </a:xfrm>
            <a:custGeom>
              <a:avLst/>
              <a:gdLst>
                <a:gd name="connsiteX0" fmla="*/ 3179618 w 3179618"/>
                <a:gd name="connsiteY0" fmla="*/ 0 h 748146"/>
                <a:gd name="connsiteX1" fmla="*/ 1704109 w 3179618"/>
                <a:gd name="connsiteY1" fmla="*/ 748146 h 748146"/>
                <a:gd name="connsiteX2" fmla="*/ 0 w 3179618"/>
                <a:gd name="connsiteY2" fmla="*/ 0 h 748146"/>
                <a:gd name="connsiteX3" fmla="*/ 0 w 3179618"/>
                <a:gd name="connsiteY3" fmla="*/ 0 h 748146"/>
                <a:gd name="connsiteX4" fmla="*/ 0 w 3179618"/>
                <a:gd name="connsiteY4" fmla="*/ 0 h 74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9618" h="748146">
                  <a:moveTo>
                    <a:pt x="3179618" y="0"/>
                  </a:moveTo>
                  <a:cubicBezTo>
                    <a:pt x="2706831" y="374073"/>
                    <a:pt x="2234045" y="748146"/>
                    <a:pt x="1704109" y="748146"/>
                  </a:cubicBezTo>
                  <a:cubicBezTo>
                    <a:pt x="1174173" y="748146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F83ADD-AC59-446C-B452-E771B649FFA7}"/>
                </a:ext>
              </a:extLst>
            </p:cNvPr>
            <p:cNvSpPr txBox="1"/>
            <p:nvPr/>
          </p:nvSpPr>
          <p:spPr>
            <a:xfrm>
              <a:off x="3982120" y="5214330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847BA6-2322-4FB7-A3F9-2CC5861501E4}"/>
                </a:ext>
              </a:extLst>
            </p:cNvPr>
            <p:cNvSpPr txBox="1"/>
            <p:nvPr/>
          </p:nvSpPr>
          <p:spPr>
            <a:xfrm>
              <a:off x="5987350" y="5112059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b, c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E45FDD41-9A2F-41A3-B4F0-EA19DC612ED7}"/>
                </a:ext>
              </a:extLst>
            </p:cNvPr>
            <p:cNvCxnSpPr/>
            <p:nvPr/>
          </p:nvCxnSpPr>
          <p:spPr>
            <a:xfrm>
              <a:off x="3118024" y="6601106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5A070C8F-002E-4A57-AAAC-3BC29243FFE2}"/>
              </a:ext>
            </a:extLst>
          </p:cNvPr>
          <p:cNvGrpSpPr/>
          <p:nvPr/>
        </p:nvGrpSpPr>
        <p:grpSpPr>
          <a:xfrm>
            <a:off x="6207840" y="6364984"/>
            <a:ext cx="5926938" cy="2736040"/>
            <a:chOff x="6207840" y="6364984"/>
            <a:chExt cx="5926938" cy="2736040"/>
          </a:xfrm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F4A80C50-E3EC-49DA-A8E5-B29CA30845B5}"/>
                </a:ext>
              </a:extLst>
            </p:cNvPr>
            <p:cNvSpPr/>
            <p:nvPr/>
          </p:nvSpPr>
          <p:spPr>
            <a:xfrm>
              <a:off x="11107929" y="7511658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0676F218-D9F8-4898-A09F-7EDE83B83C6D}"/>
                </a:ext>
              </a:extLst>
            </p:cNvPr>
            <p:cNvSpPr/>
            <p:nvPr/>
          </p:nvSpPr>
          <p:spPr>
            <a:xfrm>
              <a:off x="7071936" y="7435665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D8802BF5-6997-42E2-9BA7-90E70AD51936}"/>
                </a:ext>
              </a:extLst>
            </p:cNvPr>
            <p:cNvSpPr/>
            <p:nvPr/>
          </p:nvSpPr>
          <p:spPr>
            <a:xfrm>
              <a:off x="11182676" y="7572078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AE38150E-D5A1-425C-8515-1ED0F5621BA2}"/>
                </a:ext>
              </a:extLst>
            </p:cNvPr>
            <p:cNvSpPr/>
            <p:nvPr/>
          </p:nvSpPr>
          <p:spPr>
            <a:xfrm>
              <a:off x="6808535" y="6734590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EBA2735E-94B6-43AA-A0FA-3394C9005910}"/>
                </a:ext>
              </a:extLst>
            </p:cNvPr>
            <p:cNvSpPr/>
            <p:nvPr/>
          </p:nvSpPr>
          <p:spPr>
            <a:xfrm>
              <a:off x="7931980" y="6988695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6C74B6-32F6-4810-849D-397C49D97DF2}"/>
                </a:ext>
              </a:extLst>
            </p:cNvPr>
            <p:cNvSpPr txBox="1"/>
            <p:nvPr/>
          </p:nvSpPr>
          <p:spPr>
            <a:xfrm>
              <a:off x="7071936" y="6467255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86BA7D-F34F-4533-BD76-32D34D6191AE}"/>
                </a:ext>
              </a:extLst>
            </p:cNvPr>
            <p:cNvSpPr txBox="1"/>
            <p:nvPr/>
          </p:nvSpPr>
          <p:spPr>
            <a:xfrm>
              <a:off x="9077166" y="6364984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b, c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1FF54896-D4BF-4F57-ACA6-7E96924385CA}"/>
                </a:ext>
              </a:extLst>
            </p:cNvPr>
            <p:cNvCxnSpPr/>
            <p:nvPr/>
          </p:nvCxnSpPr>
          <p:spPr>
            <a:xfrm>
              <a:off x="6207840" y="7854031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D5780691-4AEA-4869-B4B3-0FE625B14330}"/>
                </a:ext>
              </a:extLst>
            </p:cNvPr>
            <p:cNvSpPr/>
            <p:nvPr/>
          </p:nvSpPr>
          <p:spPr>
            <a:xfrm>
              <a:off x="9118667" y="8238934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chemeClr val="accent4"/>
                  </a:solidFill>
                </a:rPr>
                <a:t>3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5" name="Соединитель: изогнутый 4">
              <a:extLst>
                <a:ext uri="{FF2B5EF4-FFF2-40B4-BE49-F238E27FC236}">
                  <a16:creationId xmlns:a16="http://schemas.microsoft.com/office/drawing/2014/main" id="{98A9AD11-04E9-4FD1-A5DC-823B4B25E0F5}"/>
                </a:ext>
              </a:extLst>
            </p:cNvPr>
            <p:cNvCxnSpPr>
              <a:stCxn id="31" idx="3"/>
            </p:cNvCxnSpPr>
            <p:nvPr/>
          </p:nvCxnSpPr>
          <p:spPr>
            <a:xfrm rot="5400000">
              <a:off x="10472073" y="7871064"/>
              <a:ext cx="296927" cy="1275545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Соединитель: изогнутый 14">
              <a:extLst>
                <a:ext uri="{FF2B5EF4-FFF2-40B4-BE49-F238E27FC236}">
                  <a16:creationId xmlns:a16="http://schemas.microsoft.com/office/drawing/2014/main" id="{D75AB83C-6666-4752-BF24-40B289A0C1EF}"/>
                </a:ext>
              </a:extLst>
            </p:cNvPr>
            <p:cNvCxnSpPr>
              <a:stCxn id="40" idx="2"/>
              <a:endCxn id="32" idx="5"/>
            </p:cNvCxnSpPr>
            <p:nvPr/>
          </p:nvCxnSpPr>
          <p:spPr>
            <a:xfrm rot="10800000">
              <a:off x="7809489" y="8149860"/>
              <a:ext cx="1309179" cy="507440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54A9FA-3418-450A-A3C6-33217684BE16}"/>
                </a:ext>
              </a:extLst>
            </p:cNvPr>
            <p:cNvSpPr txBox="1"/>
            <p:nvPr/>
          </p:nvSpPr>
          <p:spPr>
            <a:xfrm>
              <a:off x="10332679" y="849331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1C3559-40D1-4624-BABD-692AED28B7ED}"/>
                </a:ext>
              </a:extLst>
            </p:cNvPr>
            <p:cNvSpPr txBox="1"/>
            <p:nvPr/>
          </p:nvSpPr>
          <p:spPr>
            <a:xfrm>
              <a:off x="7876528" y="8505989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72754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26815" y="234357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Табличное задание КА –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переходов</a:t>
            </a:r>
            <a:endParaRPr lang="en-US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F72105B6-2A8B-4480-8D26-F841993C3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9520"/>
              </p:ext>
            </p:extLst>
          </p:nvPr>
        </p:nvGraphicFramePr>
        <p:xfrm>
          <a:off x="894079" y="3580656"/>
          <a:ext cx="532029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0189">
                  <a:extLst>
                    <a:ext uri="{9D8B030D-6E8A-4147-A177-3AD203B41FA5}">
                      <a16:colId xmlns:a16="http://schemas.microsoft.com/office/drawing/2014/main" val="909052971"/>
                    </a:ext>
                  </a:extLst>
                </a:gridCol>
                <a:gridCol w="1024325">
                  <a:extLst>
                    <a:ext uri="{9D8B030D-6E8A-4147-A177-3AD203B41FA5}">
                      <a16:colId xmlns:a16="http://schemas.microsoft.com/office/drawing/2014/main" val="2673814260"/>
                    </a:ext>
                  </a:extLst>
                </a:gridCol>
                <a:gridCol w="952888">
                  <a:extLst>
                    <a:ext uri="{9D8B030D-6E8A-4147-A177-3AD203B41FA5}">
                      <a16:colId xmlns:a16="http://schemas.microsoft.com/office/drawing/2014/main" val="2340734369"/>
                    </a:ext>
                  </a:extLst>
                </a:gridCol>
                <a:gridCol w="952888">
                  <a:extLst>
                    <a:ext uri="{9D8B030D-6E8A-4147-A177-3AD203B41FA5}">
                      <a16:colId xmlns:a16="http://schemas.microsoft.com/office/drawing/2014/main" val="303087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Состояния\Входной алфавит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92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42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919113"/>
                  </a:ext>
                </a:extLst>
              </a:tr>
            </a:tbl>
          </a:graphicData>
        </a:graphic>
      </p:graphicFrame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7198637-C675-48C0-B0A8-3A71AB9A9CEA}"/>
              </a:ext>
            </a:extLst>
          </p:cNvPr>
          <p:cNvGrpSpPr/>
          <p:nvPr/>
        </p:nvGrpSpPr>
        <p:grpSpPr>
          <a:xfrm>
            <a:off x="6504980" y="4067102"/>
            <a:ext cx="5926938" cy="2736040"/>
            <a:chOff x="6207840" y="6364984"/>
            <a:chExt cx="5926938" cy="2736040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A062442F-E590-4147-AD4C-832B1D4C1693}"/>
                </a:ext>
              </a:extLst>
            </p:cNvPr>
            <p:cNvSpPr/>
            <p:nvPr/>
          </p:nvSpPr>
          <p:spPr>
            <a:xfrm>
              <a:off x="11107929" y="7511658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82DE73F1-E421-4A87-812B-C227BD53AF0E}"/>
                </a:ext>
              </a:extLst>
            </p:cNvPr>
            <p:cNvSpPr/>
            <p:nvPr/>
          </p:nvSpPr>
          <p:spPr>
            <a:xfrm>
              <a:off x="7071936" y="7435665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E9CD0DE-B4E5-4631-93B0-550D84746039}"/>
                </a:ext>
              </a:extLst>
            </p:cNvPr>
            <p:cNvSpPr/>
            <p:nvPr/>
          </p:nvSpPr>
          <p:spPr>
            <a:xfrm>
              <a:off x="11182676" y="7572078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8435CDED-8187-4708-B413-4C2860B38A69}"/>
                </a:ext>
              </a:extLst>
            </p:cNvPr>
            <p:cNvSpPr/>
            <p:nvPr/>
          </p:nvSpPr>
          <p:spPr>
            <a:xfrm>
              <a:off x="6808535" y="6734590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1BEDF195-29B7-4941-A713-88BC759485F6}"/>
                </a:ext>
              </a:extLst>
            </p:cNvPr>
            <p:cNvSpPr/>
            <p:nvPr/>
          </p:nvSpPr>
          <p:spPr>
            <a:xfrm>
              <a:off x="7931980" y="6988695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821C52-9C1B-4819-828B-E3FCFF5116A4}"/>
                </a:ext>
              </a:extLst>
            </p:cNvPr>
            <p:cNvSpPr txBox="1"/>
            <p:nvPr/>
          </p:nvSpPr>
          <p:spPr>
            <a:xfrm>
              <a:off x="7071936" y="6467255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E8785A-F71A-45B3-B4DF-E311826EC585}"/>
                </a:ext>
              </a:extLst>
            </p:cNvPr>
            <p:cNvSpPr txBox="1"/>
            <p:nvPr/>
          </p:nvSpPr>
          <p:spPr>
            <a:xfrm>
              <a:off x="9077166" y="6364984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b, c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A188CB33-7AEF-4541-9E2B-6C68BC429B89}"/>
                </a:ext>
              </a:extLst>
            </p:cNvPr>
            <p:cNvCxnSpPr/>
            <p:nvPr/>
          </p:nvCxnSpPr>
          <p:spPr>
            <a:xfrm>
              <a:off x="6207840" y="7854031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BE65046-2318-47A3-ACA9-33654A434821}"/>
                </a:ext>
              </a:extLst>
            </p:cNvPr>
            <p:cNvSpPr/>
            <p:nvPr/>
          </p:nvSpPr>
          <p:spPr>
            <a:xfrm>
              <a:off x="9118667" y="8238934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chemeClr val="accent4"/>
                  </a:solidFill>
                </a:rPr>
                <a:t>3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8" name="Соединитель: изогнутый 27">
              <a:extLst>
                <a:ext uri="{FF2B5EF4-FFF2-40B4-BE49-F238E27FC236}">
                  <a16:creationId xmlns:a16="http://schemas.microsoft.com/office/drawing/2014/main" id="{95637F60-6F79-4D6D-B568-CAA10FB7A769}"/>
                </a:ext>
              </a:extLst>
            </p:cNvPr>
            <p:cNvCxnSpPr>
              <a:stCxn id="19" idx="3"/>
            </p:cNvCxnSpPr>
            <p:nvPr/>
          </p:nvCxnSpPr>
          <p:spPr>
            <a:xfrm rot="5400000">
              <a:off x="10472073" y="7871064"/>
              <a:ext cx="296927" cy="1275545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Соединитель: изогнутый 28">
              <a:extLst>
                <a:ext uri="{FF2B5EF4-FFF2-40B4-BE49-F238E27FC236}">
                  <a16:creationId xmlns:a16="http://schemas.microsoft.com/office/drawing/2014/main" id="{0D58B9C4-D874-4C8C-A9D4-BB8E0FF2C4FD}"/>
                </a:ext>
              </a:extLst>
            </p:cNvPr>
            <p:cNvCxnSpPr>
              <a:stCxn id="27" idx="2"/>
              <a:endCxn id="20" idx="5"/>
            </p:cNvCxnSpPr>
            <p:nvPr/>
          </p:nvCxnSpPr>
          <p:spPr>
            <a:xfrm rot="10800000">
              <a:off x="7809489" y="8149860"/>
              <a:ext cx="1309179" cy="507440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7F3AEA-2EE4-43B5-8ACF-AAE6FEF5E31F}"/>
                </a:ext>
              </a:extLst>
            </p:cNvPr>
            <p:cNvSpPr txBox="1"/>
            <p:nvPr/>
          </p:nvSpPr>
          <p:spPr>
            <a:xfrm>
              <a:off x="10332679" y="849331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02E7F-A381-47B4-BB08-CD2B4DFF66EA}"/>
                </a:ext>
              </a:extLst>
            </p:cNvPr>
            <p:cNvSpPr txBox="1"/>
            <p:nvPr/>
          </p:nvSpPr>
          <p:spPr>
            <a:xfrm>
              <a:off x="7876528" y="8505989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21775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автоматы и </a:t>
            </a:r>
            <a:r>
              <a:rPr 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праволинейные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языки: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автоматный язык является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Каждый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язык является автоматным: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9783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грамматика в нормальной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форме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(автоматная грамматика, регулярная грамматика, 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finite-state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грамматика, в которой каждое правило имеет вид 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l-GR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altLang="ru-RU" sz="3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a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N, a  T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грамматика эквивалентна некоторой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праволинейной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грамматике в нормальной форме.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5439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 с однобуквенными переходами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регулярными грамматиками в нормальной форме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задан автомат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{q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язык с грамматикой 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{N, T, P, S}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Тогда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Q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Σ</a:t>
            </a:r>
            <a:endParaRPr lang="en-US" altLang="ru-RU" sz="3600" i="1" baseline="-1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{p → 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(p, x, q)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 →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12318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 с однобуквенными переходами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регулярными грамматиками в нормальной форме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→ </a:t>
            </a:r>
            <a:r>
              <a:rPr lang="en-US" altLang="ru-RU" sz="3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(p, x, q)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endParaRPr lang="en-US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→ </a:t>
            </a:r>
            <a:r>
              <a:rPr lang="el-GR" alt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6492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Абстрактные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автомат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(Abstract machine)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абстрактная модель устройства с одним входом, одним выходом и в каждый момент времени находящегося в одном состоянии из множества возможных. На вход конечного автомата поступают символы одного алфавита, на выходе появляются символы в общем случае другого алфавита.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6EE4977-A63B-4080-9395-6E441F676CD2}"/>
              </a:ext>
            </a:extLst>
          </p:cNvPr>
          <p:cNvGrpSpPr/>
          <p:nvPr/>
        </p:nvGrpSpPr>
        <p:grpSpPr>
          <a:xfrm>
            <a:off x="2149091" y="6748501"/>
            <a:ext cx="8644123" cy="1885203"/>
            <a:chOff x="1577616" y="3724672"/>
            <a:chExt cx="8644123" cy="188520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DE22B63-A8CA-4903-9FA2-D85471DE3BB2}"/>
                </a:ext>
              </a:extLst>
            </p:cNvPr>
            <p:cNvSpPr/>
            <p:nvPr/>
          </p:nvSpPr>
          <p:spPr>
            <a:xfrm>
              <a:off x="3982120" y="3724672"/>
              <a:ext cx="3600400" cy="188520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B849ACD-385D-49BE-A2AA-AAF9A40DDA2E}"/>
                </a:ext>
              </a:extLst>
            </p:cNvPr>
            <p:cNvSpPr/>
            <p:nvPr/>
          </p:nvSpPr>
          <p:spPr>
            <a:xfrm>
              <a:off x="4198144" y="3980022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Состояния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12C5ABE2-4DA9-4D87-9BA6-F9F0CE9210E5}"/>
                </a:ext>
              </a:extLst>
            </p:cNvPr>
            <p:cNvSpPr/>
            <p:nvPr/>
          </p:nvSpPr>
          <p:spPr>
            <a:xfrm>
              <a:off x="5812410" y="4851038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Память</a:t>
              </a:r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80A44E-DB65-4A4F-8945-03863720E847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791477" y="4667273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97353-64C9-4725-9EDC-D2B75C0B1023}"/>
                </a:ext>
              </a:extLst>
            </p:cNvPr>
            <p:cNvSpPr txBox="1"/>
            <p:nvPr/>
          </p:nvSpPr>
          <p:spPr>
            <a:xfrm>
              <a:off x="1577616" y="4640838"/>
              <a:ext cx="240450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Входной алфавит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DF10EF8-8EFD-44D5-86C3-30145BAFA31D}"/>
                </a:ext>
              </a:extLst>
            </p:cNvPr>
            <p:cNvCxnSpPr/>
            <p:nvPr/>
          </p:nvCxnSpPr>
          <p:spPr>
            <a:xfrm>
              <a:off x="7610447" y="4693708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3262C-6841-47A6-B44E-B3F61AD22B38}"/>
                </a:ext>
              </a:extLst>
            </p:cNvPr>
            <p:cNvSpPr txBox="1"/>
            <p:nvPr/>
          </p:nvSpPr>
          <p:spPr>
            <a:xfrm>
              <a:off x="7610447" y="4667273"/>
              <a:ext cx="261129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ы</a:t>
              </a: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ходной алфавит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28485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Детерминированные 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deterministic),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Множество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ровно один элемент (у КА ровно одно начальное состояние).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Для каждого перехода (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x, q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равенство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|x| = 1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Для любого символа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для любого состояния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не более одного состояния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свойством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a, q)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l-GR" alt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362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Детерминированные 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Недетерминированный КА (НКА)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Детерминированный КА (ДКА)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F4C4007-A7B0-4F4F-9412-60E06E2AC7C8}"/>
              </a:ext>
            </a:extLst>
          </p:cNvPr>
          <p:cNvSpPr/>
          <p:nvPr/>
        </p:nvSpPr>
        <p:spPr>
          <a:xfrm>
            <a:off x="7131735" y="3773443"/>
            <a:ext cx="1026849" cy="994331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853719A-FDA9-488D-89B9-08554DC4574C}"/>
              </a:ext>
            </a:extLst>
          </p:cNvPr>
          <p:cNvSpPr/>
          <p:nvPr/>
        </p:nvSpPr>
        <p:spPr>
          <a:xfrm>
            <a:off x="2103628" y="3826550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0D37F30-050D-49AC-9F40-BBE981B2F7CE}"/>
              </a:ext>
            </a:extLst>
          </p:cNvPr>
          <p:cNvSpPr/>
          <p:nvPr/>
        </p:nvSpPr>
        <p:spPr>
          <a:xfrm>
            <a:off x="7206482" y="3833863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accent4"/>
                </a:solidFill>
              </a:rPr>
              <a:t>3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9B2B6A1-55EF-4B78-B7C4-2EC691E8B98E}"/>
              </a:ext>
            </a:extLst>
          </p:cNvPr>
          <p:cNvSpPr/>
          <p:nvPr/>
        </p:nvSpPr>
        <p:spPr>
          <a:xfrm>
            <a:off x="1649698" y="3225881"/>
            <a:ext cx="566669" cy="907303"/>
          </a:xfrm>
          <a:custGeom>
            <a:avLst/>
            <a:gdLst>
              <a:gd name="connsiteX0" fmla="*/ 437644 w 517986"/>
              <a:gd name="connsiteY0" fmla="*/ 828366 h 907303"/>
              <a:gd name="connsiteX1" fmla="*/ 1225 w 517986"/>
              <a:gd name="connsiteY1" fmla="*/ 142566 h 907303"/>
              <a:gd name="connsiteX2" fmla="*/ 312953 w 517986"/>
              <a:gd name="connsiteY2" fmla="*/ 59439 h 907303"/>
              <a:gd name="connsiteX3" fmla="*/ 499989 w 517986"/>
              <a:gd name="connsiteY3" fmla="*/ 849148 h 907303"/>
              <a:gd name="connsiteX4" fmla="*/ 499989 w 517986"/>
              <a:gd name="connsiteY4" fmla="*/ 786802 h 90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986" h="907303">
                <a:moveTo>
                  <a:pt x="437644" y="828366"/>
                </a:moveTo>
                <a:cubicBezTo>
                  <a:pt x="229825" y="549543"/>
                  <a:pt x="22007" y="270720"/>
                  <a:pt x="1225" y="142566"/>
                </a:cubicBezTo>
                <a:cubicBezTo>
                  <a:pt x="-19557" y="14412"/>
                  <a:pt x="229826" y="-58325"/>
                  <a:pt x="312953" y="59439"/>
                </a:cubicBezTo>
                <a:cubicBezTo>
                  <a:pt x="396080" y="177203"/>
                  <a:pt x="468816" y="727921"/>
                  <a:pt x="499989" y="849148"/>
                </a:cubicBezTo>
                <a:cubicBezTo>
                  <a:pt x="531162" y="970375"/>
                  <a:pt x="515575" y="878588"/>
                  <a:pt x="499989" y="786802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0" tIns="0" rIns="0" bIns="0" numCol="1" spcCol="38100" rtlCol="0" anchor="t" anchorCtr="0">
            <a:normAutofit/>
          </a:bodyPr>
          <a:lstStyle/>
          <a:p>
            <a:pPr defTabSz="914400" latinLnBrk="1"/>
            <a:endParaRPr lang="en-US" sz="2800" b="1" dirty="0">
              <a:solidFill>
                <a:schemeClr val="accent4"/>
              </a:solidFill>
            </a:endParaRPr>
          </a:p>
          <a:p>
            <a:pPr defTabSz="914400" latinLnBrk="1"/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84E37-6612-4B01-8805-FB4B2761F2CD}"/>
              </a:ext>
            </a:extLst>
          </p:cNvPr>
          <p:cNvSpPr txBox="1"/>
          <p:nvPr/>
        </p:nvSpPr>
        <p:spPr>
          <a:xfrm>
            <a:off x="2031860" y="3004061"/>
            <a:ext cx="86409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a, b</a:t>
            </a:r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96283E-E578-4B1F-A669-5B92C84131A8}"/>
              </a:ext>
            </a:extLst>
          </p:cNvPr>
          <p:cNvSpPr txBox="1"/>
          <p:nvPr/>
        </p:nvSpPr>
        <p:spPr>
          <a:xfrm>
            <a:off x="5755091" y="3684823"/>
            <a:ext cx="9470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b</a:t>
            </a:r>
            <a:endParaRPr lang="ru-RU" sz="3200" b="1" dirty="0">
              <a:solidFill>
                <a:schemeClr val="accent4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5A0E83E-B788-4DF5-BD69-0F405E5A0B94}"/>
              </a:ext>
            </a:extLst>
          </p:cNvPr>
          <p:cNvCxnSpPr/>
          <p:nvPr/>
        </p:nvCxnSpPr>
        <p:spPr>
          <a:xfrm>
            <a:off x="1211716" y="4251084"/>
            <a:ext cx="864096" cy="0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6E1E89FD-1DC3-4C03-A076-655C3F5251E8}"/>
              </a:ext>
            </a:extLst>
          </p:cNvPr>
          <p:cNvSpPr/>
          <p:nvPr/>
        </p:nvSpPr>
        <p:spPr>
          <a:xfrm>
            <a:off x="4618218" y="3829093"/>
            <a:ext cx="864096" cy="836732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ru-RU" sz="32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284084-B7FF-4A82-902D-50001C426336}"/>
              </a:ext>
            </a:extLst>
          </p:cNvPr>
          <p:cNvSpPr txBox="1"/>
          <p:nvPr/>
        </p:nvSpPr>
        <p:spPr>
          <a:xfrm>
            <a:off x="3239429" y="3635145"/>
            <a:ext cx="9470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</a:t>
            </a:r>
            <a:endParaRPr lang="ru-RU" sz="3200" b="1" dirty="0">
              <a:solidFill>
                <a:schemeClr val="accent4"/>
              </a:solidFill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16FEA359-1ADE-454D-9E89-34C3E01E1C21}"/>
              </a:ext>
            </a:extLst>
          </p:cNvPr>
          <p:cNvCxnSpPr>
            <a:cxnSpLocks/>
          </p:cNvCxnSpPr>
          <p:nvPr/>
        </p:nvCxnSpPr>
        <p:spPr>
          <a:xfrm>
            <a:off x="5482314" y="4251084"/>
            <a:ext cx="1649421" cy="0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E44280C-CEA1-4AA5-B256-05917D2FE9E3}"/>
              </a:ext>
            </a:extLst>
          </p:cNvPr>
          <p:cNvCxnSpPr>
            <a:cxnSpLocks/>
          </p:cNvCxnSpPr>
          <p:nvPr/>
        </p:nvCxnSpPr>
        <p:spPr>
          <a:xfrm>
            <a:off x="2967724" y="4251084"/>
            <a:ext cx="1649421" cy="0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0EDB23A8-BBCF-4A06-803D-9244F1E878B0}"/>
              </a:ext>
            </a:extLst>
          </p:cNvPr>
          <p:cNvGrpSpPr/>
          <p:nvPr/>
        </p:nvGrpSpPr>
        <p:grpSpPr>
          <a:xfrm>
            <a:off x="1211716" y="6039863"/>
            <a:ext cx="6946868" cy="2236013"/>
            <a:chOff x="1211716" y="6039863"/>
            <a:chExt cx="6946868" cy="2236013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97C8B864-8412-4D8F-92FE-AAB399B161DD}"/>
                </a:ext>
              </a:extLst>
            </p:cNvPr>
            <p:cNvSpPr/>
            <p:nvPr/>
          </p:nvSpPr>
          <p:spPr>
            <a:xfrm>
              <a:off x="7131735" y="6809245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AEF3BCBC-67A1-43A7-876D-AA72DF73FF58}"/>
                </a:ext>
              </a:extLst>
            </p:cNvPr>
            <p:cNvSpPr/>
            <p:nvPr/>
          </p:nvSpPr>
          <p:spPr>
            <a:xfrm>
              <a:off x="2103628" y="6862352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0053D499-7B6F-4B22-86CA-B1A0DDEA46A2}"/>
                </a:ext>
              </a:extLst>
            </p:cNvPr>
            <p:cNvSpPr/>
            <p:nvPr/>
          </p:nvSpPr>
          <p:spPr>
            <a:xfrm>
              <a:off x="7206482" y="6869665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chemeClr val="accent4"/>
                  </a:solidFill>
                </a:rPr>
                <a:t>3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5" name="Полилиния: фигура 44">
              <a:extLst>
                <a:ext uri="{FF2B5EF4-FFF2-40B4-BE49-F238E27FC236}">
                  <a16:creationId xmlns:a16="http://schemas.microsoft.com/office/drawing/2014/main" id="{6A5E60DE-26CE-4DF0-9146-1D2B83AFE0E0}"/>
                </a:ext>
              </a:extLst>
            </p:cNvPr>
            <p:cNvSpPr/>
            <p:nvPr/>
          </p:nvSpPr>
          <p:spPr>
            <a:xfrm>
              <a:off x="4210959" y="6217703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59F508-DF22-48C9-960A-49C375D4F1B9}"/>
                </a:ext>
              </a:extLst>
            </p:cNvPr>
            <p:cNvSpPr txBox="1"/>
            <p:nvPr/>
          </p:nvSpPr>
          <p:spPr>
            <a:xfrm>
              <a:off x="2031860" y="6039863"/>
              <a:ext cx="864096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C02C53-CF5D-4334-9C4D-56EC9FC0CD5E}"/>
                </a:ext>
              </a:extLst>
            </p:cNvPr>
            <p:cNvSpPr txBox="1"/>
            <p:nvPr/>
          </p:nvSpPr>
          <p:spPr>
            <a:xfrm>
              <a:off x="5755091" y="6720625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6AFBAFAC-B73A-4644-8B25-E1CD9F43D126}"/>
                </a:ext>
              </a:extLst>
            </p:cNvPr>
            <p:cNvCxnSpPr/>
            <p:nvPr/>
          </p:nvCxnSpPr>
          <p:spPr>
            <a:xfrm>
              <a:off x="1211716" y="7286886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7F6BF72F-38F7-4C89-8FC3-A398601D781E}"/>
                </a:ext>
              </a:extLst>
            </p:cNvPr>
            <p:cNvSpPr/>
            <p:nvPr/>
          </p:nvSpPr>
          <p:spPr>
            <a:xfrm>
              <a:off x="4618218" y="6864895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E52156-6739-40FC-8282-DEDF59F1B46B}"/>
                </a:ext>
              </a:extLst>
            </p:cNvPr>
            <p:cNvSpPr txBox="1"/>
            <p:nvPr/>
          </p:nvSpPr>
          <p:spPr>
            <a:xfrm>
              <a:off x="3239429" y="6670947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0A3C1D4F-5DB9-4053-96B7-9AF68A6DC76D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45" y="7345607"/>
              <a:ext cx="1649421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D3694879-1CC1-404D-BD6E-B32D5AC8934D}"/>
                </a:ext>
              </a:extLst>
            </p:cNvPr>
            <p:cNvCxnSpPr>
              <a:cxnSpLocks/>
            </p:cNvCxnSpPr>
            <p:nvPr/>
          </p:nvCxnSpPr>
          <p:spPr>
            <a:xfrm>
              <a:off x="2967724" y="7286886"/>
              <a:ext cx="1649421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Полилиния: фигура 52">
              <a:extLst>
                <a:ext uri="{FF2B5EF4-FFF2-40B4-BE49-F238E27FC236}">
                  <a16:creationId xmlns:a16="http://schemas.microsoft.com/office/drawing/2014/main" id="{561749F1-71C4-40EC-A37F-B649AE1F7115}"/>
                </a:ext>
              </a:extLst>
            </p:cNvPr>
            <p:cNvSpPr/>
            <p:nvPr/>
          </p:nvSpPr>
          <p:spPr>
            <a:xfrm>
              <a:off x="1677864" y="6201745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8DE20-AF08-4889-B3B4-F9D3828486BA}"/>
                </a:ext>
              </a:extLst>
            </p:cNvPr>
            <p:cNvSpPr txBox="1"/>
            <p:nvPr/>
          </p:nvSpPr>
          <p:spPr>
            <a:xfrm>
              <a:off x="4519458" y="6062533"/>
              <a:ext cx="864096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39" name="Дуга 138">
              <a:extLst>
                <a:ext uri="{FF2B5EF4-FFF2-40B4-BE49-F238E27FC236}">
                  <a16:creationId xmlns:a16="http://schemas.microsoft.com/office/drawing/2014/main" id="{35FFB9E0-2143-4835-A450-92074AD92756}"/>
                </a:ext>
              </a:extLst>
            </p:cNvPr>
            <p:cNvSpPr/>
            <p:nvPr/>
          </p:nvSpPr>
          <p:spPr>
            <a:xfrm rot="10800000">
              <a:off x="5494289" y="7024322"/>
              <a:ext cx="1692258" cy="836730"/>
            </a:xfrm>
            <a:prstGeom prst="arc">
              <a:avLst>
                <a:gd name="adj1" fmla="val 10747058"/>
                <a:gd name="adj2" fmla="val 0"/>
              </a:avLst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CEADCC6-0646-4735-95B2-704669E2D0C1}"/>
                </a:ext>
              </a:extLst>
            </p:cNvPr>
            <p:cNvSpPr txBox="1"/>
            <p:nvPr/>
          </p:nvSpPr>
          <p:spPr>
            <a:xfrm>
              <a:off x="5827693" y="7306101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Дуга 79">
              <a:extLst>
                <a:ext uri="{FF2B5EF4-FFF2-40B4-BE49-F238E27FC236}">
                  <a16:creationId xmlns:a16="http://schemas.microsoft.com/office/drawing/2014/main" id="{AC2360BF-C616-46CB-8CCE-E4EFA4104D4E}"/>
                </a:ext>
              </a:extLst>
            </p:cNvPr>
            <p:cNvSpPr/>
            <p:nvPr/>
          </p:nvSpPr>
          <p:spPr>
            <a:xfrm rot="10800000">
              <a:off x="2895956" y="6734392"/>
              <a:ext cx="4282671" cy="1504181"/>
            </a:xfrm>
            <a:prstGeom prst="arc">
              <a:avLst>
                <a:gd name="adj1" fmla="val 10870191"/>
                <a:gd name="adj2" fmla="val 0"/>
              </a:avLst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993B78-EE72-4D44-B1EC-5B195A05145E}"/>
                </a:ext>
              </a:extLst>
            </p:cNvPr>
            <p:cNvSpPr txBox="1"/>
            <p:nvPr/>
          </p:nvSpPr>
          <p:spPr>
            <a:xfrm>
              <a:off x="4526601" y="7680841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0342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Детерминированные 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183828" y="9096113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Детерминированный конечный автомат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полным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complete),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для каждого состояния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для каждого символа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найдется такое состояние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(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a, q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ДКА					Полный ДКА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состояние-ловушка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70789CC-379F-45B6-8B1A-9E18AD2E0ACC}"/>
              </a:ext>
            </a:extLst>
          </p:cNvPr>
          <p:cNvGrpSpPr/>
          <p:nvPr/>
        </p:nvGrpSpPr>
        <p:grpSpPr>
          <a:xfrm>
            <a:off x="669752" y="6670947"/>
            <a:ext cx="4354580" cy="1302052"/>
            <a:chOff x="1211716" y="6670947"/>
            <a:chExt cx="4354580" cy="1302052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0583F29-7E7F-4D74-ACC5-009F8693A4D1}"/>
                </a:ext>
              </a:extLst>
            </p:cNvPr>
            <p:cNvSpPr/>
            <p:nvPr/>
          </p:nvSpPr>
          <p:spPr>
            <a:xfrm>
              <a:off x="4539447" y="6809245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610EC6B-B0A2-4BA4-92FC-F992B3681F84}"/>
                </a:ext>
              </a:extLst>
            </p:cNvPr>
            <p:cNvSpPr/>
            <p:nvPr/>
          </p:nvSpPr>
          <p:spPr>
            <a:xfrm>
              <a:off x="2103628" y="6862352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498C0AE-9BE3-4F6D-A1F1-3956474DAFF8}"/>
                </a:ext>
              </a:extLst>
            </p:cNvPr>
            <p:cNvCxnSpPr/>
            <p:nvPr/>
          </p:nvCxnSpPr>
          <p:spPr>
            <a:xfrm>
              <a:off x="1211716" y="7286886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2962CA38-6418-4EC7-9CAD-62A5A36F2E68}"/>
                </a:ext>
              </a:extLst>
            </p:cNvPr>
            <p:cNvSpPr/>
            <p:nvPr/>
          </p:nvSpPr>
          <p:spPr>
            <a:xfrm>
              <a:off x="4618218" y="6864895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EC622D-6E0C-4D2E-941C-1AEE5E9ECAA4}"/>
                </a:ext>
              </a:extLst>
            </p:cNvPr>
            <p:cNvSpPr txBox="1"/>
            <p:nvPr/>
          </p:nvSpPr>
          <p:spPr>
            <a:xfrm>
              <a:off x="3239429" y="6670947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0BA75CB-A36F-4387-A911-85E629C0867D}"/>
                </a:ext>
              </a:extLst>
            </p:cNvPr>
            <p:cNvCxnSpPr>
              <a:cxnSpLocks/>
            </p:cNvCxnSpPr>
            <p:nvPr/>
          </p:nvCxnSpPr>
          <p:spPr>
            <a:xfrm>
              <a:off x="2967724" y="7286886"/>
              <a:ext cx="1649421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Дуга 21">
              <a:extLst>
                <a:ext uri="{FF2B5EF4-FFF2-40B4-BE49-F238E27FC236}">
                  <a16:creationId xmlns:a16="http://schemas.microsoft.com/office/drawing/2014/main" id="{40D65316-38FA-4205-8E45-F26A82EE44D9}"/>
                </a:ext>
              </a:extLst>
            </p:cNvPr>
            <p:cNvSpPr/>
            <p:nvPr/>
          </p:nvSpPr>
          <p:spPr>
            <a:xfrm rot="10800000">
              <a:off x="2901034" y="7083767"/>
              <a:ext cx="1692258" cy="836730"/>
            </a:xfrm>
            <a:prstGeom prst="arc">
              <a:avLst>
                <a:gd name="adj1" fmla="val 10747058"/>
                <a:gd name="adj2" fmla="val 0"/>
              </a:avLst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7754CE-6C0D-43E4-90E6-67D75ABF1ED4}"/>
                </a:ext>
              </a:extLst>
            </p:cNvPr>
            <p:cNvSpPr txBox="1"/>
            <p:nvPr/>
          </p:nvSpPr>
          <p:spPr>
            <a:xfrm>
              <a:off x="3314705" y="7377964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767C5FA-5F69-4E1A-A471-D0CD7E4531BE}"/>
              </a:ext>
            </a:extLst>
          </p:cNvPr>
          <p:cNvGrpSpPr/>
          <p:nvPr/>
        </p:nvGrpSpPr>
        <p:grpSpPr>
          <a:xfrm>
            <a:off x="7185961" y="6397839"/>
            <a:ext cx="4348555" cy="2811474"/>
            <a:chOff x="5989006" y="6778990"/>
            <a:chExt cx="4348555" cy="2811474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D22D657-9221-4AA5-A920-5CB40588F40B}"/>
                </a:ext>
              </a:extLst>
            </p:cNvPr>
            <p:cNvSpPr/>
            <p:nvPr/>
          </p:nvSpPr>
          <p:spPr>
            <a:xfrm>
              <a:off x="9310712" y="6917288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9B214FD8-ACCC-437A-A796-C2AA186D6B48}"/>
                </a:ext>
              </a:extLst>
            </p:cNvPr>
            <p:cNvSpPr/>
            <p:nvPr/>
          </p:nvSpPr>
          <p:spPr>
            <a:xfrm>
              <a:off x="6880918" y="6970395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17DA0F6B-9482-443C-A520-50FEA3661176}"/>
                </a:ext>
              </a:extLst>
            </p:cNvPr>
            <p:cNvSpPr/>
            <p:nvPr/>
          </p:nvSpPr>
          <p:spPr>
            <a:xfrm>
              <a:off x="8160030" y="8491142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chemeClr val="accent4"/>
                  </a:solidFill>
                </a:rPr>
                <a:t>3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F974BA-5FDD-4707-81D8-C8EA8B766FE2}"/>
                </a:ext>
              </a:extLst>
            </p:cNvPr>
            <p:cNvSpPr txBox="1"/>
            <p:nvPr/>
          </p:nvSpPr>
          <p:spPr>
            <a:xfrm>
              <a:off x="7103271" y="8078227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381F2BE-9FB2-41F6-A1DC-CBF87F6F57E2}"/>
                </a:ext>
              </a:extLst>
            </p:cNvPr>
            <p:cNvCxnSpPr/>
            <p:nvPr/>
          </p:nvCxnSpPr>
          <p:spPr>
            <a:xfrm>
              <a:off x="5989006" y="7394929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0486EA20-8E16-47BE-A4D4-0E24284B1A3B}"/>
                </a:ext>
              </a:extLst>
            </p:cNvPr>
            <p:cNvSpPr/>
            <p:nvPr/>
          </p:nvSpPr>
          <p:spPr>
            <a:xfrm>
              <a:off x="9395508" y="6972938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A2339F-2B21-4412-9E78-B6FF16B464C1}"/>
                </a:ext>
              </a:extLst>
            </p:cNvPr>
            <p:cNvSpPr txBox="1"/>
            <p:nvPr/>
          </p:nvSpPr>
          <p:spPr>
            <a:xfrm>
              <a:off x="8016719" y="677899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8613F8C2-B5AF-4EC2-B19D-E29BB4DD8537}"/>
                </a:ext>
              </a:extLst>
            </p:cNvPr>
            <p:cNvCxnSpPr>
              <a:cxnSpLocks/>
              <a:stCxn id="27" idx="4"/>
              <a:endCxn id="29" idx="7"/>
            </p:cNvCxnSpPr>
            <p:nvPr/>
          </p:nvCxnSpPr>
          <p:spPr>
            <a:xfrm flipH="1">
              <a:off x="8897582" y="7911619"/>
              <a:ext cx="926555" cy="70206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C16EBD9B-5119-4794-8663-BBC56B62770B}"/>
                </a:ext>
              </a:extLst>
            </p:cNvPr>
            <p:cNvCxnSpPr>
              <a:cxnSpLocks/>
            </p:cNvCxnSpPr>
            <p:nvPr/>
          </p:nvCxnSpPr>
          <p:spPr>
            <a:xfrm>
              <a:off x="7745014" y="7394929"/>
              <a:ext cx="1649421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48A67E-14B8-4C66-A1F2-32EB5EEDB51B}"/>
                </a:ext>
              </a:extLst>
            </p:cNvPr>
            <p:cNvSpPr txBox="1"/>
            <p:nvPr/>
          </p:nvSpPr>
          <p:spPr>
            <a:xfrm>
              <a:off x="6502400" y="8909508"/>
              <a:ext cx="864096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a, 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Дуга 39">
              <a:extLst>
                <a:ext uri="{FF2B5EF4-FFF2-40B4-BE49-F238E27FC236}">
                  <a16:creationId xmlns:a16="http://schemas.microsoft.com/office/drawing/2014/main" id="{35C46B32-9DC0-4F25-8963-BDCB111952AA}"/>
                </a:ext>
              </a:extLst>
            </p:cNvPr>
            <p:cNvSpPr/>
            <p:nvPr/>
          </p:nvSpPr>
          <p:spPr>
            <a:xfrm rot="10800000">
              <a:off x="7654529" y="7132365"/>
              <a:ext cx="1692258" cy="836730"/>
            </a:xfrm>
            <a:prstGeom prst="arc">
              <a:avLst>
                <a:gd name="adj1" fmla="val 10747058"/>
                <a:gd name="adj2" fmla="val 0"/>
              </a:avLst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905E97-1405-427C-B25B-6BA9581A87B6}"/>
                </a:ext>
              </a:extLst>
            </p:cNvPr>
            <p:cNvSpPr txBox="1"/>
            <p:nvPr/>
          </p:nvSpPr>
          <p:spPr>
            <a:xfrm>
              <a:off x="9081235" y="8091742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6E89B4-CD30-4FA0-9328-D1173A87994E}"/>
                </a:ext>
              </a:extLst>
            </p:cNvPr>
            <p:cNvSpPr txBox="1"/>
            <p:nvPr/>
          </p:nvSpPr>
          <p:spPr>
            <a:xfrm>
              <a:off x="8052516" y="745365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2A6E66FB-EF26-4CF4-86E5-759A7A1B0538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7463152" y="7824165"/>
              <a:ext cx="823422" cy="789514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A56BB73C-D496-4938-A91D-C161B70DF65E}"/>
                </a:ext>
              </a:extLst>
            </p:cNvPr>
            <p:cNvSpPr/>
            <p:nvPr/>
          </p:nvSpPr>
          <p:spPr>
            <a:xfrm rot="15943883">
              <a:off x="7529758" y="8853478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70740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конечных автоматов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автоматный язык распознается некоторым полным детерминированным конечным автоматом.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(Каждый КА можно преобразовать к полному детерминированному виду)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это делается при помощи преобразования таблицы переходов и создания новых, объединенных состояний.</a:t>
            </a:r>
          </a:p>
        </p:txBody>
      </p:sp>
    </p:spTree>
    <p:extLst>
      <p:ext uri="{BB962C8B-B14F-4D97-AF65-F5344CB8AC3E}">
        <p14:creationId xmlns:p14="http://schemas.microsoft.com/office/powerpoint/2010/main" val="167972491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Детерминированные 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обычно легче недетерминированные КА, однако на практике могут применяться только детерминированные КА, поэтому необходимо преобразование НКА в ДКА.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4827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автоматных (</a:t>
            </a:r>
            <a:r>
              <a:rPr lang="ru-RU" dirty="0" err="1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праволинейных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3948" y="2330738"/>
                <a:ext cx="11461100" cy="7157157"/>
              </a:xfrm>
            </p:spPr>
            <p:txBody>
              <a:bodyPr>
                <a:normAutofit/>
              </a:bodyPr>
              <a:lstStyle/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Класс автоматных языков замкнут относительно итерации, конкатенации и объединения.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Объединение: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∪ L</a:t>
                </a:r>
                <a:r>
                  <a:rPr lang="ru-RU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Итерация:</a:t>
                </a:r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ru-RU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Конкатенация: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=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x ∈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 ∈ L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SzTx/>
                  <a:buNone/>
                </a:pPr>
                <a:endParaRPr lang="ru-RU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3948" y="2330738"/>
                <a:ext cx="11461100" cy="7157157"/>
              </a:xfrm>
              <a:blipFill>
                <a:blip r:embed="rId3"/>
                <a:stretch>
                  <a:fillRect l="-1809" t="-1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Картинки по запросу объединение множест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32" y="3796680"/>
            <a:ext cx="3566318" cy="204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335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автоматных (</a:t>
            </a:r>
            <a:r>
              <a:rPr lang="ru-RU" dirty="0" err="1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праволинейных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Доказательство.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Без ограничения общности можно предположить, что каждый из исходных языков задан конечным автоматом с одним начальным и одним заключительным состоянием. Тогда во всех трех случаях результирующий автомат получается из исходных путем добавления нескольких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-переходов и назначения новых начальных и заключительных состояний.</a:t>
            </a:r>
          </a:p>
        </p:txBody>
      </p:sp>
    </p:spTree>
    <p:extLst>
      <p:ext uri="{BB962C8B-B14F-4D97-AF65-F5344CB8AC3E}">
        <p14:creationId xmlns:p14="http://schemas.microsoft.com/office/powerpoint/2010/main" val="290232498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автоматных (</a:t>
            </a:r>
            <a:r>
              <a:rPr lang="ru-RU" dirty="0" err="1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праволинейных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автоматных языков замкнут относительно дополнения и пересечения.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Σ*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</a:t>
            </a:r>
            <a:r>
              <a:rPr lang="en-US" sz="3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∩ L2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Картинки по запросу пересечение множест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7" y="5528202"/>
            <a:ext cx="4816233" cy="29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1023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конечных автоматов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Если язык L распознается полным детерминированным конечным автоматом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язык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Σ*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 распознается конечным автоматом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Q - F}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выражается через объединение и дополнение – пересечение есть дополнение объединения дополнений языков.</a:t>
            </a:r>
          </a:p>
        </p:txBody>
      </p:sp>
    </p:spTree>
    <p:extLst>
      <p:ext uri="{BB962C8B-B14F-4D97-AF65-F5344CB8AC3E}">
        <p14:creationId xmlns:p14="http://schemas.microsoft.com/office/powerpoint/2010/main" val="400878442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автоматных (</a:t>
            </a:r>
            <a:r>
              <a:rPr lang="ru-RU" dirty="0" err="1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праволинейных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Лемма о разрастании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накачке,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pumping lemma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автоматный язык над алфавитом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Тогда найдется такое положительное целое число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для любого слова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длины не меньше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подобрать слова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y, z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которых верно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w, y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|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≤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3576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 (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Finite-State Machine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абстрактный автомат </a:t>
            </a:r>
            <a:r>
              <a:rPr lang="ru-RU" alt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конечным числом возможных состояний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62109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автоматных (</a:t>
            </a:r>
            <a:r>
              <a:rPr lang="ru-RU" dirty="0" err="1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праволинейных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Доказательство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леммы о разрастании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основано на том, что для любого автоматного/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праволинейного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языка в качестве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берется число состояний КА, распознающего этот язык +1.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случае при получении слова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длины не меньше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как минимум одно состояние придется пройти как минимум дважды, то есть при создании слова мы пойдем по какой-то петле в КА, значит мы сможем пройти по этой петле не только дважды, но и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раз. 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9265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автоматных (</a:t>
            </a:r>
            <a:r>
              <a:rPr lang="ru-RU" dirty="0" err="1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праволинейных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1021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Лемма о разрастании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как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достаточное условие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принадлежности языка к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автоматным/</a:t>
            </a:r>
            <a:r>
              <a:rPr 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(каждый автоматный язык удовлетворяет лемме о разрастании, но если язык удовлетворяет лемме о разрастании, он не обязательно автоматный).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47231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автоматных (</a:t>
            </a:r>
            <a:r>
              <a:rPr lang="ru-RU" dirty="0" err="1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праволинейных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языков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1021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той же целью могут использоваться операции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дополнения, объединения, пересечения, итерации и конкатенации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Автоматные/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языки при выполнении над ними этих операций должны в результате порождать также автоматный/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праволиненйный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язык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5477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выражения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выражения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еще один способ описания регулярных (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праволинейных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автоматных) языков, помимо грамматик и конечных автоматов (диаграмм, таблиц).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выражения изначально были определены в теории формальных языков, однако затем функциональность их была увеличена так, что сегодня в большинстве реализаций они описывают уже не только регулярные, но и КЗ-языки. 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9279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выражения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выражения широко используются в текстовых редакторах, интерпретаторах командной строки, библиотеках для различных языков программирования.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Конкретные реализации регулярных выражений могут отличаться друг от друга. 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1263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выражения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Регулярное выражение над алфавитом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рекурсивно следующим образом: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является регулярным выражением;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является регулярным выражением;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a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a является регулярным выражением;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e и f являются регулярными выражениями, то: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 + f)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 · f) 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e* </a:t>
            </a:r>
          </a:p>
          <a:p>
            <a:pPr marL="3429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тоже являются регулярными выражениями.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1565504724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выражения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экономии скобок будем считать, что операция * связывает сильнее (то есть имеет более высокий приоритет), чем умножение, а умножение связывает сильнее, чем сложение.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3749425487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выражения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регулярное выражение </a:t>
            </a:r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над алфавитом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denotes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некоторый язык над алфавитом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(обозначение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L(e)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), определяемое рекурсивно следующим образом:</a:t>
            </a:r>
          </a:p>
        </p:txBody>
      </p:sp>
      <p:pic>
        <p:nvPicPr>
          <p:cNvPr id="12290" name="Picture 2" descr="\begin{align*}&#10;\regval{a} &amp;\bydef \{ a \} ,\mathspace\text{если}\mathspace a \in \Sigma ,\\&#10;\regval{0} &amp;\bydef \varnothing ,\\&#10;\regval{1} &amp;\bydef \{ \varepsilon \} ,\\&#10;\regval{e \replus f} &amp;\bydef \regval{e} \cup \regval{f} ,\\&#10;\regval{e \redot f} &amp;\bydef \regval{e} \cdot \regval{f} ,\\&#10;\regval{e^*} &amp;\bydef \regval{e}^* .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96" y="5052066"/>
            <a:ext cx="5557296" cy="365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34903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выражения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L называется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если он задается некоторым регулярным выражением.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L является регулярным тогда и только тогда, когда он является автоматным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доказательства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3289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выражения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выражения образуют ассоциативное полукольцо с операциями  ( 0 ,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 ,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то есть для любых регулярных выражений e, f и g выполняются следующие тождества: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+ f = f + e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+ 0 = e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+ (f + g) = (e + f) + g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· 1 = e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· e = e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· (f · g) = (e · f) · g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2352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определить через кортеж: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состояний автомата,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начальные состояния автомата,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состояния автомата,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входной алфавит,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переходов,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× Σ* →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39342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выражения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· (f + g) = e · f + e · g =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 + g) · e =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· 0 = 0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· e = 0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28389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выражения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любых регулярных выражений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выполняются следующие тождества: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+ e = e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+ e +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... + e</a:t>
            </a:r>
            <a:r>
              <a:rPr lang="en-US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 = e*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любого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≥ 1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(e*f)*e* = (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e+f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e(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)*f = (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любых регулярных выражений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f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g,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gf*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13501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выражения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Звездная высота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star-height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регулярного выражения (обозначение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 ) определяется рекурсивно следующим образом:</a:t>
            </a:r>
          </a:p>
        </p:txBody>
      </p:sp>
      <p:pic>
        <p:nvPicPr>
          <p:cNvPr id="16386" name="Picture 2" descr="\begin{align*}&#10;\starheight{a} &amp;\bydef 0 ,\\&#10;\starheight{0} &amp;\bydef 0 ,\\&#10;\starheight{1} &amp;\bydef 1 ,\\&#10;\starheight{e \replus f} &amp;\bydef \max(\starheight{e} , \starheight{f}) ,\\&#10;\starheight{e \redot f} &amp;\bydef \max(\starheight{e} , \starheight{f}) ,\\&#10;\starheight{e^*} &amp;\bydef 1 + \starheight{e} .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24" y="4372744"/>
            <a:ext cx="6249451" cy="397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78323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Регулярные выражения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Звездной высотой регулярного языка L (обозначение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(L) ) называется минимум звездных высот регулярных выражений, задающих этот язык.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Регулярный язык L является конечным тогда и только тогда, когда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(L) = 0.</a:t>
            </a:r>
          </a:p>
        </p:txBody>
      </p:sp>
    </p:spTree>
    <p:extLst>
      <p:ext uri="{BB962C8B-B14F-4D97-AF65-F5344CB8AC3E}">
        <p14:creationId xmlns:p14="http://schemas.microsoft.com/office/powerpoint/2010/main" val="1021326563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Полезные ссылки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регулярных выражений: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https://regex101.com/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(для разных ЯП)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http://www.regextester.com/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“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test/online”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45613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Полезные ссылки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Хорошие ресурсы для изучения: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http://www.regular-expressions.info/index.html?wlr=1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http://codenet.ru/webmast/php/regexps.php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41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выражения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записываются в виде строки.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всегда начинается с символа разделителя, за которым следует непосредственно регулярное выражение, затем еще один символ разделителя и потом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необязятельный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модификаторов. В качестве символа разделителя обычно используется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слэш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('/').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70781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9810"/>
              </p:ext>
            </p:extLst>
          </p:nvPr>
        </p:nvGraphicFramePr>
        <p:xfrm>
          <a:off x="901021" y="3508648"/>
          <a:ext cx="1120970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9171">
                  <a:extLst>
                    <a:ext uri="{9D8B030D-6E8A-4147-A177-3AD203B41FA5}">
                      <a16:colId xmlns:a16="http://schemas.microsoft.com/office/drawing/2014/main" val="2955446863"/>
                    </a:ext>
                  </a:extLst>
                </a:gridCol>
                <a:gridCol w="7480529">
                  <a:extLst>
                    <a:ext uri="{9D8B030D-6E8A-4147-A177-3AD203B41FA5}">
                      <a16:colId xmlns:a16="http://schemas.microsoft.com/office/drawing/2014/main" val="4066523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36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/>
                        </a:rPr>
                        <a:t>Модификатор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6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4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i</a:t>
                      </a:r>
                      <a:endParaRPr lang="ru-RU" sz="36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Включение режима </a:t>
                      </a:r>
                      <a:r>
                        <a:rPr lang="ru-RU" sz="3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case-insensitive</a:t>
                      </a:r>
                      <a:endParaRPr lang="ru-RU" sz="3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4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m</a:t>
                      </a:r>
                      <a:endParaRPr lang="ru-RU" sz="36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Указывает на то, что текст, по которому ведется поиск, должен рассматриваться как состоящий из нескольких строк. По умолчанию текст рассматривается как одна строка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0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s</a:t>
                      </a:r>
                      <a:endParaRPr lang="ru-RU" sz="36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Включает в метасимвол '.' символ перевода строки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2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6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U</a:t>
                      </a:r>
                      <a:endParaRPr lang="ru-RU" sz="36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3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Делает все количественные метасимволы "не жадными" по умолчанию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9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70358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Регулярное выражение представляет собой набор обычных символов и метасимволов (символов, имеющих специальное значение).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Обратный слеш \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метасимвол, создающий метасимволы из обычных символов и возвращающий значение обычных символов для символов, которые обычно рассматриваются как служебные: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 буква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 \d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метасимвол, обозначающий любую букву.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обычном режиме обозначает любой единичный символ, \.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 точку. </a:t>
            </a:r>
          </a:p>
        </p:txBody>
      </p:sp>
    </p:spTree>
    <p:extLst>
      <p:ext uri="{BB962C8B-B14F-4D97-AF65-F5344CB8AC3E}">
        <p14:creationId xmlns:p14="http://schemas.microsoft.com/office/powerpoint/2010/main" val="1253410221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Метасимволы для «невидимых» символов: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перевода строки;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\r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возврата каретки;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\t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табуляции;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xhh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символа с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шестнадцатиричным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кодом 0xhh, например \x41 вставит латинскую букву 'A'</a:t>
            </a:r>
          </a:p>
        </p:txBody>
      </p:sp>
    </p:spTree>
    <p:extLst>
      <p:ext uri="{BB962C8B-B14F-4D97-AF65-F5344CB8AC3E}">
        <p14:creationId xmlns:p14="http://schemas.microsoft.com/office/powerpoint/2010/main" val="223524538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x, q)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x, q)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переходом из состояния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состояние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меткой этого перехода.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Q={1,2}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Σ={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I={1}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F={2}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{(1, a, 1), (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b, 2), (1, c, 2), (2, aa, 1)}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автомат.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26020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Метасимволы для групп символов: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цифра (0-9);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цифра (любой символ кроме символов 0-9);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\s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пустой символ (обычно пробел и символ табуляции);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\S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непустой символ (все, кроме символов, определяемых метасимволом \s);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\w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символ, который используется в словах (обычно все буквы, все цифры и знак подчеркивания _ ));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\W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все, кроме символов, определяемых метасимволом \w</a:t>
            </a:r>
          </a:p>
        </p:txBody>
      </p:sp>
    </p:spTree>
    <p:extLst>
      <p:ext uri="{BB962C8B-B14F-4D97-AF65-F5344CB8AC3E}">
        <p14:creationId xmlns:p14="http://schemas.microsoft.com/office/powerpoint/2010/main" val="2381704299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Метасимволы для задания количества символов (ставятся после символа или выделенной группы символов):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должен быть повторен 0 или любое количество раз;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должен быть повторен любое, но не нулевое количество раз;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должен повториться 0 или 1 раз;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{3,5}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должен повторяться от 3 до 5 раз;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{,5}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должен повторяться от 0 до 5 раз;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{3,}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должен повторяться 3 и более раз;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{3} 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должен повторяться ровно три раза.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4711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количественные метасимволы «жадничают»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пытаются охватить как можно большее количество символов: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/.+a/ 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 символы до последней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количественного делает его не жадным: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/.+?a/ 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 символы до первой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02394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Символы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показывают привязку регулярного выражения к началу и концу строки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соответсвенно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/^\d/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строки стоит цифра;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/a$/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строки стоит символ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92491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 lnSpcReduction="10000"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обозначает, что в данном месте может стоять один символ из тех, что перечислены в квадратных скобках.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[^ ] 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обозначает, что в данном месте может стоять один символ из любых, кроме тех, что перечислены в квадратных скобках.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- ]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обозначает, что в данном месте может стоять один символ из диапазона: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[a-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-Z]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прописные и строчные буквы.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90726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составления регулярных выражений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)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регулярное выражение внутри регулярного выражения: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5299075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альтернативы (или).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5299075" algn="l"/>
              </a:tabLst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>
                <a:tab pos="5299075" algn="l"/>
              </a:tabLs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abc|def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(?: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возвращает только результат основного регулярного выражения (н-р 4 вместо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abc4</a:t>
            </a:r>
            <a:r>
              <a:rPr 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25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 часто принято изображать в виде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 состояний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которых кружками обозначаются состояния, а стрелками – переходы, причем переход вида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x, q)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стрелка из состояния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состояние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меткой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ru-RU" altLang="ru-RU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dirty="0">
                <a:solidFill>
                  <a:schemeClr val="accent4"/>
                </a:solidFill>
              </a:rPr>
              <a:t>						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FE27661-B59F-4E54-886E-06E84DC5EA5C}"/>
              </a:ext>
            </a:extLst>
          </p:cNvPr>
          <p:cNvGrpSpPr/>
          <p:nvPr/>
        </p:nvGrpSpPr>
        <p:grpSpPr>
          <a:xfrm>
            <a:off x="3118024" y="5112059"/>
            <a:ext cx="5926938" cy="2325779"/>
            <a:chOff x="3118024" y="5112059"/>
            <a:chExt cx="5926938" cy="2325779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0136882C-A0BE-487D-990B-CF87C5917677}"/>
                </a:ext>
              </a:extLst>
            </p:cNvPr>
            <p:cNvSpPr/>
            <p:nvPr/>
          </p:nvSpPr>
          <p:spPr>
            <a:xfrm>
              <a:off x="8018113" y="6258733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Овал 3"/>
            <p:cNvSpPr/>
            <p:nvPr/>
          </p:nvSpPr>
          <p:spPr>
            <a:xfrm>
              <a:off x="3982120" y="6182740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8092860" y="6319153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Полилиния: фигура 4"/>
            <p:cNvSpPr/>
            <p:nvPr/>
          </p:nvSpPr>
          <p:spPr>
            <a:xfrm>
              <a:off x="3718719" y="5481665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4846216" y="6601106"/>
              <a:ext cx="3240360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Полилиния: фигура 8"/>
            <p:cNvSpPr/>
            <p:nvPr/>
          </p:nvSpPr>
          <p:spPr>
            <a:xfrm>
              <a:off x="4842164" y="5735770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0" name="Полилиния: фигура 9"/>
            <p:cNvSpPr/>
            <p:nvPr/>
          </p:nvSpPr>
          <p:spPr>
            <a:xfrm>
              <a:off x="4909941" y="6692606"/>
              <a:ext cx="3179618" cy="745232"/>
            </a:xfrm>
            <a:custGeom>
              <a:avLst/>
              <a:gdLst>
                <a:gd name="connsiteX0" fmla="*/ 3179618 w 3179618"/>
                <a:gd name="connsiteY0" fmla="*/ 0 h 748146"/>
                <a:gd name="connsiteX1" fmla="*/ 1704109 w 3179618"/>
                <a:gd name="connsiteY1" fmla="*/ 748146 h 748146"/>
                <a:gd name="connsiteX2" fmla="*/ 0 w 3179618"/>
                <a:gd name="connsiteY2" fmla="*/ 0 h 748146"/>
                <a:gd name="connsiteX3" fmla="*/ 0 w 3179618"/>
                <a:gd name="connsiteY3" fmla="*/ 0 h 748146"/>
                <a:gd name="connsiteX4" fmla="*/ 0 w 3179618"/>
                <a:gd name="connsiteY4" fmla="*/ 0 h 74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9618" h="748146">
                  <a:moveTo>
                    <a:pt x="3179618" y="0"/>
                  </a:moveTo>
                  <a:cubicBezTo>
                    <a:pt x="2706831" y="374073"/>
                    <a:pt x="2234045" y="748146"/>
                    <a:pt x="1704109" y="748146"/>
                  </a:cubicBezTo>
                  <a:cubicBezTo>
                    <a:pt x="1174173" y="748146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0C73187-99DE-4681-B0CE-D2B02D3EA06E}"/>
                </a:ext>
              </a:extLst>
            </p:cNvPr>
            <p:cNvSpPr txBox="1"/>
            <p:nvPr/>
          </p:nvSpPr>
          <p:spPr>
            <a:xfrm>
              <a:off x="3982120" y="5214330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2EC6EB-E68F-44D8-89C2-21FA7CC93B88}"/>
                </a:ext>
              </a:extLst>
            </p:cNvPr>
            <p:cNvSpPr txBox="1"/>
            <p:nvPr/>
          </p:nvSpPr>
          <p:spPr>
            <a:xfrm>
              <a:off x="6183060" y="6006071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c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52BE7-D222-4B68-971A-139CD9EB941B}"/>
                </a:ext>
              </a:extLst>
            </p:cNvPr>
            <p:cNvSpPr txBox="1"/>
            <p:nvPr/>
          </p:nvSpPr>
          <p:spPr>
            <a:xfrm>
              <a:off x="6183061" y="5112059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73E4179-C8E7-46D1-A482-DB815150936F}"/>
                </a:ext>
              </a:extLst>
            </p:cNvPr>
            <p:cNvCxnSpPr/>
            <p:nvPr/>
          </p:nvCxnSpPr>
          <p:spPr>
            <a:xfrm>
              <a:off x="3118024" y="6601106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80868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КА имеется несколько переходов с одним и тем же началом и концом, то такие переходы называют параллельными и часто обозначают одной стрелкой: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ru-RU" altLang="ru-RU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dirty="0">
                <a:solidFill>
                  <a:schemeClr val="accent4"/>
                </a:solidFill>
              </a:rPr>
              <a:t>						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FF1F2F2-1231-4B71-A87E-86AE4767E804}"/>
              </a:ext>
            </a:extLst>
          </p:cNvPr>
          <p:cNvGrpSpPr/>
          <p:nvPr/>
        </p:nvGrpSpPr>
        <p:grpSpPr>
          <a:xfrm>
            <a:off x="3118024" y="5112059"/>
            <a:ext cx="5926938" cy="2325779"/>
            <a:chOff x="3118024" y="5112059"/>
            <a:chExt cx="5926938" cy="2325779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D58151AA-840C-4531-A0F7-9D13C9D22C4D}"/>
                </a:ext>
              </a:extLst>
            </p:cNvPr>
            <p:cNvSpPr/>
            <p:nvPr/>
          </p:nvSpPr>
          <p:spPr>
            <a:xfrm>
              <a:off x="8018113" y="6258733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26BA3F9-DD59-4840-BD47-F56018740EE3}"/>
                </a:ext>
              </a:extLst>
            </p:cNvPr>
            <p:cNvSpPr/>
            <p:nvPr/>
          </p:nvSpPr>
          <p:spPr>
            <a:xfrm>
              <a:off x="3982120" y="6182740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754DFCDC-C844-44BA-8E96-0B69E1940AE1}"/>
                </a:ext>
              </a:extLst>
            </p:cNvPr>
            <p:cNvSpPr/>
            <p:nvPr/>
          </p:nvSpPr>
          <p:spPr>
            <a:xfrm>
              <a:off x="8092860" y="6319153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D27C3190-036F-42AF-A4E7-688B7719D425}"/>
                </a:ext>
              </a:extLst>
            </p:cNvPr>
            <p:cNvSpPr/>
            <p:nvPr/>
          </p:nvSpPr>
          <p:spPr>
            <a:xfrm>
              <a:off x="3718719" y="5481665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3493839E-D189-4E28-BB5A-E8CAE6B35599}"/>
                </a:ext>
              </a:extLst>
            </p:cNvPr>
            <p:cNvSpPr/>
            <p:nvPr/>
          </p:nvSpPr>
          <p:spPr>
            <a:xfrm>
              <a:off x="4842164" y="5735770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7B5E73E1-2EC6-4D90-A914-24EC2101BBFB}"/>
                </a:ext>
              </a:extLst>
            </p:cNvPr>
            <p:cNvSpPr/>
            <p:nvPr/>
          </p:nvSpPr>
          <p:spPr>
            <a:xfrm>
              <a:off x="4909941" y="6692606"/>
              <a:ext cx="3179618" cy="745232"/>
            </a:xfrm>
            <a:custGeom>
              <a:avLst/>
              <a:gdLst>
                <a:gd name="connsiteX0" fmla="*/ 3179618 w 3179618"/>
                <a:gd name="connsiteY0" fmla="*/ 0 h 748146"/>
                <a:gd name="connsiteX1" fmla="*/ 1704109 w 3179618"/>
                <a:gd name="connsiteY1" fmla="*/ 748146 h 748146"/>
                <a:gd name="connsiteX2" fmla="*/ 0 w 3179618"/>
                <a:gd name="connsiteY2" fmla="*/ 0 h 748146"/>
                <a:gd name="connsiteX3" fmla="*/ 0 w 3179618"/>
                <a:gd name="connsiteY3" fmla="*/ 0 h 748146"/>
                <a:gd name="connsiteX4" fmla="*/ 0 w 3179618"/>
                <a:gd name="connsiteY4" fmla="*/ 0 h 74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9618" h="748146">
                  <a:moveTo>
                    <a:pt x="3179618" y="0"/>
                  </a:moveTo>
                  <a:cubicBezTo>
                    <a:pt x="2706831" y="374073"/>
                    <a:pt x="2234045" y="748146"/>
                    <a:pt x="1704109" y="748146"/>
                  </a:cubicBezTo>
                  <a:cubicBezTo>
                    <a:pt x="1174173" y="748146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0C118B-4D3C-4EE4-83AB-6D4A51824AB0}"/>
                </a:ext>
              </a:extLst>
            </p:cNvPr>
            <p:cNvSpPr txBox="1"/>
            <p:nvPr/>
          </p:nvSpPr>
          <p:spPr>
            <a:xfrm>
              <a:off x="3982120" y="5214330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E41DDE-C913-4AD0-B557-ED31E74FC73A}"/>
                </a:ext>
              </a:extLst>
            </p:cNvPr>
            <p:cNvSpPr txBox="1"/>
            <p:nvPr/>
          </p:nvSpPr>
          <p:spPr>
            <a:xfrm>
              <a:off x="5987350" y="5112059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b, c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EAC66A63-0652-46C8-8DC7-56EA784BE19E}"/>
                </a:ext>
              </a:extLst>
            </p:cNvPr>
            <p:cNvCxnSpPr/>
            <p:nvPr/>
          </p:nvCxnSpPr>
          <p:spPr>
            <a:xfrm>
              <a:off x="3118024" y="6601106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78402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Путь КА – это кортеж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baseline="-1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≥ 0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 пути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baseline="-1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путь из узла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ru-RU" sz="3600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 узел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меткой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3600" i="1" baseline="-1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состояния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Q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путь 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 ε, q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него в него же и с меткой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ru-RU" altLang="ru-RU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3600" b="1" dirty="0">
              <a:solidFill>
                <a:schemeClr val="accent4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0E6AB9D-2EC2-43A4-B4DF-F1E83F2E8A20}"/>
              </a:ext>
            </a:extLst>
          </p:cNvPr>
          <p:cNvGrpSpPr/>
          <p:nvPr/>
        </p:nvGrpSpPr>
        <p:grpSpPr>
          <a:xfrm>
            <a:off x="3262040" y="6402791"/>
            <a:ext cx="5926938" cy="2325779"/>
            <a:chOff x="3118024" y="5112059"/>
            <a:chExt cx="5926938" cy="2325779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0EFBB80-48BC-475D-8A94-24C9583C768A}"/>
                </a:ext>
              </a:extLst>
            </p:cNvPr>
            <p:cNvSpPr/>
            <p:nvPr/>
          </p:nvSpPr>
          <p:spPr>
            <a:xfrm>
              <a:off x="8018113" y="6258733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907DAC91-41E0-41DD-9325-1B66ED62310E}"/>
                </a:ext>
              </a:extLst>
            </p:cNvPr>
            <p:cNvSpPr/>
            <p:nvPr/>
          </p:nvSpPr>
          <p:spPr>
            <a:xfrm>
              <a:off x="3982120" y="6182740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306BE602-8A59-4D8D-BF0A-CBBE369A9CC2}"/>
                </a:ext>
              </a:extLst>
            </p:cNvPr>
            <p:cNvSpPr/>
            <p:nvPr/>
          </p:nvSpPr>
          <p:spPr>
            <a:xfrm>
              <a:off x="8092860" y="6319153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DB9E9B06-833B-4DD9-BB51-A90360CF7BEF}"/>
                </a:ext>
              </a:extLst>
            </p:cNvPr>
            <p:cNvSpPr/>
            <p:nvPr/>
          </p:nvSpPr>
          <p:spPr>
            <a:xfrm>
              <a:off x="3718719" y="5481665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B02FEC1A-00B5-4366-AF6C-9064572F7B82}"/>
                </a:ext>
              </a:extLst>
            </p:cNvPr>
            <p:cNvSpPr/>
            <p:nvPr/>
          </p:nvSpPr>
          <p:spPr>
            <a:xfrm>
              <a:off x="4842164" y="5735770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7A3F7F5F-074E-4019-8548-B95933F08B1C}"/>
                </a:ext>
              </a:extLst>
            </p:cNvPr>
            <p:cNvSpPr/>
            <p:nvPr/>
          </p:nvSpPr>
          <p:spPr>
            <a:xfrm>
              <a:off x="4909941" y="6692606"/>
              <a:ext cx="3179618" cy="745232"/>
            </a:xfrm>
            <a:custGeom>
              <a:avLst/>
              <a:gdLst>
                <a:gd name="connsiteX0" fmla="*/ 3179618 w 3179618"/>
                <a:gd name="connsiteY0" fmla="*/ 0 h 748146"/>
                <a:gd name="connsiteX1" fmla="*/ 1704109 w 3179618"/>
                <a:gd name="connsiteY1" fmla="*/ 748146 h 748146"/>
                <a:gd name="connsiteX2" fmla="*/ 0 w 3179618"/>
                <a:gd name="connsiteY2" fmla="*/ 0 h 748146"/>
                <a:gd name="connsiteX3" fmla="*/ 0 w 3179618"/>
                <a:gd name="connsiteY3" fmla="*/ 0 h 748146"/>
                <a:gd name="connsiteX4" fmla="*/ 0 w 3179618"/>
                <a:gd name="connsiteY4" fmla="*/ 0 h 74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9618" h="748146">
                  <a:moveTo>
                    <a:pt x="3179618" y="0"/>
                  </a:moveTo>
                  <a:cubicBezTo>
                    <a:pt x="2706831" y="374073"/>
                    <a:pt x="2234045" y="748146"/>
                    <a:pt x="1704109" y="748146"/>
                  </a:cubicBezTo>
                  <a:cubicBezTo>
                    <a:pt x="1174173" y="748146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C982A8-2CB6-478B-A4E8-367162DE53CD}"/>
                </a:ext>
              </a:extLst>
            </p:cNvPr>
            <p:cNvSpPr txBox="1"/>
            <p:nvPr/>
          </p:nvSpPr>
          <p:spPr>
            <a:xfrm>
              <a:off x="3982120" y="5214330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E7236-2CC7-46D4-B2BD-8A54209F4CD8}"/>
                </a:ext>
              </a:extLst>
            </p:cNvPr>
            <p:cNvSpPr txBox="1"/>
            <p:nvPr/>
          </p:nvSpPr>
          <p:spPr>
            <a:xfrm>
              <a:off x="5987350" y="5112059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b, c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C7AF7D3C-92F8-4E49-B940-48FBABB2EC9A}"/>
                </a:ext>
              </a:extLst>
            </p:cNvPr>
            <p:cNvCxnSpPr/>
            <p:nvPr/>
          </p:nvCxnSpPr>
          <p:spPr>
            <a:xfrm>
              <a:off x="3118024" y="6601106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583340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Путь называется успешным, если его начальное состояние принадлежит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конечное –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 на рисунке ниже успешными путями будут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 b, 2)}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 a,1), (1, b, 2), (2, aa, 1), (1, 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2)}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ru-RU" altLang="ru-RU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b="1" dirty="0">
                <a:solidFill>
                  <a:schemeClr val="accent4"/>
                </a:solidFill>
              </a:rPr>
              <a:t>						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B4D6BEA-1408-47E5-B930-7CD8C86D51BB}"/>
              </a:ext>
            </a:extLst>
          </p:cNvPr>
          <p:cNvGrpSpPr/>
          <p:nvPr/>
        </p:nvGrpSpPr>
        <p:grpSpPr>
          <a:xfrm>
            <a:off x="2829992" y="6295437"/>
            <a:ext cx="5926938" cy="2325779"/>
            <a:chOff x="3118024" y="5112059"/>
            <a:chExt cx="5926938" cy="2325779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ADDE6B0-2891-4E02-B3F0-BA3070AB1607}"/>
                </a:ext>
              </a:extLst>
            </p:cNvPr>
            <p:cNvSpPr/>
            <p:nvPr/>
          </p:nvSpPr>
          <p:spPr>
            <a:xfrm>
              <a:off x="8018113" y="6258733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9953C32-DBE0-4D86-ABB2-FF1F25B3ACC0}"/>
                </a:ext>
              </a:extLst>
            </p:cNvPr>
            <p:cNvSpPr/>
            <p:nvPr/>
          </p:nvSpPr>
          <p:spPr>
            <a:xfrm>
              <a:off x="3982120" y="6182740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24C4309-8A65-43ED-A2EC-EA009BE7D6E2}"/>
                </a:ext>
              </a:extLst>
            </p:cNvPr>
            <p:cNvSpPr/>
            <p:nvPr/>
          </p:nvSpPr>
          <p:spPr>
            <a:xfrm>
              <a:off x="8092860" y="6319153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FA61FF67-CA6E-4B5B-BB05-0EA88673E882}"/>
                </a:ext>
              </a:extLst>
            </p:cNvPr>
            <p:cNvSpPr/>
            <p:nvPr/>
          </p:nvSpPr>
          <p:spPr>
            <a:xfrm>
              <a:off x="3718719" y="5481665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430A876A-A600-43DA-8ABB-2A304567A1F2}"/>
                </a:ext>
              </a:extLst>
            </p:cNvPr>
            <p:cNvSpPr/>
            <p:nvPr/>
          </p:nvSpPr>
          <p:spPr>
            <a:xfrm>
              <a:off x="4842164" y="5735770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6C46800E-F71B-48BE-A76A-1A48B8541359}"/>
                </a:ext>
              </a:extLst>
            </p:cNvPr>
            <p:cNvSpPr/>
            <p:nvPr/>
          </p:nvSpPr>
          <p:spPr>
            <a:xfrm>
              <a:off x="4909941" y="6692606"/>
              <a:ext cx="3179618" cy="745232"/>
            </a:xfrm>
            <a:custGeom>
              <a:avLst/>
              <a:gdLst>
                <a:gd name="connsiteX0" fmla="*/ 3179618 w 3179618"/>
                <a:gd name="connsiteY0" fmla="*/ 0 h 748146"/>
                <a:gd name="connsiteX1" fmla="*/ 1704109 w 3179618"/>
                <a:gd name="connsiteY1" fmla="*/ 748146 h 748146"/>
                <a:gd name="connsiteX2" fmla="*/ 0 w 3179618"/>
                <a:gd name="connsiteY2" fmla="*/ 0 h 748146"/>
                <a:gd name="connsiteX3" fmla="*/ 0 w 3179618"/>
                <a:gd name="connsiteY3" fmla="*/ 0 h 748146"/>
                <a:gd name="connsiteX4" fmla="*/ 0 w 3179618"/>
                <a:gd name="connsiteY4" fmla="*/ 0 h 74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9618" h="748146">
                  <a:moveTo>
                    <a:pt x="3179618" y="0"/>
                  </a:moveTo>
                  <a:cubicBezTo>
                    <a:pt x="2706831" y="374073"/>
                    <a:pt x="2234045" y="748146"/>
                    <a:pt x="1704109" y="748146"/>
                  </a:cubicBezTo>
                  <a:cubicBezTo>
                    <a:pt x="1174173" y="748146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31B1E3-3F0E-42BB-B227-91E9E7E70205}"/>
                </a:ext>
              </a:extLst>
            </p:cNvPr>
            <p:cNvSpPr txBox="1"/>
            <p:nvPr/>
          </p:nvSpPr>
          <p:spPr>
            <a:xfrm>
              <a:off x="3982120" y="5214330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459D7A-7908-4B27-856E-D80A6DC48DF9}"/>
                </a:ext>
              </a:extLst>
            </p:cNvPr>
            <p:cNvSpPr txBox="1"/>
            <p:nvPr/>
          </p:nvSpPr>
          <p:spPr>
            <a:xfrm>
              <a:off x="5987350" y="5112059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b, c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658CB956-80BB-4E90-8F2D-64AFEFEDD749}"/>
                </a:ext>
              </a:extLst>
            </p:cNvPr>
            <p:cNvCxnSpPr/>
            <p:nvPr/>
          </p:nvCxnSpPr>
          <p:spPr>
            <a:xfrm>
              <a:off x="3118024" y="6601106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98227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12755</TotalTime>
  <Words>2718</Words>
  <Application>Microsoft Office PowerPoint</Application>
  <PresentationFormat>Произвольный</PresentationFormat>
  <Paragraphs>473</Paragraphs>
  <Slides>55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Helvetica</vt:lpstr>
      <vt:lpstr>Helvetica Light</vt:lpstr>
      <vt:lpstr>Helvetica Neue</vt:lpstr>
      <vt:lpstr>Times New Roman</vt:lpstr>
      <vt:lpstr>White</vt:lpstr>
      <vt:lpstr>Презентация PowerPoint</vt:lpstr>
      <vt:lpstr>Абстрактные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Конечные автоматы</vt:lpstr>
      <vt:lpstr>Детерминированные конечные автоматы</vt:lpstr>
      <vt:lpstr>Детерминированные конечные автоматы</vt:lpstr>
      <vt:lpstr>Детерминированные конечные автоматы</vt:lpstr>
      <vt:lpstr>Свойства конечных автоматов</vt:lpstr>
      <vt:lpstr>Детерминированные конечные автоматы</vt:lpstr>
      <vt:lpstr>Свойства автоматных (праволинейных) языков</vt:lpstr>
      <vt:lpstr>Свойства автоматных (праволинейных) языков</vt:lpstr>
      <vt:lpstr>Свойства автоматных (праволинейных) языков</vt:lpstr>
      <vt:lpstr>Свойства конечных автоматов</vt:lpstr>
      <vt:lpstr>Свойства автоматных (праволинейных) языков</vt:lpstr>
      <vt:lpstr>Свойства автоматных (праволинейных) языков</vt:lpstr>
      <vt:lpstr>Свойства автоматных (праволинейных) языков</vt:lpstr>
      <vt:lpstr>Свойства автоматных (праволинейных) языков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Практика составления регулярных выражений</vt:lpstr>
      <vt:lpstr>Практика составления регулярных выражений</vt:lpstr>
      <vt:lpstr>Практика составления регулярных выражений</vt:lpstr>
      <vt:lpstr>Практика составления регулярных выражений</vt:lpstr>
      <vt:lpstr>Практика составления регулярных выражений</vt:lpstr>
      <vt:lpstr>Практика составления регулярных выражений</vt:lpstr>
      <vt:lpstr>Практика составления регулярных выражений</vt:lpstr>
      <vt:lpstr>Практика составления регулярных выражений</vt:lpstr>
      <vt:lpstr>Практика составления регулярных выражений</vt:lpstr>
      <vt:lpstr>Практика составления регулярных выражений</vt:lpstr>
      <vt:lpstr>Практика составления регулярных выражений</vt:lpstr>
      <vt:lpstr>Практика составления регулярных выражений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Anastasia Vybornova</cp:lastModifiedBy>
  <cp:revision>150</cp:revision>
  <dcterms:modified xsi:type="dcterms:W3CDTF">2019-09-10T12:32:51Z</dcterms:modified>
</cp:coreProperties>
</file>