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33" r:id="rId3"/>
    <p:sldId id="336" r:id="rId4"/>
    <p:sldId id="390" r:id="rId5"/>
    <p:sldId id="338" r:id="rId6"/>
    <p:sldId id="391" r:id="rId7"/>
    <p:sldId id="393" r:id="rId8"/>
    <p:sldId id="392" r:id="rId9"/>
    <p:sldId id="394" r:id="rId10"/>
    <p:sldId id="395" r:id="rId11"/>
    <p:sldId id="396" r:id="rId12"/>
    <p:sldId id="397" r:id="rId13"/>
    <p:sldId id="399" r:id="rId14"/>
    <p:sldId id="406" r:id="rId15"/>
    <p:sldId id="405" r:id="rId16"/>
    <p:sldId id="404" r:id="rId17"/>
    <p:sldId id="400" r:id="rId18"/>
    <p:sldId id="401" r:id="rId19"/>
    <p:sldId id="403" r:id="rId20"/>
    <p:sldId id="407" r:id="rId21"/>
    <p:sldId id="402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666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4207810" y="5271758"/>
            <a:ext cx="4589268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/>
              <a:t>Лекция 4. </a:t>
            </a:r>
            <a:r>
              <a:rPr lang="ru-RU" dirty="0"/>
              <a:t>Автоматы Мура и Мили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 Мили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Мили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определить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X,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F, Y}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начальные состояния автомата,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состояния автомата,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входной алфавит,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переходов,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× X* →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выходной алфавит,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Q →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6749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 Мили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Мили – это конечный автомат, в котором выходной символ в каждом такте работы определяется текущим состоянием автомата. 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E41FF3C7-0DB0-4DD8-884E-D44E71136803}"/>
              </a:ext>
            </a:extLst>
          </p:cNvPr>
          <p:cNvGrpSpPr/>
          <p:nvPr/>
        </p:nvGrpSpPr>
        <p:grpSpPr>
          <a:xfrm>
            <a:off x="3118024" y="4872303"/>
            <a:ext cx="5926938" cy="2736040"/>
            <a:chOff x="6207840" y="6364984"/>
            <a:chExt cx="5926938" cy="273604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BEE50792-6B28-4840-957E-2B2D34D97098}"/>
                </a:ext>
              </a:extLst>
            </p:cNvPr>
            <p:cNvSpPr/>
            <p:nvPr/>
          </p:nvSpPr>
          <p:spPr>
            <a:xfrm>
              <a:off x="11107929" y="7511658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818FB75-AD86-4336-BC09-D1C91C730483}"/>
                </a:ext>
              </a:extLst>
            </p:cNvPr>
            <p:cNvSpPr/>
            <p:nvPr/>
          </p:nvSpPr>
          <p:spPr>
            <a:xfrm>
              <a:off x="7071936" y="743566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9115490-F8B2-4FCA-8F25-1578391FAFF1}"/>
                </a:ext>
              </a:extLst>
            </p:cNvPr>
            <p:cNvSpPr/>
            <p:nvPr/>
          </p:nvSpPr>
          <p:spPr>
            <a:xfrm>
              <a:off x="11182676" y="7572078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D1CEE19A-FF91-4628-8134-05B2804FDF18}"/>
                </a:ext>
              </a:extLst>
            </p:cNvPr>
            <p:cNvSpPr/>
            <p:nvPr/>
          </p:nvSpPr>
          <p:spPr>
            <a:xfrm>
              <a:off x="6808535" y="6734590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8CF12515-241B-456A-9CB2-230A4991DD7C}"/>
                </a:ext>
              </a:extLst>
            </p:cNvPr>
            <p:cNvSpPr/>
            <p:nvPr/>
          </p:nvSpPr>
          <p:spPr>
            <a:xfrm>
              <a:off x="7931980" y="6988695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62CE17-D3A6-4CCA-AEB3-3CB842917E73}"/>
                </a:ext>
              </a:extLst>
            </p:cNvPr>
            <p:cNvSpPr txBox="1"/>
            <p:nvPr/>
          </p:nvSpPr>
          <p:spPr>
            <a:xfrm>
              <a:off x="7071936" y="6467255"/>
              <a:ext cx="86004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a|0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37EFB9-5A34-4135-A320-235A8612E705}"/>
                </a:ext>
              </a:extLst>
            </p:cNvPr>
            <p:cNvSpPr txBox="1"/>
            <p:nvPr/>
          </p:nvSpPr>
          <p:spPr>
            <a:xfrm>
              <a:off x="9077166" y="6364984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b|1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8D7436E1-5DB3-434E-9DBE-FE889D5E8573}"/>
                </a:ext>
              </a:extLst>
            </p:cNvPr>
            <p:cNvCxnSpPr/>
            <p:nvPr/>
          </p:nvCxnSpPr>
          <p:spPr>
            <a:xfrm>
              <a:off x="6207840" y="7854031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86866CF0-56CB-4F02-96F0-18B8C95DB4BD}"/>
                </a:ext>
              </a:extLst>
            </p:cNvPr>
            <p:cNvSpPr/>
            <p:nvPr/>
          </p:nvSpPr>
          <p:spPr>
            <a:xfrm>
              <a:off x="9118667" y="8238934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0" name="Соединитель: изогнутый 29">
              <a:extLst>
                <a:ext uri="{FF2B5EF4-FFF2-40B4-BE49-F238E27FC236}">
                  <a16:creationId xmlns:a16="http://schemas.microsoft.com/office/drawing/2014/main" id="{642136C7-24A5-4306-A0F6-F1C6FEF28853}"/>
                </a:ext>
              </a:extLst>
            </p:cNvPr>
            <p:cNvCxnSpPr>
              <a:stCxn id="21" idx="3"/>
            </p:cNvCxnSpPr>
            <p:nvPr/>
          </p:nvCxnSpPr>
          <p:spPr>
            <a:xfrm rot="5400000">
              <a:off x="10472073" y="7871064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Соединитель: изогнутый 30">
              <a:extLst>
                <a:ext uri="{FF2B5EF4-FFF2-40B4-BE49-F238E27FC236}">
                  <a16:creationId xmlns:a16="http://schemas.microsoft.com/office/drawing/2014/main" id="{42000765-5AB7-489F-AA5E-CC134A18444A}"/>
                </a:ext>
              </a:extLst>
            </p:cNvPr>
            <p:cNvCxnSpPr>
              <a:stCxn id="29" idx="2"/>
              <a:endCxn id="22" idx="5"/>
            </p:cNvCxnSpPr>
            <p:nvPr/>
          </p:nvCxnSpPr>
          <p:spPr>
            <a:xfrm rot="10800000">
              <a:off x="7809489" y="8149860"/>
              <a:ext cx="1309179" cy="507440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B660E-DA24-438E-A6A0-2465157E4A91}"/>
                </a:ext>
              </a:extLst>
            </p:cNvPr>
            <p:cNvSpPr txBox="1"/>
            <p:nvPr/>
          </p:nvSpPr>
          <p:spPr>
            <a:xfrm>
              <a:off x="10332679" y="849331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a|1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B8DC2-2768-4E48-9CE2-D4F3E1D64839}"/>
                </a:ext>
              </a:extLst>
            </p:cNvPr>
            <p:cNvSpPr txBox="1"/>
            <p:nvPr/>
          </p:nvSpPr>
          <p:spPr>
            <a:xfrm>
              <a:off x="7876528" y="850598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a|0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33681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 Мили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Табличное задание автомата Мура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D0E9340A-A195-405A-A5A0-F814C4AA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25175"/>
              </p:ext>
            </p:extLst>
          </p:nvPr>
        </p:nvGraphicFramePr>
        <p:xfrm>
          <a:off x="1087816" y="3531876"/>
          <a:ext cx="419044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369">
                  <a:extLst>
                    <a:ext uri="{9D8B030D-6E8A-4147-A177-3AD203B41FA5}">
                      <a16:colId xmlns:a16="http://schemas.microsoft.com/office/drawing/2014/main" val="9090529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76075588"/>
                    </a:ext>
                  </a:extLst>
                </a:gridCol>
                <a:gridCol w="931975">
                  <a:extLst>
                    <a:ext uri="{9D8B030D-6E8A-4147-A177-3AD203B41FA5}">
                      <a16:colId xmlns:a16="http://schemas.microsoft.com/office/drawing/2014/main" val="267381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Состояния\Вход</a:t>
                      </a: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92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42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919113"/>
                  </a:ext>
                </a:extLst>
              </a:tr>
            </a:tbl>
          </a:graphicData>
        </a:graphic>
      </p:graphicFrame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5C925BD-EA90-4093-B09E-2EC9F09156F6}"/>
              </a:ext>
            </a:extLst>
          </p:cNvPr>
          <p:cNvGrpSpPr/>
          <p:nvPr/>
        </p:nvGrpSpPr>
        <p:grpSpPr>
          <a:xfrm>
            <a:off x="6987142" y="3580656"/>
            <a:ext cx="5926938" cy="2736040"/>
            <a:chOff x="6207840" y="6364984"/>
            <a:chExt cx="5926938" cy="2736040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B05339A9-A370-4CC7-A6E5-6222C9D527DB}"/>
                </a:ext>
              </a:extLst>
            </p:cNvPr>
            <p:cNvSpPr/>
            <p:nvPr/>
          </p:nvSpPr>
          <p:spPr>
            <a:xfrm>
              <a:off x="11107929" y="7511658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7FD43495-77E4-4F7A-A0D2-A8B2E5406A22}"/>
                </a:ext>
              </a:extLst>
            </p:cNvPr>
            <p:cNvSpPr/>
            <p:nvPr/>
          </p:nvSpPr>
          <p:spPr>
            <a:xfrm>
              <a:off x="7071936" y="743566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7AF12E5-8A32-4080-9A20-D27668D158E6}"/>
                </a:ext>
              </a:extLst>
            </p:cNvPr>
            <p:cNvSpPr/>
            <p:nvPr/>
          </p:nvSpPr>
          <p:spPr>
            <a:xfrm>
              <a:off x="11182676" y="7572078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CAF249B3-C4D7-499B-990B-ACF945D27FF3}"/>
                </a:ext>
              </a:extLst>
            </p:cNvPr>
            <p:cNvSpPr/>
            <p:nvPr/>
          </p:nvSpPr>
          <p:spPr>
            <a:xfrm>
              <a:off x="6808535" y="6734590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61233706-B1DA-4267-9F08-2DB0234E858A}"/>
                </a:ext>
              </a:extLst>
            </p:cNvPr>
            <p:cNvSpPr/>
            <p:nvPr/>
          </p:nvSpPr>
          <p:spPr>
            <a:xfrm>
              <a:off x="7931980" y="6988695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DE29B-4398-443A-9B0A-C5B30B8F8ABF}"/>
                </a:ext>
              </a:extLst>
            </p:cNvPr>
            <p:cNvSpPr txBox="1"/>
            <p:nvPr/>
          </p:nvSpPr>
          <p:spPr>
            <a:xfrm>
              <a:off x="7071936" y="6467255"/>
              <a:ext cx="86004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a|0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E1E7A-8B40-4FEB-91EB-B83608C54543}"/>
                </a:ext>
              </a:extLst>
            </p:cNvPr>
            <p:cNvSpPr txBox="1"/>
            <p:nvPr/>
          </p:nvSpPr>
          <p:spPr>
            <a:xfrm>
              <a:off x="9077166" y="6364984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b|1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AFB2BB6-BDCF-4C5F-A787-AFAABC8752E8}"/>
                </a:ext>
              </a:extLst>
            </p:cNvPr>
            <p:cNvCxnSpPr/>
            <p:nvPr/>
          </p:nvCxnSpPr>
          <p:spPr>
            <a:xfrm>
              <a:off x="6207840" y="7854031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F432D9B-D071-4940-94DE-5A9BEC614C95}"/>
                </a:ext>
              </a:extLst>
            </p:cNvPr>
            <p:cNvSpPr/>
            <p:nvPr/>
          </p:nvSpPr>
          <p:spPr>
            <a:xfrm>
              <a:off x="9118667" y="8238934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7" name="Соединитель: изогнутый 16">
              <a:extLst>
                <a:ext uri="{FF2B5EF4-FFF2-40B4-BE49-F238E27FC236}">
                  <a16:creationId xmlns:a16="http://schemas.microsoft.com/office/drawing/2014/main" id="{084CA495-16B2-431F-8C60-04ECFB95E512}"/>
                </a:ext>
              </a:extLst>
            </p:cNvPr>
            <p:cNvCxnSpPr>
              <a:stCxn id="8" idx="3"/>
            </p:cNvCxnSpPr>
            <p:nvPr/>
          </p:nvCxnSpPr>
          <p:spPr>
            <a:xfrm rot="5400000">
              <a:off x="10472073" y="7871064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Соединитель: изогнутый 17">
              <a:extLst>
                <a:ext uri="{FF2B5EF4-FFF2-40B4-BE49-F238E27FC236}">
                  <a16:creationId xmlns:a16="http://schemas.microsoft.com/office/drawing/2014/main" id="{AD8E4A35-2BCB-4928-B698-2031235D89BF}"/>
                </a:ext>
              </a:extLst>
            </p:cNvPr>
            <p:cNvCxnSpPr>
              <a:stCxn id="16" idx="2"/>
              <a:endCxn id="9" idx="5"/>
            </p:cNvCxnSpPr>
            <p:nvPr/>
          </p:nvCxnSpPr>
          <p:spPr>
            <a:xfrm rot="10800000">
              <a:off x="7809489" y="8149860"/>
              <a:ext cx="1309179" cy="507440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FF3B63-8154-49D5-831C-C8743E2B052D}"/>
                </a:ext>
              </a:extLst>
            </p:cNvPr>
            <p:cNvSpPr txBox="1"/>
            <p:nvPr/>
          </p:nvSpPr>
          <p:spPr>
            <a:xfrm>
              <a:off x="10332679" y="849331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a|1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3E5575-EF89-4E59-BDC8-F22A42FCAE38}"/>
                </a:ext>
              </a:extLst>
            </p:cNvPr>
            <p:cNvSpPr txBox="1"/>
            <p:nvPr/>
          </p:nvSpPr>
          <p:spPr>
            <a:xfrm>
              <a:off x="7876528" y="850598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a|0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9549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Автоматы Мили и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как и конечные автоматы, автоматы Мура и Мили могут быть: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Однобуквенными и не однобуквенными.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Детерминированными или недетерминированными.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Полными и неполными.</a:t>
            </a:r>
          </a:p>
        </p:txBody>
      </p:sp>
    </p:spTree>
    <p:extLst>
      <p:ext uri="{BB962C8B-B14F-4D97-AF65-F5344CB8AC3E}">
        <p14:creationId xmlns:p14="http://schemas.microsoft.com/office/powerpoint/2010/main" val="401576230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автоматов Мили и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 автомата Мили заключается в возможности реакции автомата в течение текущего такта (выходной символ зависит от входного).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автомата Мура: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выходная задержка (выходной сигнал определяется только текущим состоянием);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сквозного распространения сигнала через устройство, от входа до выхода автомата;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описания и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354857677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автоматов Мили и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сигнала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Мура выходной сигнал зависит от состояния автомата в текущий момент времени, длительность выходного сигнала равна длительности пребывания в соответствующем состоянии (обычно 1 такт работы).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Мили вырабатывает выходной сигнал когда у него меняется входной, в зависимости от его предыдущего состояния. Длительность выходного сигнала не зависит от длительности входного. 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3098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автоматов Мили и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Эквивалентные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автоматы Мура и Мили – это автоматы, дающие одинаковые выходные реакции (слова) в ответ на одинаковые входные слова.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автомата Мили может быть построен эквивалентный ему автомат Мура, и обратно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автомата Мура может быть построен эквивалентный ему автомат Мили.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(без доказательства)</a:t>
            </a:r>
          </a:p>
        </p:txBody>
      </p:sp>
    </p:spTree>
    <p:extLst>
      <p:ext uri="{BB962C8B-B14F-4D97-AF65-F5344CB8AC3E}">
        <p14:creationId xmlns:p14="http://schemas.microsoft.com/office/powerpoint/2010/main" val="403016181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автомата Мура в автомат Мили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автомата Мура в автомат Мили производится следующим образом: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состояния автомата Мура берется соответствующий ему выходной сигнал и назначается всем входящим в это состояние переходам.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4644F0D-6AEF-458E-844F-4EBDCFF1228C}"/>
              </a:ext>
            </a:extLst>
          </p:cNvPr>
          <p:cNvGrpSpPr/>
          <p:nvPr/>
        </p:nvGrpSpPr>
        <p:grpSpPr>
          <a:xfrm>
            <a:off x="321099" y="5909316"/>
            <a:ext cx="5926938" cy="2736040"/>
            <a:chOff x="2902000" y="4876115"/>
            <a:chExt cx="5926938" cy="273604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EC727B7-BE8E-4FF1-B73D-AE69FE7E5AAA}"/>
                </a:ext>
              </a:extLst>
            </p:cNvPr>
            <p:cNvSpPr/>
            <p:nvPr/>
          </p:nvSpPr>
          <p:spPr>
            <a:xfrm>
              <a:off x="7802089" y="6022789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A53A739-B631-48C4-99D3-D679DD8EA9D7}"/>
                </a:ext>
              </a:extLst>
            </p:cNvPr>
            <p:cNvSpPr/>
            <p:nvPr/>
          </p:nvSpPr>
          <p:spPr>
            <a:xfrm>
              <a:off x="3766096" y="5990076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1|0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E1975F1-3262-47A1-9601-11B5D0AF2BD2}"/>
                </a:ext>
              </a:extLst>
            </p:cNvPr>
            <p:cNvSpPr/>
            <p:nvPr/>
          </p:nvSpPr>
          <p:spPr>
            <a:xfrm>
              <a:off x="7876836" y="6126488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5732E4F6-38D5-4BED-98DC-A2A68D6D4A86}"/>
                </a:ext>
              </a:extLst>
            </p:cNvPr>
            <p:cNvSpPr/>
            <p:nvPr/>
          </p:nvSpPr>
          <p:spPr>
            <a:xfrm>
              <a:off x="3502695" y="5245721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9CA2282B-F71E-46AF-8BC5-C0282791D415}"/>
                </a:ext>
              </a:extLst>
            </p:cNvPr>
            <p:cNvSpPr/>
            <p:nvPr/>
          </p:nvSpPr>
          <p:spPr>
            <a:xfrm>
              <a:off x="4626140" y="5499826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9F14CA-A5A9-4820-BC47-B4D09FF6E962}"/>
                </a:ext>
              </a:extLst>
            </p:cNvPr>
            <p:cNvSpPr txBox="1"/>
            <p:nvPr/>
          </p:nvSpPr>
          <p:spPr>
            <a:xfrm>
              <a:off x="3766096" y="4978386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C2C651-C3CC-419E-B161-0F14435E9865}"/>
                </a:ext>
              </a:extLst>
            </p:cNvPr>
            <p:cNvSpPr txBox="1"/>
            <p:nvPr/>
          </p:nvSpPr>
          <p:spPr>
            <a:xfrm>
              <a:off x="5771326" y="4876115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5E93D8C-419D-4DED-B434-40B911722B0B}"/>
                </a:ext>
              </a:extLst>
            </p:cNvPr>
            <p:cNvCxnSpPr/>
            <p:nvPr/>
          </p:nvCxnSpPr>
          <p:spPr>
            <a:xfrm>
              <a:off x="2902000" y="6365162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866E65E-7FCD-458E-8F28-59090CC93F6E}"/>
                </a:ext>
              </a:extLst>
            </p:cNvPr>
            <p:cNvSpPr/>
            <p:nvPr/>
          </p:nvSpPr>
          <p:spPr>
            <a:xfrm>
              <a:off x="5812827" y="6793344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accent4"/>
                  </a:solidFill>
                </a:rPr>
                <a:t>3|1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6" name="Соединитель: изогнутый 15">
              <a:extLst>
                <a:ext uri="{FF2B5EF4-FFF2-40B4-BE49-F238E27FC236}">
                  <a16:creationId xmlns:a16="http://schemas.microsoft.com/office/drawing/2014/main" id="{C8EC4907-5FAD-43C6-8550-A28BA8B825E0}"/>
                </a:ext>
              </a:extLst>
            </p:cNvPr>
            <p:cNvCxnSpPr>
              <a:stCxn id="7" idx="3"/>
            </p:cNvCxnSpPr>
            <p:nvPr/>
          </p:nvCxnSpPr>
          <p:spPr>
            <a:xfrm rot="5400000">
              <a:off x="7166233" y="6382195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Соединитель: изогнутый 16">
              <a:extLst>
                <a:ext uri="{FF2B5EF4-FFF2-40B4-BE49-F238E27FC236}">
                  <a16:creationId xmlns:a16="http://schemas.microsoft.com/office/drawing/2014/main" id="{BC38C1F5-1E0A-4820-9010-2DA6DB7D553A}"/>
                </a:ext>
              </a:extLst>
            </p:cNvPr>
            <p:cNvCxnSpPr>
              <a:cxnSpLocks/>
              <a:stCxn id="15" idx="2"/>
              <a:endCxn id="8" idx="5"/>
            </p:cNvCxnSpPr>
            <p:nvPr/>
          </p:nvCxnSpPr>
          <p:spPr>
            <a:xfrm rot="10800000">
              <a:off x="4503649" y="6630389"/>
              <a:ext cx="1309179" cy="538042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3D11E6-631A-48FB-AE50-943AF1312258}"/>
                </a:ext>
              </a:extLst>
            </p:cNvPr>
            <p:cNvSpPr txBox="1"/>
            <p:nvPr/>
          </p:nvSpPr>
          <p:spPr>
            <a:xfrm>
              <a:off x="7026839" y="7004441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D78E39-1E65-4BA4-BEB3-7227961469F8}"/>
                </a:ext>
              </a:extLst>
            </p:cNvPr>
            <p:cNvSpPr txBox="1"/>
            <p:nvPr/>
          </p:nvSpPr>
          <p:spPr>
            <a:xfrm>
              <a:off x="4570688" y="701712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FC2DEC5-0782-49EA-BE34-AF52834ABDB2}"/>
              </a:ext>
            </a:extLst>
          </p:cNvPr>
          <p:cNvGrpSpPr/>
          <p:nvPr/>
        </p:nvGrpSpPr>
        <p:grpSpPr>
          <a:xfrm>
            <a:off x="6802342" y="5840678"/>
            <a:ext cx="5926938" cy="2736040"/>
            <a:chOff x="6207840" y="6364984"/>
            <a:chExt cx="5926938" cy="273604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B867D5B-3A14-4C73-870B-1BBAC0F79872}"/>
                </a:ext>
              </a:extLst>
            </p:cNvPr>
            <p:cNvSpPr/>
            <p:nvPr/>
          </p:nvSpPr>
          <p:spPr>
            <a:xfrm>
              <a:off x="11107929" y="7511658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4D3F4277-197B-4C99-ADD6-428E14A4B825}"/>
                </a:ext>
              </a:extLst>
            </p:cNvPr>
            <p:cNvSpPr/>
            <p:nvPr/>
          </p:nvSpPr>
          <p:spPr>
            <a:xfrm>
              <a:off x="7071936" y="743566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D54BBE52-34A5-47CE-98F3-F7B726057A1D}"/>
                </a:ext>
              </a:extLst>
            </p:cNvPr>
            <p:cNvSpPr/>
            <p:nvPr/>
          </p:nvSpPr>
          <p:spPr>
            <a:xfrm>
              <a:off x="11182676" y="7572078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104C5C61-C6D0-4B08-AB4A-4388B2E3FD1E}"/>
                </a:ext>
              </a:extLst>
            </p:cNvPr>
            <p:cNvSpPr/>
            <p:nvPr/>
          </p:nvSpPr>
          <p:spPr>
            <a:xfrm>
              <a:off x="6808535" y="6734590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A6F31B3A-0073-4CC0-BA52-6A41887E5289}"/>
                </a:ext>
              </a:extLst>
            </p:cNvPr>
            <p:cNvSpPr/>
            <p:nvPr/>
          </p:nvSpPr>
          <p:spPr>
            <a:xfrm>
              <a:off x="7931980" y="6988695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3E0D56-51D4-4275-BCE1-CA3F8D3FF242}"/>
                </a:ext>
              </a:extLst>
            </p:cNvPr>
            <p:cNvSpPr txBox="1"/>
            <p:nvPr/>
          </p:nvSpPr>
          <p:spPr>
            <a:xfrm>
              <a:off x="7071936" y="6467255"/>
              <a:ext cx="86004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a|0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7AA29B-9FB9-4289-83FD-99FAE88041D1}"/>
                </a:ext>
              </a:extLst>
            </p:cNvPr>
            <p:cNvSpPr txBox="1"/>
            <p:nvPr/>
          </p:nvSpPr>
          <p:spPr>
            <a:xfrm>
              <a:off x="9077166" y="6364984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b|</a:t>
              </a:r>
              <a:r>
                <a:rPr lang="ru-RU" sz="3200" b="1" dirty="0">
                  <a:solidFill>
                    <a:schemeClr val="accent4"/>
                  </a:solidFill>
                </a:rPr>
                <a:t>1</a:t>
              </a: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48D76C6D-F6AD-4BDA-B1DE-7670B4A2AC41}"/>
                </a:ext>
              </a:extLst>
            </p:cNvPr>
            <p:cNvCxnSpPr/>
            <p:nvPr/>
          </p:nvCxnSpPr>
          <p:spPr>
            <a:xfrm>
              <a:off x="6207840" y="7854031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7391755-04D8-4D48-9395-D0BC66AF813A}"/>
                </a:ext>
              </a:extLst>
            </p:cNvPr>
            <p:cNvSpPr/>
            <p:nvPr/>
          </p:nvSpPr>
          <p:spPr>
            <a:xfrm>
              <a:off x="9118667" y="8238934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0" name="Соединитель: изогнутый 29">
              <a:extLst>
                <a:ext uri="{FF2B5EF4-FFF2-40B4-BE49-F238E27FC236}">
                  <a16:creationId xmlns:a16="http://schemas.microsoft.com/office/drawing/2014/main" id="{D58C4139-A1BC-49D7-A34A-27C10A87F0EF}"/>
                </a:ext>
              </a:extLst>
            </p:cNvPr>
            <p:cNvCxnSpPr>
              <a:stCxn id="21" idx="3"/>
            </p:cNvCxnSpPr>
            <p:nvPr/>
          </p:nvCxnSpPr>
          <p:spPr>
            <a:xfrm rot="5400000">
              <a:off x="10472073" y="7871064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Соединитель: изогнутый 30">
              <a:extLst>
                <a:ext uri="{FF2B5EF4-FFF2-40B4-BE49-F238E27FC236}">
                  <a16:creationId xmlns:a16="http://schemas.microsoft.com/office/drawing/2014/main" id="{BBC39871-37A8-494A-B8E2-EF9B668A15C6}"/>
                </a:ext>
              </a:extLst>
            </p:cNvPr>
            <p:cNvCxnSpPr>
              <a:stCxn id="29" idx="2"/>
              <a:endCxn id="22" idx="5"/>
            </p:cNvCxnSpPr>
            <p:nvPr/>
          </p:nvCxnSpPr>
          <p:spPr>
            <a:xfrm rot="10800000">
              <a:off x="7809489" y="8149860"/>
              <a:ext cx="1309179" cy="507440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B8358C-A84B-4EED-A559-C6B4EB99FEDD}"/>
                </a:ext>
              </a:extLst>
            </p:cNvPr>
            <p:cNvSpPr txBox="1"/>
            <p:nvPr/>
          </p:nvSpPr>
          <p:spPr>
            <a:xfrm>
              <a:off x="10332679" y="849331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a|1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40CCFB-719D-4132-96FC-26448159C2B6}"/>
                </a:ext>
              </a:extLst>
            </p:cNvPr>
            <p:cNvSpPr txBox="1"/>
            <p:nvPr/>
          </p:nvSpPr>
          <p:spPr>
            <a:xfrm>
              <a:off x="7876528" y="850598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</a:t>
              </a:r>
              <a:r>
                <a:rPr lang="ru-RU" sz="3200" b="1" dirty="0">
                  <a:solidFill>
                    <a:schemeClr val="accent4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43197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автомата Мили в автомат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821140" cy="7359391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автомата Мили в автомат Мура в общем случае невозможно изложенным выше путем, так как не все входящие в состояние переходы автомата Мили могут иметь один и тот же выходной сигнал (чтобы можно было назначить его выходным сигналом соответствующего автомата Мура). Однако эта задача решается путем добавления дополнительных состояний в создаваемый автомат Мура.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построении автомата Мура, эквивалентного некоторому автомату Мили, необходимо будет столько же или больше состояний, чем в исходном автомате Мили.</a:t>
            </a:r>
          </a:p>
        </p:txBody>
      </p:sp>
    </p:spTree>
    <p:extLst>
      <p:ext uri="{BB962C8B-B14F-4D97-AF65-F5344CB8AC3E}">
        <p14:creationId xmlns:p14="http://schemas.microsoft.com/office/powerpoint/2010/main" val="135887478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автомата Мили в автомат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15322C9-9E5A-4687-975A-695387FE7AB9}"/>
              </a:ext>
            </a:extLst>
          </p:cNvPr>
          <p:cNvGrpSpPr/>
          <p:nvPr/>
        </p:nvGrpSpPr>
        <p:grpSpPr>
          <a:xfrm>
            <a:off x="317173" y="2584361"/>
            <a:ext cx="5926938" cy="2736040"/>
            <a:chOff x="6207840" y="6364984"/>
            <a:chExt cx="5926938" cy="273604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523D8DFA-D5B4-40D9-993B-F4F73ED2FD51}"/>
                </a:ext>
              </a:extLst>
            </p:cNvPr>
            <p:cNvSpPr/>
            <p:nvPr/>
          </p:nvSpPr>
          <p:spPr>
            <a:xfrm>
              <a:off x="11107929" y="7511658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385E0F9-E69A-4460-8943-4FA99DA28BC9}"/>
                </a:ext>
              </a:extLst>
            </p:cNvPr>
            <p:cNvSpPr/>
            <p:nvPr/>
          </p:nvSpPr>
          <p:spPr>
            <a:xfrm>
              <a:off x="7071936" y="7435665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798AD76-E45F-40A0-B749-3E961D4264D4}"/>
                </a:ext>
              </a:extLst>
            </p:cNvPr>
            <p:cNvSpPr/>
            <p:nvPr/>
          </p:nvSpPr>
          <p:spPr>
            <a:xfrm>
              <a:off x="11182676" y="7572078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92161019-C603-4408-B601-6E5B83556DBE}"/>
                </a:ext>
              </a:extLst>
            </p:cNvPr>
            <p:cNvSpPr/>
            <p:nvPr/>
          </p:nvSpPr>
          <p:spPr>
            <a:xfrm>
              <a:off x="6808535" y="6734590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CCB67367-0FA3-4115-8AC4-A559090A1146}"/>
                </a:ext>
              </a:extLst>
            </p:cNvPr>
            <p:cNvSpPr/>
            <p:nvPr/>
          </p:nvSpPr>
          <p:spPr>
            <a:xfrm>
              <a:off x="7931980" y="6988695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72B13C-6F79-4835-86FE-4F9D94DC5022}"/>
                </a:ext>
              </a:extLst>
            </p:cNvPr>
            <p:cNvSpPr txBox="1"/>
            <p:nvPr/>
          </p:nvSpPr>
          <p:spPr>
            <a:xfrm>
              <a:off x="7071936" y="6467255"/>
              <a:ext cx="86004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a|0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B7822B-7230-45DA-A47E-1C9A66950444}"/>
                </a:ext>
              </a:extLst>
            </p:cNvPr>
            <p:cNvSpPr txBox="1"/>
            <p:nvPr/>
          </p:nvSpPr>
          <p:spPr>
            <a:xfrm>
              <a:off x="9077166" y="6364984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b|</a:t>
              </a:r>
              <a:r>
                <a:rPr lang="ru-RU" sz="3200" b="1" dirty="0">
                  <a:solidFill>
                    <a:schemeClr val="accent4"/>
                  </a:solidFill>
                </a:rPr>
                <a:t>1</a:t>
              </a: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91F3DA0-9540-49C6-89BC-0F96B232A871}"/>
                </a:ext>
              </a:extLst>
            </p:cNvPr>
            <p:cNvCxnSpPr/>
            <p:nvPr/>
          </p:nvCxnSpPr>
          <p:spPr>
            <a:xfrm>
              <a:off x="6207840" y="7854031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6DE4526-E710-406C-AA97-DA8E98080134}"/>
                </a:ext>
              </a:extLst>
            </p:cNvPr>
            <p:cNvSpPr/>
            <p:nvPr/>
          </p:nvSpPr>
          <p:spPr>
            <a:xfrm>
              <a:off x="9118667" y="8238934"/>
              <a:ext cx="864096" cy="836732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b="1" dirty="0">
                  <a:solidFill>
                    <a:schemeClr val="accent4"/>
                  </a:solidFill>
                </a:rPr>
                <a:t>3</a:t>
              </a: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6" name="Соединитель: изогнутый 15">
              <a:extLst>
                <a:ext uri="{FF2B5EF4-FFF2-40B4-BE49-F238E27FC236}">
                  <a16:creationId xmlns:a16="http://schemas.microsoft.com/office/drawing/2014/main" id="{5619F7C1-5B77-4CEB-8C3E-417786BDCFD9}"/>
                </a:ext>
              </a:extLst>
            </p:cNvPr>
            <p:cNvCxnSpPr>
              <a:stCxn id="7" idx="3"/>
            </p:cNvCxnSpPr>
            <p:nvPr/>
          </p:nvCxnSpPr>
          <p:spPr>
            <a:xfrm rot="5400000">
              <a:off x="10472073" y="7871064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Соединитель: изогнутый 16">
              <a:extLst>
                <a:ext uri="{FF2B5EF4-FFF2-40B4-BE49-F238E27FC236}">
                  <a16:creationId xmlns:a16="http://schemas.microsoft.com/office/drawing/2014/main" id="{220EE38B-6014-421C-9347-A582BF953058}"/>
                </a:ext>
              </a:extLst>
            </p:cNvPr>
            <p:cNvCxnSpPr>
              <a:stCxn id="15" idx="2"/>
              <a:endCxn id="8" idx="5"/>
            </p:cNvCxnSpPr>
            <p:nvPr/>
          </p:nvCxnSpPr>
          <p:spPr>
            <a:xfrm rot="10800000">
              <a:off x="7809489" y="8149860"/>
              <a:ext cx="1309179" cy="507440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DBC915-2F41-41CC-B5BB-DA5AE7029AC9}"/>
                </a:ext>
              </a:extLst>
            </p:cNvPr>
            <p:cNvSpPr txBox="1"/>
            <p:nvPr/>
          </p:nvSpPr>
          <p:spPr>
            <a:xfrm>
              <a:off x="10332679" y="849331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a|1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B9D1EE-72D6-49B1-A97A-B2D07C05C733}"/>
                </a:ext>
              </a:extLst>
            </p:cNvPr>
            <p:cNvSpPr txBox="1"/>
            <p:nvPr/>
          </p:nvSpPr>
          <p:spPr>
            <a:xfrm>
              <a:off x="7876528" y="8505989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a|</a:t>
              </a:r>
              <a:r>
                <a:rPr lang="ru-RU" sz="3200" b="1" dirty="0">
                  <a:solidFill>
                    <a:schemeClr val="accent4"/>
                  </a:solidFill>
                </a:rPr>
                <a:t>1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F288EB-888F-452D-8751-4C8C55FF99CB}"/>
              </a:ext>
            </a:extLst>
          </p:cNvPr>
          <p:cNvGrpSpPr/>
          <p:nvPr/>
        </p:nvGrpSpPr>
        <p:grpSpPr>
          <a:xfrm>
            <a:off x="6662074" y="2313041"/>
            <a:ext cx="5925232" cy="2846434"/>
            <a:chOff x="2903706" y="4765721"/>
            <a:chExt cx="5925232" cy="284643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90606A1-829B-4861-B0FD-B74B6862A657}"/>
                </a:ext>
              </a:extLst>
            </p:cNvPr>
            <p:cNvSpPr/>
            <p:nvPr/>
          </p:nvSpPr>
          <p:spPr>
            <a:xfrm>
              <a:off x="7802089" y="6022789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86BB845A-C658-4BF2-9F76-5783C5576520}"/>
                </a:ext>
              </a:extLst>
            </p:cNvPr>
            <p:cNvSpPr/>
            <p:nvPr/>
          </p:nvSpPr>
          <p:spPr>
            <a:xfrm>
              <a:off x="3767802" y="5713790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1|0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8D7E860-EC65-4F1E-B5D7-65EDC708FD5D}"/>
                </a:ext>
              </a:extLst>
            </p:cNvPr>
            <p:cNvSpPr/>
            <p:nvPr/>
          </p:nvSpPr>
          <p:spPr>
            <a:xfrm>
              <a:off x="7876836" y="6126488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B65AF8D-4974-4813-908F-866720146E80}"/>
                </a:ext>
              </a:extLst>
            </p:cNvPr>
            <p:cNvSpPr/>
            <p:nvPr/>
          </p:nvSpPr>
          <p:spPr>
            <a:xfrm>
              <a:off x="3418441" y="5012415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0B7D7B89-007D-45F6-9BF7-E8BC8737A05C}"/>
                </a:ext>
              </a:extLst>
            </p:cNvPr>
            <p:cNvSpPr/>
            <p:nvPr/>
          </p:nvSpPr>
          <p:spPr>
            <a:xfrm rot="314940">
              <a:off x="4626140" y="5499826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576C89-821D-48A5-AA74-633ACFB40464}"/>
                </a:ext>
              </a:extLst>
            </p:cNvPr>
            <p:cNvSpPr txBox="1"/>
            <p:nvPr/>
          </p:nvSpPr>
          <p:spPr>
            <a:xfrm>
              <a:off x="3738955" y="4765721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AC8FDD-57FA-4359-9CCD-E0FD2B8C83D5}"/>
                </a:ext>
              </a:extLst>
            </p:cNvPr>
            <p:cNvSpPr txBox="1"/>
            <p:nvPr/>
          </p:nvSpPr>
          <p:spPr>
            <a:xfrm>
              <a:off x="5771326" y="4876115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CDE3183-C21C-4405-861B-1D675DDD31D8}"/>
                </a:ext>
              </a:extLst>
            </p:cNvPr>
            <p:cNvCxnSpPr/>
            <p:nvPr/>
          </p:nvCxnSpPr>
          <p:spPr>
            <a:xfrm>
              <a:off x="2903706" y="6109842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D716F362-4894-45A4-8631-ADB3D8DD4E94}"/>
                </a:ext>
              </a:extLst>
            </p:cNvPr>
            <p:cNvSpPr/>
            <p:nvPr/>
          </p:nvSpPr>
          <p:spPr>
            <a:xfrm>
              <a:off x="5812827" y="6793344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accent4"/>
                  </a:solidFill>
                </a:rPr>
                <a:t>3|1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0" name="Соединитель: изогнутый 29">
              <a:extLst>
                <a:ext uri="{FF2B5EF4-FFF2-40B4-BE49-F238E27FC236}">
                  <a16:creationId xmlns:a16="http://schemas.microsoft.com/office/drawing/2014/main" id="{939259FB-E8AE-4F64-AFEA-93CD1332C4C4}"/>
                </a:ext>
              </a:extLst>
            </p:cNvPr>
            <p:cNvCxnSpPr>
              <a:stCxn id="21" idx="3"/>
            </p:cNvCxnSpPr>
            <p:nvPr/>
          </p:nvCxnSpPr>
          <p:spPr>
            <a:xfrm rot="5400000">
              <a:off x="7166233" y="6382195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Соединитель: изогнутый 30">
              <a:extLst>
                <a:ext uri="{FF2B5EF4-FFF2-40B4-BE49-F238E27FC236}">
                  <a16:creationId xmlns:a16="http://schemas.microsoft.com/office/drawing/2014/main" id="{96BC11DC-30E8-4FB9-8F99-78D9737CEF1E}"/>
                </a:ext>
              </a:extLst>
            </p:cNvPr>
            <p:cNvCxnSpPr>
              <a:cxnSpLocks/>
              <a:stCxn id="29" idx="2"/>
              <a:endCxn id="34" idx="6"/>
            </p:cNvCxnSpPr>
            <p:nvPr/>
          </p:nvCxnSpPr>
          <p:spPr>
            <a:xfrm rot="10800000" flipV="1">
              <a:off x="4652821" y="7168430"/>
              <a:ext cx="1160007" cy="9615"/>
            </a:xfrm>
            <a:prstGeom prst="curvedConnector3">
              <a:avLst>
                <a:gd name="adj1" fmla="val 50000"/>
              </a:avLst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6BAFB3-1ECE-4C17-9DBB-5470EFA2FE6C}"/>
                </a:ext>
              </a:extLst>
            </p:cNvPr>
            <p:cNvSpPr txBox="1"/>
            <p:nvPr/>
          </p:nvSpPr>
          <p:spPr>
            <a:xfrm>
              <a:off x="7026839" y="7004441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C4A40A-9447-40CA-8B58-950C0D318408}"/>
                </a:ext>
              </a:extLst>
            </p:cNvPr>
            <p:cNvSpPr txBox="1"/>
            <p:nvPr/>
          </p:nvSpPr>
          <p:spPr>
            <a:xfrm>
              <a:off x="4570688" y="701712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4" name="Овал 33">
            <a:extLst>
              <a:ext uri="{FF2B5EF4-FFF2-40B4-BE49-F238E27FC236}">
                <a16:creationId xmlns:a16="http://schemas.microsoft.com/office/drawing/2014/main" id="{5C756DA9-9CA2-47CE-A8BC-411654EE4B94}"/>
              </a:ext>
            </a:extLst>
          </p:cNvPr>
          <p:cNvSpPr/>
          <p:nvPr/>
        </p:nvSpPr>
        <p:spPr>
          <a:xfrm>
            <a:off x="7589875" y="4350279"/>
            <a:ext cx="864096" cy="750173"/>
          </a:xfrm>
          <a:prstGeom prst="ellips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b="1" dirty="0">
                <a:solidFill>
                  <a:schemeClr val="accent4"/>
                </a:solidFill>
              </a:rPr>
              <a:t>4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|</a:t>
            </a: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C453CCC4-EE5A-4EF1-9153-A0D95B034EF5}"/>
              </a:ext>
            </a:extLst>
          </p:cNvPr>
          <p:cNvSpPr/>
          <p:nvPr/>
        </p:nvSpPr>
        <p:spPr>
          <a:xfrm rot="21050665">
            <a:off x="8312953" y="3670785"/>
            <a:ext cx="3277202" cy="636982"/>
          </a:xfrm>
          <a:custGeom>
            <a:avLst/>
            <a:gdLst>
              <a:gd name="connsiteX0" fmla="*/ 0 w 3363319"/>
              <a:gd name="connsiteY0" fmla="*/ 893630 h 956836"/>
              <a:gd name="connsiteX1" fmla="*/ 1579418 w 3363319"/>
              <a:gd name="connsiteY1" fmla="*/ 12 h 956836"/>
              <a:gd name="connsiteX2" fmla="*/ 3200400 w 3363319"/>
              <a:gd name="connsiteY2" fmla="*/ 872848 h 956836"/>
              <a:gd name="connsiteX3" fmla="*/ 3221181 w 3363319"/>
              <a:gd name="connsiteY3" fmla="*/ 872848 h 95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3319" h="956836">
                <a:moveTo>
                  <a:pt x="0" y="893630"/>
                </a:moveTo>
                <a:cubicBezTo>
                  <a:pt x="523009" y="448553"/>
                  <a:pt x="1046018" y="3476"/>
                  <a:pt x="1579418" y="12"/>
                </a:cubicBezTo>
                <a:cubicBezTo>
                  <a:pt x="2112818" y="-3452"/>
                  <a:pt x="2926773" y="727375"/>
                  <a:pt x="3200400" y="872848"/>
                </a:cubicBezTo>
                <a:cubicBezTo>
                  <a:pt x="3474027" y="1018321"/>
                  <a:pt x="3347604" y="945584"/>
                  <a:pt x="3221181" y="872848"/>
                </a:cubicBezTo>
              </a:path>
            </a:pathLst>
          </a:cu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defTabSz="914400" latinLnBrk="1"/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7F574-CE77-4EF9-AF02-274A288C5589}"/>
              </a:ext>
            </a:extLst>
          </p:cNvPr>
          <p:cNvSpPr txBox="1"/>
          <p:nvPr/>
        </p:nvSpPr>
        <p:spPr>
          <a:xfrm>
            <a:off x="9147247" y="3156089"/>
            <a:ext cx="9470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b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F43E31-FE25-4116-B1DC-B3FE8D1936DD}"/>
              </a:ext>
            </a:extLst>
          </p:cNvPr>
          <p:cNvSpPr txBox="1"/>
          <p:nvPr/>
        </p:nvSpPr>
        <p:spPr>
          <a:xfrm>
            <a:off x="6573171" y="3930682"/>
            <a:ext cx="94709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914400" latinLnBrk="1"/>
            <a:r>
              <a:rPr lang="en-US" sz="3200" b="1" dirty="0">
                <a:solidFill>
                  <a:schemeClr val="accent4"/>
                </a:solidFill>
              </a:rPr>
              <a:t>a</a:t>
            </a:r>
            <a:endParaRPr lang="ru-RU" sz="3200" b="1" dirty="0">
              <a:solidFill>
                <a:schemeClr val="accent4"/>
              </a:solidFill>
            </a:endParaRPr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3DC781D7-D2BF-411B-B089-3B15BFA70084}"/>
              </a:ext>
            </a:extLst>
          </p:cNvPr>
          <p:cNvSpPr/>
          <p:nvPr/>
        </p:nvSpPr>
        <p:spPr>
          <a:xfrm rot="13723342">
            <a:off x="7269589" y="3612294"/>
            <a:ext cx="1708339" cy="1456739"/>
          </a:xfrm>
          <a:prstGeom prst="arc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93537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Абстрактные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автомат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(Abstract machine)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абстрактная модель устройства с одним входом, одним выходом и в каждый момент времени находящегося в одном состоянии из множества возможных. На вход конечного автомата поступают символы одного алфавита, на выходе появляются символы в общем случае другого алфавита.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6EE4977-A63B-4080-9395-6E441F676CD2}"/>
              </a:ext>
            </a:extLst>
          </p:cNvPr>
          <p:cNvGrpSpPr/>
          <p:nvPr/>
        </p:nvGrpSpPr>
        <p:grpSpPr>
          <a:xfrm>
            <a:off x="2149091" y="6748501"/>
            <a:ext cx="8644123" cy="1885203"/>
            <a:chOff x="1577616" y="3724672"/>
            <a:chExt cx="8644123" cy="188520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DE22B63-A8CA-4903-9FA2-D85471DE3BB2}"/>
                </a:ext>
              </a:extLst>
            </p:cNvPr>
            <p:cNvSpPr/>
            <p:nvPr/>
          </p:nvSpPr>
          <p:spPr>
            <a:xfrm>
              <a:off x="3982120" y="3724672"/>
              <a:ext cx="3600400" cy="188520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B849ACD-385D-49BE-A2AA-AAF9A40DDA2E}"/>
                </a:ext>
              </a:extLst>
            </p:cNvPr>
            <p:cNvSpPr/>
            <p:nvPr/>
          </p:nvSpPr>
          <p:spPr>
            <a:xfrm>
              <a:off x="4198144" y="3980022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12C5ABE2-4DA9-4D87-9BA6-F9F0CE9210E5}"/>
                </a:ext>
              </a:extLst>
            </p:cNvPr>
            <p:cNvSpPr/>
            <p:nvPr/>
          </p:nvSpPr>
          <p:spPr>
            <a:xfrm>
              <a:off x="5812410" y="4851038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Память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E80A44E-DB65-4A4F-8945-03863720E847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791477" y="4667273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97353-64C9-4725-9EDC-D2B75C0B1023}"/>
                </a:ext>
              </a:extLst>
            </p:cNvPr>
            <p:cNvSpPr txBox="1"/>
            <p:nvPr/>
          </p:nvSpPr>
          <p:spPr>
            <a:xfrm>
              <a:off x="1577616" y="4640838"/>
              <a:ext cx="240450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Входной алфавит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DF10EF8-8EFD-44D5-86C3-30145BAFA31D}"/>
                </a:ext>
              </a:extLst>
            </p:cNvPr>
            <p:cNvCxnSpPr/>
            <p:nvPr/>
          </p:nvCxnSpPr>
          <p:spPr>
            <a:xfrm>
              <a:off x="7610447" y="4693708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3262C-6841-47A6-B44E-B3F61AD22B38}"/>
                </a:ext>
              </a:extLst>
            </p:cNvPr>
            <p:cNvSpPr txBox="1"/>
            <p:nvPr/>
          </p:nvSpPr>
          <p:spPr>
            <a:xfrm>
              <a:off x="7610447" y="4667273"/>
              <a:ext cx="26112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ы</a:t>
              </a: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ходной алфавит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28485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Автоматы Мура и Мили широко применяются в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цифровых интегральных микросхемах и устройствах с их использованием (простая электроника, например, вендинговые автоматы, светофоры и т.д.) 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также применяться для более высокоуровневых задач: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границ.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Генетическое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программироание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7218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Мили – вендинговый автомат (продает один товар стоимостью 20 рублей, принимает монеты 5, 10 рублей)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ru-RU" sz="36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не выдавать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ru-RU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выдать товар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ru-RU" sz="3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выдать товар и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рублей сдачи.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753D8E-4562-4D8E-94C7-158693AE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74" y="3436640"/>
            <a:ext cx="7046849" cy="62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17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(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Finite-State Machine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абстрактный автомат </a:t>
            </a:r>
            <a:r>
              <a:rPr lang="ru-RU" alt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конечным числом возможных состояний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210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определить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начальные состояния автомата,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состояния автомата,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входной алфавит,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переходов,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× Σ* →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3934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(p, x, q)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x, q)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переходом из состояния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состояние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меткой этого перехода.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Q={1,2}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Σ={</a:t>
            </a:r>
            <a:r>
              <a:rPr lang="en-US" altLang="ru-RU" sz="3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I={1}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F={2}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{(1, a, 1), (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 2), (1, c, 2), (2, aa, 1)}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Тогда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Σ,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автомат.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2602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Конечные автоматы с выходным алфавитом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применения КА на практике – отсутствие выходного сигнала кроме да/нет (соответствует слово языку или нет).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Автоматы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Мура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призваны решить эту проблему и подавать на выход сигналы выходного алфавита каждый такт работы абстрактного автомата.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этого автоматы Мура и Мили находят широкое применение на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18093570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Мура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определить через кортеж: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M={Q, X,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I, F, Y}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состояний автомата,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начальные состояния автомата,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состояния автомата,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⊆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входной алфавит,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конечное множество переходов, 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l-GR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× X* →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Q,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выходной алфавит, </a:t>
            </a:r>
            <a:r>
              <a:rPr lang="en-US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→</a:t>
            </a: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716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Мура – это конечный автомат, в котором выходной символ в каждом такте работы определяется текущим состоянием автомата. 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9EC5AD0-C7D2-4C30-B985-2CC1F80E48A7}"/>
              </a:ext>
            </a:extLst>
          </p:cNvPr>
          <p:cNvGrpSpPr/>
          <p:nvPr/>
        </p:nvGrpSpPr>
        <p:grpSpPr>
          <a:xfrm>
            <a:off x="2902000" y="4876115"/>
            <a:ext cx="5926938" cy="2736040"/>
            <a:chOff x="2902000" y="4876115"/>
            <a:chExt cx="5926938" cy="273604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62C33C0C-A098-4FEC-A395-DA642D32FF01}"/>
                </a:ext>
              </a:extLst>
            </p:cNvPr>
            <p:cNvSpPr/>
            <p:nvPr/>
          </p:nvSpPr>
          <p:spPr>
            <a:xfrm>
              <a:off x="7802089" y="6022789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240107F2-F41F-4DC0-B57F-5FAB1A18063F}"/>
                </a:ext>
              </a:extLst>
            </p:cNvPr>
            <p:cNvSpPr/>
            <p:nvPr/>
          </p:nvSpPr>
          <p:spPr>
            <a:xfrm>
              <a:off x="3766096" y="5990076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1|0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51841FF0-CEFF-443D-A1A7-5FC32FBE1C35}"/>
                </a:ext>
              </a:extLst>
            </p:cNvPr>
            <p:cNvSpPr/>
            <p:nvPr/>
          </p:nvSpPr>
          <p:spPr>
            <a:xfrm>
              <a:off x="7876836" y="6126488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39FA9C4C-A7F3-415E-B159-36481C3D081B}"/>
                </a:ext>
              </a:extLst>
            </p:cNvPr>
            <p:cNvSpPr/>
            <p:nvPr/>
          </p:nvSpPr>
          <p:spPr>
            <a:xfrm>
              <a:off x="3502695" y="5245721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0FE7614F-1E87-4905-93AD-DF650D15E303}"/>
                </a:ext>
              </a:extLst>
            </p:cNvPr>
            <p:cNvSpPr/>
            <p:nvPr/>
          </p:nvSpPr>
          <p:spPr>
            <a:xfrm>
              <a:off x="4626140" y="5499826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EB6350-C94B-4557-89AC-109E54EBA17A}"/>
                </a:ext>
              </a:extLst>
            </p:cNvPr>
            <p:cNvSpPr txBox="1"/>
            <p:nvPr/>
          </p:nvSpPr>
          <p:spPr>
            <a:xfrm>
              <a:off x="3766096" y="4978386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7DC134-E13A-444C-809F-890880EEEA82}"/>
                </a:ext>
              </a:extLst>
            </p:cNvPr>
            <p:cNvSpPr txBox="1"/>
            <p:nvPr/>
          </p:nvSpPr>
          <p:spPr>
            <a:xfrm>
              <a:off x="5771326" y="4876115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2D068FB-8EB0-49C9-84B2-57FE68399842}"/>
                </a:ext>
              </a:extLst>
            </p:cNvPr>
            <p:cNvCxnSpPr/>
            <p:nvPr/>
          </p:nvCxnSpPr>
          <p:spPr>
            <a:xfrm>
              <a:off x="2902000" y="6365162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7226CD3-83D4-4725-9ED4-1065AA6DF3E1}"/>
                </a:ext>
              </a:extLst>
            </p:cNvPr>
            <p:cNvSpPr/>
            <p:nvPr/>
          </p:nvSpPr>
          <p:spPr>
            <a:xfrm>
              <a:off x="5812827" y="6793344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accent4"/>
                  </a:solidFill>
                </a:rPr>
                <a:t>3|1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6" name="Соединитель: изогнутый 15">
              <a:extLst>
                <a:ext uri="{FF2B5EF4-FFF2-40B4-BE49-F238E27FC236}">
                  <a16:creationId xmlns:a16="http://schemas.microsoft.com/office/drawing/2014/main" id="{B0E74D20-3165-4CC1-AF74-1BB8F84424E6}"/>
                </a:ext>
              </a:extLst>
            </p:cNvPr>
            <p:cNvCxnSpPr>
              <a:stCxn id="7" idx="3"/>
            </p:cNvCxnSpPr>
            <p:nvPr/>
          </p:nvCxnSpPr>
          <p:spPr>
            <a:xfrm rot="5400000">
              <a:off x="7166233" y="6382195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Соединитель: изогнутый 16">
              <a:extLst>
                <a:ext uri="{FF2B5EF4-FFF2-40B4-BE49-F238E27FC236}">
                  <a16:creationId xmlns:a16="http://schemas.microsoft.com/office/drawing/2014/main" id="{8FEC53B2-7645-4A67-8EA8-6A1DDF035C0E}"/>
                </a:ext>
              </a:extLst>
            </p:cNvPr>
            <p:cNvCxnSpPr>
              <a:cxnSpLocks/>
              <a:stCxn id="15" idx="2"/>
              <a:endCxn id="8" idx="5"/>
            </p:cNvCxnSpPr>
            <p:nvPr/>
          </p:nvCxnSpPr>
          <p:spPr>
            <a:xfrm rot="10800000">
              <a:off x="4503649" y="6630389"/>
              <a:ext cx="1309179" cy="538042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FF505A-BF11-4352-A855-843D64CB9E94}"/>
                </a:ext>
              </a:extLst>
            </p:cNvPr>
            <p:cNvSpPr txBox="1"/>
            <p:nvPr/>
          </p:nvSpPr>
          <p:spPr>
            <a:xfrm>
              <a:off x="7026839" y="7004441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976868-D632-482F-8712-8A72735F9FA4}"/>
                </a:ext>
              </a:extLst>
            </p:cNvPr>
            <p:cNvSpPr txBox="1"/>
            <p:nvPr/>
          </p:nvSpPr>
          <p:spPr>
            <a:xfrm>
              <a:off x="4570688" y="701712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54561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 Мура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Табличное задание автомата Мура</a:t>
            </a:r>
          </a:p>
        </p:txBody>
      </p:sp>
      <p:graphicFrame>
        <p:nvGraphicFramePr>
          <p:cNvPr id="20" name="Таблица 3">
            <a:extLst>
              <a:ext uri="{FF2B5EF4-FFF2-40B4-BE49-F238E27FC236}">
                <a16:creationId xmlns:a16="http://schemas.microsoft.com/office/drawing/2014/main" id="{B3BDBBBE-D029-4AD3-9575-0CC6B72E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25068"/>
              </p:ext>
            </p:extLst>
          </p:nvPr>
        </p:nvGraphicFramePr>
        <p:xfrm>
          <a:off x="579631" y="3580656"/>
          <a:ext cx="547472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369">
                  <a:extLst>
                    <a:ext uri="{9D8B030D-6E8A-4147-A177-3AD203B41FA5}">
                      <a16:colId xmlns:a16="http://schemas.microsoft.com/office/drawing/2014/main" val="90905297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7607558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73814260"/>
                    </a:ext>
                  </a:extLst>
                </a:gridCol>
                <a:gridCol w="1712195">
                  <a:extLst>
                    <a:ext uri="{9D8B030D-6E8A-4147-A177-3AD203B41FA5}">
                      <a16:colId xmlns:a16="http://schemas.microsoft.com/office/drawing/2014/main" val="30308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Состояния\Входной алфавит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92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42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919113"/>
                  </a:ext>
                </a:extLst>
              </a:tr>
            </a:tbl>
          </a:graphicData>
        </a:graphic>
      </p:graphicFrame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6A3DC41-AB93-40D2-9A7D-768DBE204D12}"/>
              </a:ext>
            </a:extLst>
          </p:cNvPr>
          <p:cNvGrpSpPr/>
          <p:nvPr/>
        </p:nvGrpSpPr>
        <p:grpSpPr>
          <a:xfrm>
            <a:off x="6790433" y="2967162"/>
            <a:ext cx="5926938" cy="2736040"/>
            <a:chOff x="2902000" y="4876115"/>
            <a:chExt cx="5926938" cy="2736040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C9415851-E282-44FA-9617-1B936B240BC6}"/>
                </a:ext>
              </a:extLst>
            </p:cNvPr>
            <p:cNvSpPr/>
            <p:nvPr/>
          </p:nvSpPr>
          <p:spPr>
            <a:xfrm>
              <a:off x="7802089" y="6022789"/>
              <a:ext cx="1026849" cy="994331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6C1896E3-7DBA-4843-A46B-CC7A9E83BB72}"/>
                </a:ext>
              </a:extLst>
            </p:cNvPr>
            <p:cNvSpPr/>
            <p:nvPr/>
          </p:nvSpPr>
          <p:spPr>
            <a:xfrm>
              <a:off x="3766096" y="5990076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1|0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2C66317D-228C-452F-BE53-24AAF6615349}"/>
                </a:ext>
              </a:extLst>
            </p:cNvPr>
            <p:cNvSpPr/>
            <p:nvPr/>
          </p:nvSpPr>
          <p:spPr>
            <a:xfrm>
              <a:off x="7876836" y="6126488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spc="0" normalizeH="0" baseline="0" dirty="0">
                  <a:ln>
                    <a:noFill/>
                  </a:ln>
                  <a:solidFill>
                    <a:schemeClr val="accent4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3A620956-DD83-40C9-931D-C47B03035328}"/>
                </a:ext>
              </a:extLst>
            </p:cNvPr>
            <p:cNvSpPr/>
            <p:nvPr/>
          </p:nvSpPr>
          <p:spPr>
            <a:xfrm>
              <a:off x="3502695" y="5245721"/>
              <a:ext cx="566669" cy="907303"/>
            </a:xfrm>
            <a:custGeom>
              <a:avLst/>
              <a:gdLst>
                <a:gd name="connsiteX0" fmla="*/ 437644 w 517986"/>
                <a:gd name="connsiteY0" fmla="*/ 828366 h 907303"/>
                <a:gd name="connsiteX1" fmla="*/ 1225 w 517986"/>
                <a:gd name="connsiteY1" fmla="*/ 142566 h 907303"/>
                <a:gd name="connsiteX2" fmla="*/ 312953 w 517986"/>
                <a:gd name="connsiteY2" fmla="*/ 59439 h 907303"/>
                <a:gd name="connsiteX3" fmla="*/ 499989 w 517986"/>
                <a:gd name="connsiteY3" fmla="*/ 849148 h 907303"/>
                <a:gd name="connsiteX4" fmla="*/ 499989 w 517986"/>
                <a:gd name="connsiteY4" fmla="*/ 786802 h 90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986" h="907303">
                  <a:moveTo>
                    <a:pt x="437644" y="828366"/>
                  </a:moveTo>
                  <a:cubicBezTo>
                    <a:pt x="229825" y="549543"/>
                    <a:pt x="22007" y="270720"/>
                    <a:pt x="1225" y="142566"/>
                  </a:cubicBezTo>
                  <a:cubicBezTo>
                    <a:pt x="-19557" y="14412"/>
                    <a:pt x="229826" y="-58325"/>
                    <a:pt x="312953" y="59439"/>
                  </a:cubicBezTo>
                  <a:cubicBezTo>
                    <a:pt x="396080" y="177203"/>
                    <a:pt x="468816" y="727921"/>
                    <a:pt x="499989" y="849148"/>
                  </a:cubicBezTo>
                  <a:cubicBezTo>
                    <a:pt x="531162" y="970375"/>
                    <a:pt x="515575" y="878588"/>
                    <a:pt x="499989" y="786802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rmAutofit/>
            </a:bodyPr>
            <a:lstStyle/>
            <a:p>
              <a:pPr defTabSz="914400" latinLnBrk="1"/>
              <a:endParaRPr lang="en-US" sz="2800" b="1" dirty="0">
                <a:solidFill>
                  <a:schemeClr val="accent4"/>
                </a:solidFill>
              </a:endParaRPr>
            </a:p>
            <a:p>
              <a:pPr defTabSz="914400" latinLnBrk="1"/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F939D0F8-30D4-4512-B23A-7C2B3BFF8A02}"/>
                </a:ext>
              </a:extLst>
            </p:cNvPr>
            <p:cNvSpPr/>
            <p:nvPr/>
          </p:nvSpPr>
          <p:spPr>
            <a:xfrm>
              <a:off x="4626140" y="5499826"/>
              <a:ext cx="3363319" cy="956836"/>
            </a:xfrm>
            <a:custGeom>
              <a:avLst/>
              <a:gdLst>
                <a:gd name="connsiteX0" fmla="*/ 0 w 3363319"/>
                <a:gd name="connsiteY0" fmla="*/ 893630 h 956836"/>
                <a:gd name="connsiteX1" fmla="*/ 1579418 w 3363319"/>
                <a:gd name="connsiteY1" fmla="*/ 12 h 956836"/>
                <a:gd name="connsiteX2" fmla="*/ 3200400 w 3363319"/>
                <a:gd name="connsiteY2" fmla="*/ 872848 h 956836"/>
                <a:gd name="connsiteX3" fmla="*/ 3221181 w 3363319"/>
                <a:gd name="connsiteY3" fmla="*/ 872848 h 9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319" h="956836">
                  <a:moveTo>
                    <a:pt x="0" y="893630"/>
                  </a:moveTo>
                  <a:cubicBezTo>
                    <a:pt x="523009" y="448553"/>
                    <a:pt x="1046018" y="3476"/>
                    <a:pt x="1579418" y="12"/>
                  </a:cubicBezTo>
                  <a:cubicBezTo>
                    <a:pt x="2112818" y="-3452"/>
                    <a:pt x="2926773" y="727375"/>
                    <a:pt x="3200400" y="872848"/>
                  </a:cubicBezTo>
                  <a:cubicBezTo>
                    <a:pt x="3474027" y="1018321"/>
                    <a:pt x="3347604" y="945584"/>
                    <a:pt x="3221181" y="872848"/>
                  </a:cubicBezTo>
                </a:path>
              </a:pathLst>
            </a:cu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914400" latinLnBrk="1"/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74CF32-89D2-480A-B897-017B260B473D}"/>
                </a:ext>
              </a:extLst>
            </p:cNvPr>
            <p:cNvSpPr txBox="1"/>
            <p:nvPr/>
          </p:nvSpPr>
          <p:spPr>
            <a:xfrm>
              <a:off x="3766096" y="4978386"/>
              <a:ext cx="566669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214C2-573B-4E22-B9FB-70FE53FDD5B8}"/>
                </a:ext>
              </a:extLst>
            </p:cNvPr>
            <p:cNvSpPr txBox="1"/>
            <p:nvPr/>
          </p:nvSpPr>
          <p:spPr>
            <a:xfrm>
              <a:off x="5771326" y="4876115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b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BA39A9EE-4131-4DB2-BC3D-99383B8D29D8}"/>
                </a:ext>
              </a:extLst>
            </p:cNvPr>
            <p:cNvCxnSpPr/>
            <p:nvPr/>
          </p:nvCxnSpPr>
          <p:spPr>
            <a:xfrm>
              <a:off x="2902000" y="6365162"/>
              <a:ext cx="864096" cy="0"/>
            </a:xfrm>
            <a:prstGeom prst="straightConnector1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AD151AF-3D3A-4629-B09F-CE745F358C1F}"/>
                </a:ext>
              </a:extLst>
            </p:cNvPr>
            <p:cNvSpPr/>
            <p:nvPr/>
          </p:nvSpPr>
          <p:spPr>
            <a:xfrm>
              <a:off x="5812827" y="6793344"/>
              <a:ext cx="864096" cy="750173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b="1" dirty="0">
                  <a:solidFill>
                    <a:schemeClr val="accent4"/>
                  </a:solidFill>
                </a:rPr>
                <a:t>3|1</a:t>
              </a:r>
              <a:endParaRPr kumimoji="0" lang="ru-RU" sz="28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1" name="Соединитель: изогнутый 30">
              <a:extLst>
                <a:ext uri="{FF2B5EF4-FFF2-40B4-BE49-F238E27FC236}">
                  <a16:creationId xmlns:a16="http://schemas.microsoft.com/office/drawing/2014/main" id="{3F7AD99A-5757-4B8B-B768-02D875C995E9}"/>
                </a:ext>
              </a:extLst>
            </p:cNvPr>
            <p:cNvCxnSpPr>
              <a:stCxn id="22" idx="3"/>
            </p:cNvCxnSpPr>
            <p:nvPr/>
          </p:nvCxnSpPr>
          <p:spPr>
            <a:xfrm rot="5400000">
              <a:off x="7166233" y="6382195"/>
              <a:ext cx="296927" cy="1275545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Соединитель: изогнутый 31">
              <a:extLst>
                <a:ext uri="{FF2B5EF4-FFF2-40B4-BE49-F238E27FC236}">
                  <a16:creationId xmlns:a16="http://schemas.microsoft.com/office/drawing/2014/main" id="{4B2FED9E-EF2E-4FDD-8E9F-E4F843D62406}"/>
                </a:ext>
              </a:extLst>
            </p:cNvPr>
            <p:cNvCxnSpPr>
              <a:cxnSpLocks/>
              <a:stCxn id="30" idx="2"/>
              <a:endCxn id="23" idx="5"/>
            </p:cNvCxnSpPr>
            <p:nvPr/>
          </p:nvCxnSpPr>
          <p:spPr>
            <a:xfrm rot="10800000">
              <a:off x="4503649" y="6630389"/>
              <a:ext cx="1309179" cy="538042"/>
            </a:xfrm>
            <a:prstGeom prst="curvedConnector2">
              <a:avLst/>
            </a:prstGeom>
            <a:ln w="38100">
              <a:headEnd type="none" w="med" len="med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4DFA54-0629-4E47-8324-6483BD4BFF56}"/>
                </a:ext>
              </a:extLst>
            </p:cNvPr>
            <p:cNvSpPr txBox="1"/>
            <p:nvPr/>
          </p:nvSpPr>
          <p:spPr>
            <a:xfrm>
              <a:off x="7026839" y="7004441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BF0C7-0E8B-4CD9-9794-1D649D1B00EC}"/>
                </a:ext>
              </a:extLst>
            </p:cNvPr>
            <p:cNvSpPr txBox="1"/>
            <p:nvPr/>
          </p:nvSpPr>
          <p:spPr>
            <a:xfrm>
              <a:off x="4570688" y="7017120"/>
              <a:ext cx="94709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defTabSz="914400" latinLnBrk="1"/>
              <a:r>
                <a:rPr lang="en-US" sz="3200" b="1" dirty="0">
                  <a:solidFill>
                    <a:schemeClr val="accent4"/>
                  </a:solidFill>
                </a:rPr>
                <a:t>a</a:t>
              </a:r>
              <a:endParaRPr lang="ru-RU" sz="32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84018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10981</TotalTime>
  <Words>1054</Words>
  <Application>Microsoft Office PowerPoint</Application>
  <PresentationFormat>Произвольный</PresentationFormat>
  <Paragraphs>210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Helvetica Light</vt:lpstr>
      <vt:lpstr>Helvetica Neue</vt:lpstr>
      <vt:lpstr>Times New Roman</vt:lpstr>
      <vt:lpstr>White</vt:lpstr>
      <vt:lpstr>Презентация PowerPoint</vt:lpstr>
      <vt:lpstr>Абстрактные автоматы</vt:lpstr>
      <vt:lpstr>Конечные автоматы</vt:lpstr>
      <vt:lpstr>Конечные автоматы</vt:lpstr>
      <vt:lpstr>Конечные автоматы</vt:lpstr>
      <vt:lpstr>Конечные автоматы с выходным алфавитом</vt:lpstr>
      <vt:lpstr>Автомат Мура</vt:lpstr>
      <vt:lpstr>Автомат Мура</vt:lpstr>
      <vt:lpstr>Автомат Мура</vt:lpstr>
      <vt:lpstr>Автомат Мили</vt:lpstr>
      <vt:lpstr>Автомат Мили</vt:lpstr>
      <vt:lpstr>Автомат Мили</vt:lpstr>
      <vt:lpstr>Автоматы Мили и Мура</vt:lpstr>
      <vt:lpstr>Сравнение автоматов Мили и Мура</vt:lpstr>
      <vt:lpstr>Сравнение автоматов Мили и Мура</vt:lpstr>
      <vt:lpstr>Сравнение автоматов Мили и Мура</vt:lpstr>
      <vt:lpstr>Преобразование автомата Мура в автомат Мили</vt:lpstr>
      <vt:lpstr>Преобразование автомата Мили в автомат Мура</vt:lpstr>
      <vt:lpstr>Преобразование автомата Мили в автомат Мура</vt:lpstr>
      <vt:lpstr>Примеры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128</cp:revision>
  <dcterms:modified xsi:type="dcterms:W3CDTF">2019-09-30T09:53:42Z</dcterms:modified>
</cp:coreProperties>
</file>