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426" r:id="rId3"/>
    <p:sldId id="391" r:id="rId4"/>
    <p:sldId id="432" r:id="rId5"/>
    <p:sldId id="411" r:id="rId6"/>
    <p:sldId id="405" r:id="rId7"/>
    <p:sldId id="409" r:id="rId8"/>
    <p:sldId id="427" r:id="rId9"/>
    <p:sldId id="423" r:id="rId10"/>
    <p:sldId id="425" r:id="rId11"/>
    <p:sldId id="428" r:id="rId12"/>
    <p:sldId id="413" r:id="rId13"/>
    <p:sldId id="412" r:id="rId14"/>
    <p:sldId id="451" r:id="rId15"/>
    <p:sldId id="453" r:id="rId16"/>
    <p:sldId id="392" r:id="rId17"/>
    <p:sldId id="452" r:id="rId18"/>
    <p:sldId id="454" r:id="rId19"/>
    <p:sldId id="455" r:id="rId20"/>
    <p:sldId id="456" r:id="rId21"/>
    <p:sldId id="457" r:id="rId22"/>
    <p:sldId id="458" r:id="rId23"/>
    <p:sldId id="465" r:id="rId24"/>
    <p:sldId id="468" r:id="rId25"/>
    <p:sldId id="469" r:id="rId26"/>
    <p:sldId id="461" r:id="rId27"/>
    <p:sldId id="470" r:id="rId28"/>
    <p:sldId id="471" r:id="rId29"/>
    <p:sldId id="472" r:id="rId30"/>
    <p:sldId id="475" r:id="rId31"/>
    <p:sldId id="476" r:id="rId32"/>
    <p:sldId id="478" r:id="rId33"/>
    <p:sldId id="479" r:id="rId34"/>
    <p:sldId id="480" r:id="rId35"/>
    <p:sldId id="477" r:id="rId36"/>
    <p:sldId id="482" r:id="rId37"/>
    <p:sldId id="481" r:id="rId38"/>
    <p:sldId id="483" r:id="rId39"/>
    <p:sldId id="484" r:id="rId40"/>
    <p:sldId id="474" r:id="rId41"/>
    <p:sldId id="473" r:id="rId42"/>
    <p:sldId id="463" r:id="rId43"/>
    <p:sldId id="464" r:id="rId44"/>
    <p:sldId id="460" r:id="rId45"/>
    <p:sldId id="462" r:id="rId46"/>
    <p:sldId id="466" r:id="rId47"/>
    <p:sldId id="467" r:id="rId4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60"/>
  </p:normalViewPr>
  <p:slideViewPr>
    <p:cSldViewPr>
      <p:cViewPr varScale="1">
        <p:scale>
          <a:sx n="45" d="100"/>
          <a:sy n="45" d="100"/>
        </p:scale>
        <p:origin x="1440" y="6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946992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894079" y="327381"/>
            <a:ext cx="11216642" cy="2269064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975360">
              <a:lnSpc>
                <a:spcPct val="90000"/>
              </a:lnSpc>
              <a:defRPr sz="46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94079" y="2596444"/>
            <a:ext cx="11216642" cy="715715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228600" indent="-228600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609600" indent="-266700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005839" indent="-320039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397976" indent="-369276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1740876" indent="-369276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9184640" y="9145864"/>
            <a:ext cx="2926081" cy="307849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algn="r" defTabSz="130048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1625599" y="-1"/>
            <a:ext cx="9753602" cy="4991949"/>
          </a:xfrm>
          <a:prstGeom prst="rect">
            <a:avLst/>
          </a:prstGeom>
        </p:spPr>
        <p:txBody>
          <a:bodyPr lIns="65023" tIns="65023" rIns="65023" bIns="65023" anchor="b"/>
          <a:lstStyle>
            <a:lvl1pPr defTabSz="975360">
              <a:lnSpc>
                <a:spcPct val="90000"/>
              </a:lnSpc>
              <a:defRPr sz="6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half" idx="1"/>
          </p:nvPr>
        </p:nvSpPr>
        <p:spPr>
          <a:xfrm>
            <a:off x="1625599" y="5122898"/>
            <a:ext cx="9753602" cy="4630702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0" indent="3429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0" indent="6858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0" indent="10287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0" indent="13716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9184640" y="9145864"/>
            <a:ext cx="2926081" cy="307849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algn="r" defTabSz="130048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924154" y="4112237"/>
            <a:ext cx="11054081" cy="60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 anchor="b">
            <a:spAutoFit/>
          </a:bodyPr>
          <a:lstStyle/>
          <a:p>
            <a:pPr defTabSz="975360">
              <a:lnSpc>
                <a:spcPct val="90000"/>
              </a:lnSpc>
              <a:defRPr sz="6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sz="3400" cap="all" dirty="0">
                <a:latin typeface="Times New Roman"/>
                <a:ea typeface="Times New Roman"/>
                <a:cs typeface="Times New Roman"/>
                <a:sym typeface="Times New Roman"/>
              </a:rPr>
              <a:t>Теория Автоматов и Формальных языков</a:t>
            </a:r>
            <a:endParaRPr sz="3400" cap="all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664951" y="165876"/>
            <a:ext cx="11572487" cy="944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1300480">
              <a:spcBef>
                <a:spcPts val="6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Санкт-Петербургский</a:t>
            </a:r>
            <a:r>
              <a:t> государственный университет телекоммуникаций </a:t>
            </a:r>
          </a:p>
          <a:p>
            <a:pPr defTabSz="1300480">
              <a:spcBef>
                <a:spcPts val="6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им. проф. М.А. Бонч-Бруевича</a:t>
            </a:r>
          </a:p>
        </p:txBody>
      </p:sp>
      <p:pic>
        <p:nvPicPr>
          <p:cNvPr id="139" name="image1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463" y="1101139"/>
            <a:ext cx="2194870" cy="498497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1494097" y="8666020"/>
            <a:ext cx="9753601" cy="819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normAutofit/>
          </a:bodyPr>
          <a:lstStyle>
            <a:lvl1pPr defTabSz="829056">
              <a:lnSpc>
                <a:spcPct val="90000"/>
              </a:lnSpc>
              <a:spcBef>
                <a:spcPts val="800"/>
              </a:spcBef>
              <a:defRPr sz="204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Выборнова Анастасия Игоревна</a:t>
            </a:r>
            <a:r>
              <a:rPr lang="ru-RU" dirty="0"/>
              <a:t>, к.т.н., доцент кафедры </a:t>
            </a:r>
            <a:r>
              <a:rPr lang="ru-RU" dirty="0" err="1"/>
              <a:t>ССиПД</a:t>
            </a:r>
            <a:endParaRPr dirty="0"/>
          </a:p>
        </p:txBody>
      </p:sp>
      <p:sp>
        <p:nvSpPr>
          <p:cNvPr id="141" name="Shape 141"/>
          <p:cNvSpPr/>
          <p:nvPr/>
        </p:nvSpPr>
        <p:spPr>
          <a:xfrm>
            <a:off x="4226252" y="5271758"/>
            <a:ext cx="4552399" cy="500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defTabSz="1300480"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rPr lang="ru-RU" dirty="0"/>
              <a:t>Лекция 7. Синтаксический анализ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Лево- и правосторонние выводы слов для КС-языков не всегда являются наглядными, так как символы в КС-грамматиках могут добавляться не только справа или слева, но в любом месте.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для этой цели в КС-свободных языках часто используются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деревья разбора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544664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 lnSpcReduction="10000"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Деревом разбора грамматики 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называется дерево, в вершинах которого записаны терминалы или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нетерминалы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вершины, помеченные терминалами, являются листьями.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вершины, помеченные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нетерминалами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имеют детей. Дети вершины, в которой записан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соответствуют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раскрытию </a:t>
            </a:r>
            <a:r>
              <a:rPr lang="ru-RU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нетерминала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 одному любому правилу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(в левой части которого стоит этот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и упорядочены так же, как в правой части этого правила.</a:t>
            </a:r>
          </a:p>
        </p:txBody>
      </p:sp>
    </p:spTree>
    <p:extLst>
      <p:ext uri="{BB962C8B-B14F-4D97-AF65-F5344CB8AC3E}">
        <p14:creationId xmlns:p14="http://schemas.microsoft.com/office/powerpoint/2010/main" val="1083858809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BracketsSequenceParsingTre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07" y="1458821"/>
            <a:ext cx="12859913" cy="762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893807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Крона дерева разбора –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множество терминальных символов, упорядоченное в соответствии с номерами их достижения при обходе дерева в глубину из корня.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Крона дерева разбора представляет из себя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слово языка, которое выводит это дерево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6500573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Существует взаимно-однозначное соответствие между левосторонними выводами слова и деревом разбора слова.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13943434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Вывод и анализ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Существует процесс, в некотором смысле обратный разбору (выводу) слова.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 процессе вывода слова мы по заданным правилам грамматики конструируем конкретное слово.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 менее важной является задача, в которой по заданному готовому слову мы пытаемся определить, соответствует ли оно грамматике и как именно было выведено.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Такой процесс называется синтаксическим анализом.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5754952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Синтаксический анализ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6954915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Синтаксический анализ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(синтаксический разбор,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процесс сопоставления последовательности букв языка его грамматике.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Синтаксический анализатор (парсер)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устройство, осуществляющее синтаксический анализ.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032981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Синтаксический анализ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9"/>
            <a:ext cx="11461100" cy="5498390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синтаксического анализа является некоторая структура данных, обычно дерево, которое отражает структуру входной последовательности букв.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4" descr="Дерево составляющих">
            <a:extLst>
              <a:ext uri="{FF2B5EF4-FFF2-40B4-BE49-F238E27FC236}">
                <a16:creationId xmlns:a16="http://schemas.microsoft.com/office/drawing/2014/main" id="{A79D5AC9-DFB4-4326-856C-75C3BDEF7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798" y="4516760"/>
            <a:ext cx="3946838" cy="394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DC1AFA-A369-474E-9FEA-DC1338A97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021" y="4876800"/>
            <a:ext cx="66865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19485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Синтаксический анализ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6954915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Синтаксический разбор применяется: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анализа предложений и слов в естественных языках.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формальных языков, в частности: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анализа регулярных выражений;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 данных (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XML, HTML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языков программирования (как часть компиляторов и интерпретаторов).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25821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Компиляция и интерпретация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6954915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процесс преобразования программы, написанной на одном, исходном языке программирования (обычно высокоуровневом, предметно-ориентированном), в программу на другом (обычно низкоуровневом, машинно-ориентированном) языке программирования для ее выполнения.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 производится при помощи компилятора.</a:t>
            </a:r>
          </a:p>
        </p:txBody>
      </p:sp>
    </p:spTree>
    <p:extLst>
      <p:ext uri="{BB962C8B-B14F-4D97-AF65-F5344CB8AC3E}">
        <p14:creationId xmlns:p14="http://schemas.microsoft.com/office/powerpoint/2010/main" val="255278623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Контекстно-свободная грамматика (тип 2)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грамматика, в которой правила имеют вид: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цепочка, состоящая из терминальных и нетерминальных символов,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один терминальный символ.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723220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Компиляция и интерпретация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6954915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Интерпретация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процесс непосредственного выполнения инструкций или команд, написанных на каком-либо языке программирования.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Внешне отличие интерпретации от компиляции заключается в построчном или покомандном выполнении, в то время как компилятор анализирует всю программу целиком, а затем она выполняется.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716816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Компиляция и интерпретация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6954915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Понятия компиляции и интерпретации близки к друг другу и часто путаются.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частности, существует, например, 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интерпретатор компилирующего типа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сначала переводит исходный код в некоторый промежуточный код  и только затем выполняет.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Помимо этого существуют 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динамические компиляторы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осуществляют компиляцию кода одновременно с его выполнением, что делает их похожими на интерпретаторы по сути работы.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567995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Компиляция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6954915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 компиляции: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Препроцессинг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Лексический анализ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(выполняется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лексером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Синтаксический анализ (выполняется парсером).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Семантический анализ.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кода.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795742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Компиляция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6954915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Лексический анализ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процесс разбиения строки на отдельные токены по некоторым признакам и отнесение токенов к тем или иным типам.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Лексер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устройство, осуществляющее лексический анализ.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389371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Компиляция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6954915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Лексический анализ начинается с выделения лексем.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Лексема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последовательность символов входной строки, подходящая под паттерн токена.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Паттерны токенов часто пишутся в виде регулярных выражений.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найденной лексемы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лексер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создает 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токен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Токен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пара название-значение, в поле «Название»  записывается тип токена, в поле «Значение» – лексема.</a:t>
            </a:r>
          </a:p>
        </p:txBody>
      </p:sp>
    </p:spTree>
    <p:extLst>
      <p:ext uri="{BB962C8B-B14F-4D97-AF65-F5344CB8AC3E}">
        <p14:creationId xmlns:p14="http://schemas.microsoft.com/office/powerpoint/2010/main" val="2114640537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Компиляция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6954915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9ECBCA93-6E64-4022-B038-41413C44B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07590"/>
              </p:ext>
            </p:extLst>
          </p:nvPr>
        </p:nvGraphicFramePr>
        <p:xfrm>
          <a:off x="952500" y="2614524"/>
          <a:ext cx="11099800" cy="5029200"/>
        </p:xfrm>
        <a:graphic>
          <a:graphicData uri="http://schemas.openxmlformats.org/drawingml/2006/table">
            <a:tbl>
              <a:tblPr/>
              <a:tblGrid>
                <a:gridCol w="4541788">
                  <a:extLst>
                    <a:ext uri="{9D8B030D-6E8A-4147-A177-3AD203B41FA5}">
                      <a16:colId xmlns:a16="http://schemas.microsoft.com/office/drawing/2014/main" val="1987421391"/>
                    </a:ext>
                  </a:extLst>
                </a:gridCol>
                <a:gridCol w="6558012">
                  <a:extLst>
                    <a:ext uri="{9D8B030D-6E8A-4147-A177-3AD203B41FA5}">
                      <a16:colId xmlns:a16="http://schemas.microsoft.com/office/drawing/2014/main" val="2784760062"/>
                    </a:ext>
                  </a:extLst>
                </a:gridCol>
              </a:tblGrid>
              <a:tr h="630341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Имя токена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Примеры значений токенов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98355"/>
                  </a:ext>
                </a:extLst>
              </a:tr>
              <a:tr h="630341"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identifier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x, color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9981"/>
                  </a:ext>
                </a:extLst>
              </a:tr>
              <a:tr h="630341"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keyword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3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 </a:t>
                      </a:r>
                      <a:r>
                        <a:rPr lang="en-US" sz="3600" b="1" dirty="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US" sz="3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 </a:t>
                      </a:r>
                      <a:r>
                        <a:rPr lang="en-US" sz="3600" b="1" dirty="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93111"/>
                  </a:ext>
                </a:extLst>
              </a:tr>
              <a:tr h="630341"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separator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 (, 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893449"/>
                  </a:ext>
                </a:extLst>
              </a:tr>
              <a:tr h="630341"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+, &lt;, 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663584"/>
                  </a:ext>
                </a:extLst>
              </a:tr>
              <a:tr h="630341"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3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 </a:t>
                      </a:r>
                      <a:r>
                        <a:rPr lang="en-US" sz="3600" dirty="0">
                          <a:solidFill>
                            <a:srgbClr val="6666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6.02e23</a:t>
                      </a:r>
                      <a:r>
                        <a:rPr lang="en-US" sz="3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 </a:t>
                      </a:r>
                      <a:r>
                        <a:rPr lang="en-US" sz="3600" dirty="0">
                          <a:solidFill>
                            <a:srgbClr val="BA21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"music"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839277"/>
                  </a:ext>
                </a:extLst>
              </a:tr>
              <a:tr h="630341"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i="1" dirty="0">
                          <a:solidFill>
                            <a:srgbClr val="408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/* </a:t>
                      </a:r>
                      <a:r>
                        <a:rPr lang="ru-RU" sz="3600" i="1" dirty="0">
                          <a:solidFill>
                            <a:srgbClr val="408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 комментария</a:t>
                      </a:r>
                      <a:r>
                        <a:rPr lang="en-US" sz="3600" i="1" dirty="0">
                          <a:solidFill>
                            <a:srgbClr val="408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*/</a:t>
                      </a:r>
                      <a:r>
                        <a:rPr lang="en-US" sz="3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 </a:t>
                      </a:r>
                      <a:endParaRPr lang="ru-RU" sz="3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3600" i="1" dirty="0">
                          <a:solidFill>
                            <a:srgbClr val="408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// </a:t>
                      </a:r>
                      <a:r>
                        <a:rPr lang="ru-RU" sz="3600" i="1" dirty="0">
                          <a:solidFill>
                            <a:srgbClr val="408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 комментария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345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23176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Компиляция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6954915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Синтаксический анализ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(синтаксический разбор,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процесс сопоставления последовательности букв языка его грамматике.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Синтаксический анализатор (парсер)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устройство, осуществляющее синтаксический анализ.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785032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Компиляция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9"/>
            <a:ext cx="11461100" cy="5498390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синтаксического анализа является некоторая структура данных, обычно дерево, которое отражает структуру входной последовательности букв.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4" descr="Дерево составляющих">
            <a:extLst>
              <a:ext uri="{FF2B5EF4-FFF2-40B4-BE49-F238E27FC236}">
                <a16:creationId xmlns:a16="http://schemas.microsoft.com/office/drawing/2014/main" id="{A79D5AC9-DFB4-4326-856C-75C3BDEF7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798" y="4516760"/>
            <a:ext cx="3946838" cy="394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DC1AFA-A369-474E-9FEA-DC1338A97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021" y="4876800"/>
            <a:ext cx="66865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56002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Компиляция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9"/>
            <a:ext cx="11389092" cy="3645578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синтаксических анализаторов: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Нисходящий парсер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сначала строит (предполагаемую) структуру синтаксического дерева, затем спускается по этой структуре вниз, начиная с левой ветви, и ищет подходящие лексемы во входном потоке.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99EFE4-5087-4094-BAD1-9858A8A962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83"/>
          <a:stretch/>
        </p:blipFill>
        <p:spPr>
          <a:xfrm>
            <a:off x="9774084" y="6027666"/>
            <a:ext cx="3230716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249A72-D04D-4626-96C7-774A11072BC0}"/>
              </a:ext>
            </a:extLst>
          </p:cNvPr>
          <p:cNvSpPr txBox="1"/>
          <p:nvPr/>
        </p:nvSpPr>
        <p:spPr>
          <a:xfrm>
            <a:off x="705865" y="6074476"/>
            <a:ext cx="9468943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46088" indent="-446088" algn="l">
              <a:buFont typeface="Arial" panose="020B0604020202020204" pitchFamily="34" charset="0"/>
              <a:buChar char="•"/>
            </a:pPr>
            <a:r>
              <a:rPr lang="ru-RU" alt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Восходящий парсер</a:t>
            </a:r>
            <a:r>
              <a:rPr lang="en-US" alt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сначала распознает во входящем потоке лексем финальные элементы дерева разбора (листья), начиная с самого левого, затем более «верхние» лексемы и так до корня дерева разбора.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2873071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Компиляция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749132" cy="7359393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Нисходящий парсер: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DC122C-86F2-477D-88B9-35E0FC37E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336" y="2993569"/>
            <a:ext cx="6710484" cy="613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D6A1280-7414-411D-968D-DBCD873E8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50" y="2960749"/>
            <a:ext cx="6363378" cy="616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73698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Контекстно-свободный язык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язык, порождаемый контекстно-свободной грамматикой.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общем случае разные грамматики могут порождать один язык.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том числе разные КС-грамматики могут порождать один КС-язык.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149543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Компиляция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749132" cy="7359393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Восходящий парсер: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DC122C-86F2-477D-88B9-35E0FC37E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336" y="2993569"/>
            <a:ext cx="6710484" cy="613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9C907F5-521D-4B6F-9BB9-0C96388C6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150" y="3020451"/>
            <a:ext cx="6370978" cy="611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19300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Компиляция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749132" cy="7359393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синтаксических анализаторов: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Shift-reduce 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парсеры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подтип восходящих парсеров, в которых на каждом шаге выполняется одна из двух операций: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очередной лексемы из входной последовательности. Из этой лексемы создается синтаксическое под-дерево из одного узла.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к узлу синтаксического под-дерева одного из правил грамматики для создания новых узлов дерева или объединения его с другим древом.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709934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Компиляция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749132" cy="7359393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Shift-reduce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парсеры удобно представлять в виде таблицы.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D150FFC-E841-4B0B-9E06-1199EB58F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280" y="3034340"/>
            <a:ext cx="6708572" cy="633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591970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</a:t>
            </a:r>
            <a:r>
              <a:rPr lang="en-US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Shift-Reduce 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парсера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9BDD44-5229-4801-AB62-6BBFE6A50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05BA71D-8F6D-4AFC-8045-0457A3201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904006"/>
              </p:ext>
            </p:extLst>
          </p:nvPr>
        </p:nvGraphicFramePr>
        <p:xfrm>
          <a:off x="453728" y="2062716"/>
          <a:ext cx="12097344" cy="6875682"/>
        </p:xfrm>
        <a:graphic>
          <a:graphicData uri="http://schemas.openxmlformats.org/drawingml/2006/table">
            <a:tbl>
              <a:tblPr/>
              <a:tblGrid>
                <a:gridCol w="971466">
                  <a:extLst>
                    <a:ext uri="{9D8B030D-6E8A-4147-A177-3AD203B41FA5}">
                      <a16:colId xmlns:a16="http://schemas.microsoft.com/office/drawing/2014/main" val="2747004886"/>
                    </a:ext>
                  </a:extLst>
                </a:gridCol>
                <a:gridCol w="3565038">
                  <a:extLst>
                    <a:ext uri="{9D8B030D-6E8A-4147-A177-3AD203B41FA5}">
                      <a16:colId xmlns:a16="http://schemas.microsoft.com/office/drawing/2014/main" val="4218715986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538340906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752264903"/>
                    </a:ext>
                  </a:extLst>
                </a:gridCol>
              </a:tblGrid>
              <a:tr h="1090135"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Parse Stack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Unscanned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Parser Action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81039"/>
                  </a:ext>
                </a:extLst>
              </a:tr>
              <a:tr h="574055">
                <a:tc>
                  <a:txBody>
                    <a:bodyPr/>
                    <a:lstStyle/>
                    <a:p>
                      <a:pPr algn="ctr"/>
                      <a:r>
                        <a:rPr lang="ru-RU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4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empty</a:t>
                      </a:r>
                      <a:endParaRPr lang="en-US" sz="3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B + C*2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Shift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621287"/>
                  </a:ext>
                </a:extLst>
              </a:tr>
              <a:tr h="574055">
                <a:tc>
                  <a:txBody>
                    <a:bodyPr/>
                    <a:lstStyle/>
                    <a:p>
                      <a:pPr algn="ctr"/>
                      <a:r>
                        <a:rPr lang="ru-RU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4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3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+ C*2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Shift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290558"/>
                  </a:ext>
                </a:extLst>
              </a:tr>
              <a:tr h="574055">
                <a:tc>
                  <a:txBody>
                    <a:bodyPr/>
                    <a:lstStyle/>
                    <a:p>
                      <a:pPr algn="ctr"/>
                      <a:r>
                        <a:rPr lang="ru-RU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400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en-US" sz="3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=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C*2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Shift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107477"/>
                  </a:ext>
                </a:extLst>
              </a:tr>
              <a:tr h="574055">
                <a:tc>
                  <a:txBody>
                    <a:bodyPr/>
                    <a:lstStyle/>
                    <a:p>
                      <a:pPr algn="ctr"/>
                      <a:r>
                        <a:rPr lang="ru-RU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4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en-US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= </a:t>
                      </a:r>
                      <a:r>
                        <a:rPr lang="en-US" sz="34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3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C*2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Reduce by Value ← </a:t>
                      </a:r>
                      <a:r>
                        <a:rPr lang="en-US" sz="34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3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42952"/>
                  </a:ext>
                </a:extLst>
              </a:tr>
              <a:tr h="570605">
                <a:tc>
                  <a:txBody>
                    <a:bodyPr/>
                    <a:lstStyle/>
                    <a:p>
                      <a:pPr algn="ctr"/>
                      <a:r>
                        <a:rPr lang="ru-RU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400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en-US" sz="3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= Value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C*2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Reduce by Products ← Value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607500"/>
                  </a:ext>
                </a:extLst>
              </a:tr>
              <a:tr h="570301">
                <a:tc>
                  <a:txBody>
                    <a:bodyPr/>
                    <a:lstStyle/>
                    <a:p>
                      <a:pPr algn="ctr"/>
                      <a:r>
                        <a:rPr lang="ru-RU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400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en-US" sz="3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= Products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C*2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Reduce by Sums ← Products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593063"/>
                  </a:ext>
                </a:extLst>
              </a:tr>
              <a:tr h="574055">
                <a:tc>
                  <a:txBody>
                    <a:bodyPr/>
                    <a:lstStyle/>
                    <a:p>
                      <a:pPr algn="ctr"/>
                      <a:r>
                        <a:rPr lang="ru-RU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400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en-US" sz="3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= Sums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C*2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Shift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437056"/>
                  </a:ext>
                </a:extLst>
              </a:tr>
              <a:tr h="574055">
                <a:tc>
                  <a:txBody>
                    <a:bodyPr/>
                    <a:lstStyle/>
                    <a:p>
                      <a:pPr algn="ctr"/>
                      <a:r>
                        <a:rPr lang="ru-RU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4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en-US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= Sums +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*2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Shift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38429"/>
                  </a:ext>
                </a:extLst>
              </a:tr>
              <a:tr h="573893"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3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8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400" b="0" i="1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id = Sums + id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3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2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 Reduce by Value ← id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613427"/>
                  </a:ext>
                </a:extLst>
              </a:tr>
              <a:tr h="598235"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3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9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200" b="0" i="1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id = Sums + Value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3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2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 Reduce by Products ← Value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17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85223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Таблица </a:t>
            </a:r>
            <a:r>
              <a:rPr lang="en-US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Shift-Reduce 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парсера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9BDD44-5229-4801-AB62-6BBFE6A50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05BA71D-8F6D-4AFC-8045-0457A3201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00019"/>
              </p:ext>
            </p:extLst>
          </p:nvPr>
        </p:nvGraphicFramePr>
        <p:xfrm>
          <a:off x="453728" y="2062716"/>
          <a:ext cx="12097344" cy="7452250"/>
        </p:xfrm>
        <a:graphic>
          <a:graphicData uri="http://schemas.openxmlformats.org/drawingml/2006/table">
            <a:tbl>
              <a:tblPr/>
              <a:tblGrid>
                <a:gridCol w="971466">
                  <a:extLst>
                    <a:ext uri="{9D8B030D-6E8A-4147-A177-3AD203B41FA5}">
                      <a16:colId xmlns:a16="http://schemas.microsoft.com/office/drawing/2014/main" val="2747004886"/>
                    </a:ext>
                  </a:extLst>
                </a:gridCol>
                <a:gridCol w="4069094">
                  <a:extLst>
                    <a:ext uri="{9D8B030D-6E8A-4147-A177-3AD203B41FA5}">
                      <a16:colId xmlns:a16="http://schemas.microsoft.com/office/drawing/2014/main" val="421871598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538340906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752264903"/>
                    </a:ext>
                  </a:extLst>
                </a:gridCol>
              </a:tblGrid>
              <a:tr h="1090135"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Parse Stack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Unscanned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Parser Action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81039"/>
                  </a:ext>
                </a:extLst>
              </a:tr>
              <a:tr h="567428"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3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10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200" b="0" i="1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id = Sums + Products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3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2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 Shift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857583"/>
                  </a:ext>
                </a:extLst>
              </a:tr>
              <a:tr h="639132"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3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11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200" b="0" i="1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id = Sums + Products *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eof</a:t>
                      </a:r>
                      <a:endParaRPr lang="en-US" sz="3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 Shift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52388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3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12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200" b="0" i="1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id = Sums + Products * int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ru-RU" sz="3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 Reduce by Value ← int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48098"/>
                  </a:ext>
                </a:extLst>
              </a:tr>
              <a:tr h="1218879"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3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13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200" b="0" i="1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id = Sums + Products * Value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ru-RU" sz="3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 Reduce by Products ←  Products * Value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469952"/>
                  </a:ext>
                </a:extLst>
              </a:tr>
              <a:tr h="1218879"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3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14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200" b="0" i="1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id = Sums + Products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ru-RU" sz="3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 Reduce by Sums ← Sums + Products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851811"/>
                  </a:ext>
                </a:extLst>
              </a:tr>
              <a:tr h="1089828"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3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15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200" b="0" i="1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id = Sums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ru-RU" sz="34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 Reduce by Assign ← id = Sums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27773"/>
                  </a:ext>
                </a:extLst>
              </a:tr>
              <a:tr h="573893"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3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16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200" b="0" i="1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Assign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ru-RU" sz="3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 Done</a:t>
                      </a:r>
                    </a:p>
                  </a:txBody>
                  <a:tcPr marL="58208" marR="58208" marT="29104" marB="2910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550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548849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Примеры парсеров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7" y="2330738"/>
            <a:ext cx="12080369" cy="7359393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LR-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парсер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подтип восходящего анализатора,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Shift-Reduce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парсера, который читает поток слева (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и пытается создать обратный правосторонний (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вывод фразы в соответствующей грамматики. 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Часто название записывается с уточнением – </a:t>
            </a: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LR(k)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число символов, на которые парсер может заглядывать вперед (чтобы избежать ошибочных предположений и, соответственно, необходимости возвратов). На практике большинство парсеров этого типа являются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LR(1),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это уточнение опускается.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47902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Примеры парсеров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7" y="2330738"/>
            <a:ext cx="12080369" cy="7359393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LR-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парсер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детерминированным и подходит для большинства языков программирования.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много разновидностей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LR-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парсера (других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Shift-Reduce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парсеров):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GLR-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парсер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Generalized,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Обобщенный) – разновидность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LR-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парсера, подходящая для неоднозначных грамматик. Работает так же, как и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LR-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парсер, но параллельно анализирует все возможные варианты построения дерева (за это иногда называется параллельным парсером).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LALR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(Look-ahead LR), </a:t>
            </a: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SLR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(Simple LR)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упрощенные версии алгоритма.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358546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Примеры парсеров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7" y="2330738"/>
            <a:ext cx="12080369" cy="7359393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LL-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парсер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подтип нисходящего анализатора, который читает входной поток лексем слева (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пытается создать левосторонний (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разбор фразы в соответствующей грамматике.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Аналогично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LR-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парсеру,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LL-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парсеру необходима возможность заглядывать вперед относительно текущего символа для того, чтобы выбирать правильное правило для применения. Поэтому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LL-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парсеры тоже иногда записывают в виде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LL(k),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число символов, на которые парсер может смотреть вперед.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26248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Примеры парсеров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7" y="2330738"/>
            <a:ext cx="11533109" cy="7359393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связи с простотой реализации и большими возможностями наибольшее распространение получили </a:t>
            </a: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LL(1)-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парсеры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(просмотр на один символ вперед относительно текущего).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937289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Примеры парсеров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7" y="2330738"/>
            <a:ext cx="11533109" cy="7359393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работы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LL-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парсера опирается на: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стек, в который записана текущая комбинация терминалов (лексем) и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нетерминалов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(чем правее символ, тем ниже он в стеке, до начала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парсинга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стеке лежит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таблицу, в которой каждой паре «символ на верхушке стека – лексема на входе» ставится в соответствие номер правила, которое должно быть применено.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совпадении лексемы на вершине стека и на входе, лексема стирается, парсер переходит к следующей лексеме.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26158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Примеры контекстно-свободных языков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140496"/>
            <a:ext cx="11461100" cy="7145159"/>
          </a:xfrm>
        </p:spPr>
        <p:txBody>
          <a:bodyPr>
            <a:norm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систем описания структур данных (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XML, HTML),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некоторые языков программирования являются контекстно-свободными языками.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КС-языки хорошо описывают структуру слов и предложений в естественных языках (создатель иерархии грамматик –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Ноам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Хомский – лингвист).</a:t>
            </a:r>
          </a:p>
        </p:txBody>
      </p:sp>
    </p:spTree>
    <p:extLst>
      <p:ext uri="{BB962C8B-B14F-4D97-AF65-F5344CB8AC3E}">
        <p14:creationId xmlns:p14="http://schemas.microsoft.com/office/powerpoint/2010/main" val="2918381856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Компиляция. Восстановление после ошибок в процессе синтаксического анализа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749132" cy="7359393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входящая последовательность лексем является некорректной (2**2), то парсер может реагировать на эту ситуацию несколькими способами: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Завершить синтаксический анализ и выдать сообщение об ошибке.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Продолжить синтаксический анализ с целью выявления последующих ошибок. При этом парсер пропускает место ошибки и ищет т.н. 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синхронизирующую лексему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(например ; или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языка программирования), и продолжить анализ после нее («восстановление в режиме паники»).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41661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Компиляция. Восстановление после ошибок в процессе синтаксического анализа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749132" cy="7082565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входящая последовательность лексем является некорректной, то парсер может реагировать на эту ситуацию несколькими способами: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Попытаться 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поправить ошибки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(например, закрыть все незакрытые круглые скобки, добавить разделитель и т.д.), затем продолжить синтаксический анализ, если удалось.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заранее 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расширить грамматику языка распространенными ошибками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при их обнаружении процесс анализа продолжался (но при этом ошибка должна регистрироваться).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621447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Компиляция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677124" cy="6954915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Семантический анализ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процесс сбора и проверки необходимой семантической информации. В частности, при проведении семантического анализа проверяется, декларированы ли используемые переменные, соответствуют ли друг другу типы переменных и значений.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Код, корректный с точки зрения синтаксического анализа, но некорректный с точки зрения семантического: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x=1 	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print(y)</a:t>
            </a:r>
            <a:r>
              <a:rPr lang="ru-RU" altLang="ru-RU" sz="3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793884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Компиляция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677124" cy="6954915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на этапе семантического анализа проводится построение 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 символов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таблице, в которой каждому идентификатору переменной или функции из исходного кода ставится в соответствие информация о ее типе, области видимости, месте хранения в памяти.</a:t>
            </a:r>
            <a:endParaRPr lang="ru-RU" altLang="ru-RU" sz="3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461CF252-DA98-4073-80BF-B505EACFE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320525"/>
              </p:ext>
            </p:extLst>
          </p:nvPr>
        </p:nvGraphicFramePr>
        <p:xfrm>
          <a:off x="2973166" y="5323878"/>
          <a:ext cx="7129635" cy="4160520"/>
        </p:xfrm>
        <a:graphic>
          <a:graphicData uri="http://schemas.openxmlformats.org/drawingml/2006/table">
            <a:tbl>
              <a:tblPr/>
              <a:tblGrid>
                <a:gridCol w="2376545">
                  <a:extLst>
                    <a:ext uri="{9D8B030D-6E8A-4147-A177-3AD203B41FA5}">
                      <a16:colId xmlns:a16="http://schemas.microsoft.com/office/drawing/2014/main" val="3281356458"/>
                    </a:ext>
                  </a:extLst>
                </a:gridCol>
                <a:gridCol w="2376545">
                  <a:extLst>
                    <a:ext uri="{9D8B030D-6E8A-4147-A177-3AD203B41FA5}">
                      <a16:colId xmlns:a16="http://schemas.microsoft.com/office/drawing/2014/main" val="3525974874"/>
                    </a:ext>
                  </a:extLst>
                </a:gridCol>
                <a:gridCol w="2376545">
                  <a:extLst>
                    <a:ext uri="{9D8B030D-6E8A-4147-A177-3AD203B41FA5}">
                      <a16:colId xmlns:a16="http://schemas.microsoft.com/office/drawing/2014/main" val="2963484947"/>
                    </a:ext>
                  </a:extLst>
                </a:gridCol>
              </a:tblGrid>
              <a:tr h="520179">
                <a:tc>
                  <a:txBody>
                    <a:bodyPr/>
                    <a:lstStyle/>
                    <a:p>
                      <a:pPr algn="ctr"/>
                      <a:r>
                        <a:rPr lang="ru-RU" sz="3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Имя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122569"/>
                  </a:ext>
                </a:extLst>
              </a:tr>
              <a:tr h="520179">
                <a:tc>
                  <a:txBody>
                    <a:bodyPr/>
                    <a:lstStyle/>
                    <a:p>
                      <a:r>
                        <a:rPr lang="ru-RU" sz="3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T_BIT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640697"/>
                  </a:ext>
                </a:extLst>
              </a:tr>
              <a:tr h="520179">
                <a:tc>
                  <a:txBody>
                    <a:bodyPr/>
                    <a:lstStyle/>
                    <a:p>
                      <a:r>
                        <a:rPr lang="ru-RU" sz="3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00000040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F_BIT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697006"/>
                  </a:ext>
                </a:extLst>
              </a:tr>
              <a:tr h="520179">
                <a:tc>
                  <a:txBody>
                    <a:bodyPr/>
                    <a:lstStyle/>
                    <a:p>
                      <a:r>
                        <a:rPr lang="ru-RU" sz="3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00000080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I_BIT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23097"/>
                  </a:ext>
                </a:extLst>
              </a:tr>
              <a:tr h="520179">
                <a:tc>
                  <a:txBody>
                    <a:bodyPr/>
                    <a:lstStyle/>
                    <a:p>
                      <a:r>
                        <a:rPr lang="ru-RU" sz="3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20000008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fiqvec</a:t>
                      </a:r>
                      <a:endParaRPr lang="en-US" sz="3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829329"/>
                  </a:ext>
                </a:extLst>
              </a:tr>
              <a:tr h="520179">
                <a:tc>
                  <a:txBody>
                    <a:bodyPr/>
                    <a:lstStyle/>
                    <a:p>
                      <a:r>
                        <a:rPr lang="en-US" sz="3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2000000c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InitReset</a:t>
                      </a:r>
                      <a:endParaRPr lang="en-US" sz="3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377015"/>
                  </a:ext>
                </a:extLst>
              </a:tr>
              <a:tr h="520179">
                <a:tc>
                  <a:txBody>
                    <a:bodyPr/>
                    <a:lstStyle/>
                    <a:p>
                      <a:r>
                        <a:rPr lang="ru-RU" sz="3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20000018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_main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92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541446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Компиляция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6954915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включает в себя: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«мертвого» (недостижимого) кода, удаление неиспользуемых переменных.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Свертка констант – замена констант и переменных на их значения.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циклов.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Инлайнинг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замена вызова функции на текст функции.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распараллеливание,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др.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Машинную оптимизацию – под конкретный тип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CPU.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839472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Компиляция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6954915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кода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перевод промежуточного кода в выходной код, обычно машинный код или другой низкоуровневый.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46457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Компилятор компиляторов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6954915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 компиляторов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программа, которая создает компилятор по поданному на вход описанию синтаксиса языка.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синтаксиса языка может быть выполнено, например, в форме Бэкуса — Наура: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591889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Компилятор компиляторов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4570"/>
          </a:xfrm>
        </p:spPr>
        <p:txBody>
          <a:bodyPr>
            <a:normAutofit lnSpcReduction="10000"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&lt;условный оператор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&lt;булево выражение&gt;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&lt;оператор&gt; [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&lt;оператор&gt;]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&lt;булево выражение&gt;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"NOT" &lt;булево выражение&gt;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| &lt;булево выражение&gt; &lt;логическая операция&gt; &lt;булево выражение&gt;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| &lt;выражение&gt; &lt;операция сравнения&gt; &lt;выражение&gt;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&lt;логическая операция&gt;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"OR" | "AND«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&lt;выражение&gt;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&lt;переменная&gt; | &lt;строка&gt; | &lt;символ&gt;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&lt;операция сравнения&gt;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"=" | "&lt;" | "&gt;"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92092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слов в КС-языках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Работая с регулярными языками, мы могли фиксировать процесс создания слова из правил в виде цепочки: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</a:t>
            </a:r>
            <a:r>
              <a:rPr lang="en-US" altLang="ru-RU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ru-RU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</a:t>
            </a: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ru-RU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abbA</a:t>
            </a: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ru-RU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abba</a:t>
            </a:r>
            <a:endParaRPr 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КС-языков также можно выводить слова последовательно применяя правила и записывая результат в цепочку, это процесс называется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выводом слова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6098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Выводом слова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(разбором,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derivation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последовательность строк, состоящих из терминалов и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нетерминалов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строка последовательности состоит из одного стартового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нетерминала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последующая строка получена из предыдущей путем замены любого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нетерминала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 одному (любому) из правил, а последней строкой в последовательности является слово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085845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в отличие от регулярных языков, в КС-языках новые терминальные и нетерминальные символы могут появляться не строго справа или слева, но в любом месте слова, вывод слова для КС-языка условно делят на левосторонние и правосторонние. </a:t>
            </a:r>
          </a:p>
        </p:txBody>
      </p:sp>
    </p:spTree>
    <p:extLst>
      <p:ext uri="{BB962C8B-B14F-4D97-AF65-F5344CB8AC3E}">
        <p14:creationId xmlns:p14="http://schemas.microsoft.com/office/powerpoint/2010/main" val="330555486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Левосторонним выводом слова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leftmost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derivation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такой вывод слова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каждая последующая строка получена из предыдущей путем замены по одному из правил самого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левого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встречающегося в строке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нетерминала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Правосторонним выводом слова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rightmost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derivation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такой вывод слова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каждая последующая строка получена из предыдущей путем замены по одному из правил самого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правого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встречающегося в строке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нетерминала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335182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Для каждого слова языка, имеющего КС-грамматику, существует левосторонний вывод.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8977014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29129</TotalTime>
  <Words>2286</Words>
  <Application>Microsoft Office PowerPoint</Application>
  <PresentationFormat>Произвольный</PresentationFormat>
  <Paragraphs>422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Helvetica</vt:lpstr>
      <vt:lpstr>Helvetica Light</vt:lpstr>
      <vt:lpstr>Helvetica Neue</vt:lpstr>
      <vt:lpstr>Times New Roman</vt:lpstr>
      <vt:lpstr>White</vt:lpstr>
      <vt:lpstr>Презентация PowerPoint</vt:lpstr>
      <vt:lpstr>Порождающие грамматики Хомского</vt:lpstr>
      <vt:lpstr>Контекстно-свободные языки</vt:lpstr>
      <vt:lpstr>Примеры контекстно-свободных языков</vt:lpstr>
      <vt:lpstr>Создание слов в КС-языках</vt:lpstr>
      <vt:lpstr>Контекстно-свободные языки</vt:lpstr>
      <vt:lpstr>Контекстно-свободные языки</vt:lpstr>
      <vt:lpstr>Контекстно-свободные языки</vt:lpstr>
      <vt:lpstr>Контекстно-свободные языки</vt:lpstr>
      <vt:lpstr>Контекстно-свободные языки</vt:lpstr>
      <vt:lpstr>Контекстно-свободные языки</vt:lpstr>
      <vt:lpstr>Контекстно-свободные языки</vt:lpstr>
      <vt:lpstr>Контекстно-свободные языки</vt:lpstr>
      <vt:lpstr>Контекстно-свободные языки</vt:lpstr>
      <vt:lpstr>Вывод и анализ</vt:lpstr>
      <vt:lpstr>Синтаксический анализ</vt:lpstr>
      <vt:lpstr>Синтаксический анализ</vt:lpstr>
      <vt:lpstr>Синтаксический анализ</vt:lpstr>
      <vt:lpstr>Компиляция и интерпретация</vt:lpstr>
      <vt:lpstr>Компиляция и интерпретация</vt:lpstr>
      <vt:lpstr>Компиляция и интерпретация</vt:lpstr>
      <vt:lpstr>Компиляция</vt:lpstr>
      <vt:lpstr>Компиляция</vt:lpstr>
      <vt:lpstr>Компиляция</vt:lpstr>
      <vt:lpstr>Компиляция</vt:lpstr>
      <vt:lpstr>Компиляция</vt:lpstr>
      <vt:lpstr>Компиляция</vt:lpstr>
      <vt:lpstr>Компиляция</vt:lpstr>
      <vt:lpstr>Компиляция</vt:lpstr>
      <vt:lpstr>Компиляция</vt:lpstr>
      <vt:lpstr>Компиляция</vt:lpstr>
      <vt:lpstr>Компиляция</vt:lpstr>
      <vt:lpstr>Таблица Shift-Reduce парсера</vt:lpstr>
      <vt:lpstr>Таблица Shift-Reduce парсера</vt:lpstr>
      <vt:lpstr>Примеры парсеров</vt:lpstr>
      <vt:lpstr>Примеры парсеров</vt:lpstr>
      <vt:lpstr>Примеры парсеров</vt:lpstr>
      <vt:lpstr>Примеры парсеров</vt:lpstr>
      <vt:lpstr>Примеры парсеров</vt:lpstr>
      <vt:lpstr>Компиляция. Восстановление после ошибок в процессе синтаксического анализа</vt:lpstr>
      <vt:lpstr>Компиляция. Восстановление после ошибок в процессе синтаксического анализа</vt:lpstr>
      <vt:lpstr>Компиляция</vt:lpstr>
      <vt:lpstr>Компиляция</vt:lpstr>
      <vt:lpstr>Компиляция</vt:lpstr>
      <vt:lpstr>Компиляция</vt:lpstr>
      <vt:lpstr>Компилятор компиляторов</vt:lpstr>
      <vt:lpstr>Компилятор компиляторов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Anastasia Vybornova</cp:lastModifiedBy>
  <cp:revision>216</cp:revision>
  <dcterms:modified xsi:type="dcterms:W3CDTF">2019-11-19T14:23:35Z</dcterms:modified>
</cp:coreProperties>
</file>