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06" r:id="rId3"/>
    <p:sldId id="307" r:id="rId4"/>
    <p:sldId id="310" r:id="rId5"/>
    <p:sldId id="308" r:id="rId6"/>
    <p:sldId id="323" r:id="rId7"/>
    <p:sldId id="423" r:id="rId8"/>
    <p:sldId id="324" r:id="rId9"/>
    <p:sldId id="340" r:id="rId10"/>
    <p:sldId id="325" r:id="rId11"/>
    <p:sldId id="426" r:id="rId12"/>
    <p:sldId id="391" r:id="rId13"/>
    <p:sldId id="432" r:id="rId14"/>
    <p:sldId id="328" r:id="rId15"/>
    <p:sldId id="330" r:id="rId16"/>
    <p:sldId id="344" r:id="rId17"/>
    <p:sldId id="436" r:id="rId18"/>
    <p:sldId id="437" r:id="rId19"/>
    <p:sldId id="434" r:id="rId20"/>
    <p:sldId id="331" r:id="rId21"/>
    <p:sldId id="354" r:id="rId22"/>
    <p:sldId id="356" r:id="rId23"/>
    <p:sldId id="435" r:id="rId24"/>
    <p:sldId id="408" r:id="rId25"/>
    <p:sldId id="333" r:id="rId26"/>
    <p:sldId id="334" r:id="rId27"/>
    <p:sldId id="358" r:id="rId28"/>
    <p:sldId id="438" r:id="rId29"/>
    <p:sldId id="439" r:id="rId30"/>
    <p:sldId id="443" r:id="rId31"/>
    <p:sldId id="441" r:id="rId32"/>
    <p:sldId id="440" r:id="rId33"/>
    <p:sldId id="444" r:id="rId34"/>
    <p:sldId id="442" r:id="rId35"/>
    <p:sldId id="433" r:id="rId36"/>
    <p:sldId id="445" r:id="rId37"/>
    <p:sldId id="446" r:id="rId38"/>
    <p:sldId id="44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45" d="100"/>
          <a:sy n="45" d="100"/>
        </p:scale>
        <p:origin x="1440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46461" y="5271758"/>
            <a:ext cx="10311988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8. Контекстно-зависимые грамматики и грамматики без ограничений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A},{+,a 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изменить ее на противоположную?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00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(тип 2)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и нетерминальных символов,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2322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Контекстно-свободный язык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язык, порождаемый контекстно-свободной грамматикой.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разные грамматики могут порождать один язык.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разные КС-грамматики могут порождать один КС-язык.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95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45159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систем описания структур данных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XML, HTML),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некоторые языков программирования являются контекстно-свободными языками.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КС-языки хорошо описывают структуру слов и предложений в естественных языках (создатель иерархии грамматик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Ноам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Хомский – лингвист).</a:t>
            </a:r>
          </a:p>
        </p:txBody>
      </p:sp>
    </p:spTree>
    <p:extLst>
      <p:ext uri="{BB962C8B-B14F-4D97-AF65-F5344CB8AC3E}">
        <p14:creationId xmlns:p14="http://schemas.microsoft.com/office/powerpoint/2010/main" val="291838185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Контекстно-зависимая грамматика (тип 1)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a"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непустая цепочка, состоящая из терминальных и нетерминальных символов,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произвольные цепочки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м.б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пустые),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700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понимать, что КС-грамматики являются подмножеством КЗ-грамматик, в которых в правиле: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цепочки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строго пустые.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072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КЗ-грамматиками связан другой тип грамматик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неукорачивающие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неукорачивающих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грамматиках длина цепочки слева должна быть не меньше, чем длин цепочки справа.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КЗ-грамматиках есть правило о том, что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должна быть не пустой, КЗ-грамматики являются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неукорачивающими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5791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КЗ-грамматики 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неукорачивающие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грамматики слабо-эквивалентны (могут порождать один и тот же язык).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КЗ-грамматиках может быть правило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→ ,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 только если грамматика подразумевает наличие в порождаемом языке пустого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при этом стартовый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нетерминал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 используется в правых частях правил (чтобы не сделать грамматику фактически укорачивающей).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091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КЗ-грамматики можно записать в нормальной форме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Куроды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которой правила должны иметь одну из следующих форм: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 → CD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→ BC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→ B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→ a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 как грамматика в нормальной форме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Куроды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неукорачивающей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она эквивалентна какой-то КЗ-грамматике (и каждую КЗ-грамматику можно представить в нормальной форме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Куроды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0928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КЗ-грамматики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71850" y="2023504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КЗ-грамматики были предложены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Ноамом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Хомским для описания структуры естественных языков, так как в естественных языках та или иная часть слова/предложения зависит от окружения.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Однако некоторые особенности естественных языков, например перекрестные зависимости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cross-serial dependencies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 могут быть описаны КЗ-грамматикой: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14148-C638-434E-89B3-487E0B51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8" y="6577404"/>
            <a:ext cx="120205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130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Порождающая грамматика Хомского — это четверка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нетерминальных символов.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терминальных символов (совпадает с алфавитом языка). </a:t>
            </a: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∩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∅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правил порождения.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грамматики (аксиома)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596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КЗ-языки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Контекстно-зависимый язык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язык, порождаемый контекстно-зависимой грамматикой (или эквивалентной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неукорачивающей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грамматикой).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КЗ-языка: </a:t>
            </a:r>
            <a:r>
              <a:rPr lang="en-US" alt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L={</a:t>
            </a:r>
            <a:r>
              <a:rPr lang="en-US" altLang="ru-RU" sz="4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ru-RU" sz="40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4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40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4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40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n N} 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Правила: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aSBC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aBC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CB → BC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 ab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 bb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 cc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86928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914210" y="42956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КЗ-языков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</p:spPr>
            <p:txBody>
              <a:bodyPr>
                <a:normAutofit/>
              </a:bodyPr>
              <a:lstStyle/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Класс КЗ-языков замкнут относительно итерации, конкатенации и объединения.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Итерация: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Конкатенация: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=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x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  <a:blipFill>
                <a:blip r:embed="rId3"/>
                <a:stretch>
                  <a:fillRect l="-1809" t="-1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Картинки по запросу объеди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32" y="3796680"/>
            <a:ext cx="3566318" cy="2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335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КЗ-языков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КЗ-языков замкнут относительно дополнения и пересечения.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Σ*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</a:t>
            </a:r>
            <a:r>
              <a:rPr lang="en-US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∩ L2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Картинки по запросу пересечение множест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7" y="5528202"/>
            <a:ext cx="4816233" cy="29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1023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без ограничений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грамматика, в которой нет сформулированных требований к правилам. В процессе преобразований она может удлиняться, укорачиваться, символы могут наращиваться или убираться из начала слова, конца или середины.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Грамматикой без ограничений порождается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3459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типу грамматики по Хомскому ставится в соответствие свой автомат: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характеризуется входным алфавитом, набором внутренних состояний и опционально выходным алфавитом и памятью.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AF75EE3-1402-4C57-861E-4C2FECF3CF09}"/>
              </a:ext>
            </a:extLst>
          </p:cNvPr>
          <p:cNvGrpSpPr/>
          <p:nvPr/>
        </p:nvGrpSpPr>
        <p:grpSpPr>
          <a:xfrm>
            <a:off x="1577616" y="3724672"/>
            <a:ext cx="8644123" cy="1885203"/>
            <a:chOff x="1577616" y="3724672"/>
            <a:chExt cx="8644123" cy="1885203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CDBE7840-A494-42A7-81D2-9A0D8C463B56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BBD98BE-20F7-4498-8CFB-6E905F0B4F87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B40188F-7C5A-4CEF-AAAB-BB55ACD2D132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3947822B-F132-4637-B1BD-F2D8903C85E7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0F6BEC-2956-4A77-BE2C-B9DA84DBC5C2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6537365-B685-4B5C-B45D-602929EB16DB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16C72C-C4EE-4333-965C-131C64EF7832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17083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machine)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абстрактная модель устройства с одним входом, одним выходом и в каждый момент времени находящегося в одном состоянии из множества возможных. На вход абстрактного автомата поступают символы одного алфавита, на выходе появляются символы в общем случае другого алфавита.</a:t>
            </a:r>
          </a:p>
        </p:txBody>
      </p:sp>
    </p:spTree>
    <p:extLst>
      <p:ext uri="{BB962C8B-B14F-4D97-AF65-F5344CB8AC3E}">
        <p14:creationId xmlns:p14="http://schemas.microsoft.com/office/powerpoint/2010/main" val="287728485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 определяется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A={S, X, Y,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λ},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входной и выходной алфавиты соответственно,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функции переходов и функции выхода: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× X→S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λ: S × X→Y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9656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абстрактных автоматов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Детерминированный 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недетеминированный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конечный автомат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Мура и Мили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8419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абстрактный автомат, состоящий из управляющего автомата, способного находится в одном из конечного множества состояний, а также бесконечной ленты (бесконечного количества линейно структурированных ячеек памяти). Управляющий автомат может перемещаться по ленте вправо и влево на ячейку, считывать значение из ячейки и записывать в нее новое значение.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части ленты перед началом работы записана входная последовательность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3999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конечного множества состояний машины Тьюринга выделяют начальное состояние и множество конечных состояний (допускающих и отвергающих).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МТ закончила работу 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отвергающем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состоянии, то входная последовательность символов не соответствует алгоритму МТ, если 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допускающем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соответствует.  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вариантах МТ отвергающих состояний может не быть, а допускающих может быть множество (конечное).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453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порождения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записываются в виде: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левое слово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 правое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028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части ленты перед началом работы записана входная последовательность символов (конечная), остальные ячейки заняты пустым символом. В процессе работы содержимое ячеек памяти меняется.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4985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 машина Тьюринга определяется как кортеж из восьми элементов </a:t>
            </a:r>
            <a:r>
              <a:rPr lang="ru-RU" alt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(Σ, Π, B, Q, Y, N, S, δ)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– входной алфавит;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 ⊃ Σ – символы, которые могут быть записаны на ленту в процессе работы МТ;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∈ Π - Σ ­ – пробельный (пустой) символ (от слова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– конечное множество состояний управляющего автомата,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∈ Q – допускающее состояние автомата,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∈ Q – отвергающее состояние автомата,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∈ Q – стартовое состояние автомата,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5114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для других типов абстрактных автоматов, для машины Тьюринга задается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δ: Q×Π → Q×Π×{←,→,↓} –  функция перехода автомата.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текущего состояния МТ и наблюдаемого в текущей ячейке символа, записать в эту ячейку новый символ, перейти в новое состояние и переместиться на одну ячейку влево или вправо (или остаться в той же ячейке).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0340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чаще изображается не в виде диаграммы, как другие типы АА, а в виде таблицы переходов: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F7F1596-4387-40CC-AC03-A750A4D89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20676"/>
              </p:ext>
            </p:extLst>
          </p:nvPr>
        </p:nvGraphicFramePr>
        <p:xfrm>
          <a:off x="866878" y="4229789"/>
          <a:ext cx="11468170" cy="6614160"/>
        </p:xfrm>
        <a:graphic>
          <a:graphicData uri="http://schemas.openxmlformats.org/drawingml/2006/table">
            <a:tbl>
              <a:tblPr/>
              <a:tblGrid>
                <a:gridCol w="1146817">
                  <a:extLst>
                    <a:ext uri="{9D8B030D-6E8A-4147-A177-3AD203B41FA5}">
                      <a16:colId xmlns:a16="http://schemas.microsoft.com/office/drawing/2014/main" val="4274744551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3842520591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2602292704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712083330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3342857767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3027529621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29780828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2390591404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2055922756"/>
                    </a:ext>
                  </a:extLst>
                </a:gridCol>
                <a:gridCol w="1146817">
                  <a:extLst>
                    <a:ext uri="{9D8B030D-6E8A-4147-A177-3AD203B41FA5}">
                      <a16:colId xmlns:a16="http://schemas.microsoft.com/office/drawing/2014/main" val="580430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6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7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8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87043"/>
                  </a:ext>
                </a:extLst>
              </a:tr>
              <a:tr h="674682">
                <a:tc>
                  <a:txBody>
                    <a:bodyPr/>
                    <a:lstStyle/>
                    <a:p>
                      <a:pPr algn="ctr"/>
                      <a:r>
                        <a:rPr lang="ru-RU" sz="2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0</a:t>
                      </a:r>
                      <a:r>
                        <a:rPr lang="en-US" sz="2800" dirty="0">
                          <a:effectLst/>
                        </a:rPr>
                        <a:t>1→q</a:t>
                      </a:r>
                      <a:r>
                        <a:rPr lang="en-US" sz="2800" baseline="-25000" dirty="0">
                          <a:effectLst/>
                        </a:rPr>
                        <a:t>0</a:t>
                      </a:r>
                      <a:r>
                        <a:rPr lang="en-US" sz="2800" dirty="0">
                          <a:effectLst/>
                        </a:rPr>
                        <a:t>1R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1</a:t>
                      </a:r>
                      <a:r>
                        <a:rPr lang="en-US" sz="2800">
                          <a:effectLst/>
                        </a:rPr>
                        <a:t>1→q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1→q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1L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1 → q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r>
                        <a:rPr lang="en-US" sz="2800" dirty="0">
                          <a:effectLst/>
                        </a:rPr>
                        <a:t>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r>
                        <a:rPr lang="en-US" sz="2800" dirty="0">
                          <a:effectLst/>
                        </a:rPr>
                        <a:t>1→q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r>
                        <a:rPr lang="en-US" sz="2800" dirty="0">
                          <a:effectLst/>
                        </a:rPr>
                        <a:t>1R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7</a:t>
                      </a:r>
                      <a:r>
                        <a:rPr lang="en-US" sz="2800">
                          <a:effectLst/>
                        </a:rPr>
                        <a:t>1→q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3581"/>
                  </a:ext>
                </a:extLst>
              </a:tr>
              <a:tr h="674682">
                <a:tc>
                  <a:txBody>
                    <a:bodyPr/>
                    <a:lstStyle/>
                    <a:p>
                      <a:pPr algn="ctr"/>
                      <a:r>
                        <a:rPr lang="ru-RU" sz="2800">
                          <a:effectLst/>
                        </a:rPr>
                        <a:t>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0</a:t>
                      </a:r>
                      <a:r>
                        <a:rPr lang="en-US" sz="2800">
                          <a:effectLst/>
                        </a:rPr>
                        <a:t>×→q</a:t>
                      </a:r>
                      <a:r>
                        <a:rPr lang="en-US" sz="2800" baseline="-25000">
                          <a:effectLst/>
                        </a:rPr>
                        <a:t>1</a:t>
                      </a:r>
                      <a:r>
                        <a:rPr lang="en-US" sz="2800">
                          <a:effectLst/>
                        </a:rPr>
                        <a:t>×R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×→q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×L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×→q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×R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6</a:t>
                      </a:r>
                      <a:r>
                        <a:rPr lang="en-US" sz="2800" dirty="0">
                          <a:effectLst/>
                        </a:rPr>
                        <a:t>×→q</a:t>
                      </a:r>
                      <a:r>
                        <a:rPr lang="en-US" sz="2800" baseline="-25000" dirty="0">
                          <a:effectLst/>
                        </a:rPr>
                        <a:t>7</a:t>
                      </a:r>
                      <a:r>
                        <a:rPr lang="en-US" sz="2800" dirty="0">
                          <a:effectLst/>
                        </a:rPr>
                        <a:t>×R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8</a:t>
                      </a:r>
                      <a:r>
                        <a:rPr lang="en-US" sz="2800">
                          <a:effectLst/>
                        </a:rPr>
                        <a:t>×→q</a:t>
                      </a:r>
                      <a:r>
                        <a:rPr lang="en-US" sz="2800" baseline="-25000">
                          <a:effectLst/>
                        </a:rPr>
                        <a:t>9</a:t>
                      </a:r>
                      <a:r>
                        <a:rPr lang="en-US" sz="2800">
                          <a:effectLst/>
                        </a:rPr>
                        <a:t>×N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84388"/>
                  </a:ext>
                </a:extLst>
              </a:tr>
              <a:tr h="674682">
                <a:tc>
                  <a:txBody>
                    <a:bodyPr/>
                    <a:lstStyle/>
                    <a:p>
                      <a:pPr algn="ctr"/>
                      <a:r>
                        <a:rPr lang="ru-RU" sz="2800">
                          <a:effectLst/>
                        </a:rPr>
                        <a:t>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=→q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=L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=→q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=R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7</a:t>
                      </a:r>
                      <a:r>
                        <a:rPr lang="en-US" sz="2800" dirty="0">
                          <a:effectLst/>
                        </a:rPr>
                        <a:t>=→q</a:t>
                      </a:r>
                      <a:r>
                        <a:rPr lang="en-US" sz="2800" baseline="-25000" dirty="0">
                          <a:effectLst/>
                        </a:rPr>
                        <a:t>8</a:t>
                      </a:r>
                      <a:r>
                        <a:rPr lang="en-US" sz="2800" dirty="0">
                          <a:effectLst/>
                        </a:rPr>
                        <a:t>=L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7294"/>
                  </a:ext>
                </a:extLst>
              </a:tr>
              <a:tr h="67468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a→q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a→q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a→q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6</a:t>
                      </a:r>
                      <a:r>
                        <a:rPr lang="en-US" sz="2800">
                          <a:effectLst/>
                        </a:rPr>
                        <a:t>a→q</a:t>
                      </a:r>
                      <a:r>
                        <a:rPr lang="en-US" sz="2800" baseline="-25000">
                          <a:effectLst/>
                        </a:rPr>
                        <a:t>6</a:t>
                      </a:r>
                      <a:r>
                        <a:rPr lang="en-US" sz="2800">
                          <a:effectLst/>
                        </a:rPr>
                        <a:t>1R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7</a:t>
                      </a:r>
                      <a:r>
                        <a:rPr lang="en-US" sz="2800" dirty="0">
                          <a:effectLst/>
                        </a:rPr>
                        <a:t>a→q</a:t>
                      </a:r>
                      <a:r>
                        <a:rPr lang="en-US" sz="2800" baseline="-25000" dirty="0">
                          <a:effectLst/>
                        </a:rPr>
                        <a:t>7</a:t>
                      </a:r>
                      <a:r>
                        <a:rPr lang="en-US" sz="2800" dirty="0">
                          <a:effectLst/>
                        </a:rPr>
                        <a:t>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8</a:t>
                      </a:r>
                      <a:r>
                        <a:rPr lang="en-US" sz="2800" dirty="0">
                          <a:effectLst/>
                        </a:rPr>
                        <a:t>a→q</a:t>
                      </a:r>
                      <a:r>
                        <a:rPr lang="en-US" sz="2800" baseline="-25000" dirty="0">
                          <a:effectLst/>
                        </a:rPr>
                        <a:t>8</a:t>
                      </a:r>
                      <a:r>
                        <a:rPr lang="en-US" sz="2800" dirty="0">
                          <a:effectLst/>
                        </a:rPr>
                        <a:t>1L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98282"/>
                  </a:ext>
                </a:extLst>
              </a:tr>
              <a:tr h="674682">
                <a:tc>
                  <a:txBody>
                    <a:bodyPr/>
                    <a:lstStyle/>
                    <a:p>
                      <a:pPr algn="ctr"/>
                      <a:r>
                        <a:rPr lang="ru-RU" sz="2800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0</a:t>
                      </a:r>
                      <a:r>
                        <a:rPr lang="en-US" sz="2800">
                          <a:effectLst/>
                        </a:rPr>
                        <a:t>*→q</a:t>
                      </a:r>
                      <a:r>
                        <a:rPr lang="en-US" sz="2800" baseline="-25000">
                          <a:effectLst/>
                        </a:rPr>
                        <a:t>0</a:t>
                      </a:r>
                      <a:r>
                        <a:rPr lang="en-US" sz="2800">
                          <a:effectLst/>
                        </a:rPr>
                        <a:t>*R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*→q</a:t>
                      </a:r>
                      <a:r>
                        <a:rPr lang="en-US" sz="2800" baseline="-25000">
                          <a:effectLst/>
                        </a:rPr>
                        <a:t>6</a:t>
                      </a:r>
                      <a:r>
                        <a:rPr lang="en-US" sz="2800">
                          <a:effectLst/>
                        </a:rPr>
                        <a:t>*R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*→q</a:t>
                      </a:r>
                      <a:r>
                        <a:rPr lang="en-US" sz="2800" baseline="-25000">
                          <a:effectLst/>
                        </a:rPr>
                        <a:t>5</a:t>
                      </a:r>
                      <a:r>
                        <a:rPr lang="en-US" sz="2800">
                          <a:effectLst/>
                        </a:rPr>
                        <a:t>1R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31009"/>
                  </a:ext>
                </a:extLst>
              </a:tr>
              <a:tr h="385533"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5</a:t>
                      </a:r>
                      <a:r>
                        <a:rPr lang="en-US" sz="2800">
                          <a:effectLst/>
                        </a:rPr>
                        <a:t> →q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*L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050436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0CA2780-51CA-44BC-A49C-69995873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48" y="4279351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5174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Тьюринга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другим абстрактным автоматам Машина Тьюринга может быть детерминированной и недетерминированной.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детерминированной МТ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пары «символ в ячейке – состояние» есть максимум один возможный переход (может не быть).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недетерминированной МТ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пары «символ в ячейке – состояние» может быть больше одного возможного перехода.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4084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разновидности машины Тьюринга: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Многодорожечная машина Тьюринга имеет несколько параллельных лент, по которым одновременно перемещается управляющий автомат.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с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полубесконечной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лентой – МТ, в которой лента бесконечна только с одной стороны. МТ с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полубесконечной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лентой эквивалентна обычной МТ.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 с конечной лентой (автомат с линейно-ограниченной памятью,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bounded automata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7664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линейно-ограниченной памятью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от автомата с магазинной памятью возможностью перемещения вправо и влево по ленте для чтения из ячейки и записи в ячейку. В автомате с магазинной памятью возможно только чтение с вершины стека.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53350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(без доказательства)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Контекстно-зависимые языки распознаются с </a:t>
            </a:r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недетерминированного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автомата с линейно-ограниченной памятью.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Формальные языки (описываемые грамматиками без ограничений) распознаются при помощи машины Тьюринга (с бесконечной лентой).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6612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так как грамматики типов 3, 2 и 1 по Хомскому являются подмножествами грамматик типа 0, то они также могут распознаваться при помощи машины Тьюринга, но при этом могут и при помощи более ограниченных устройств.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894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грамматике должно быть правило, в левой части которого есть начальный порождающий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513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Терминальные и нетерминальные символы в грамматике: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Нетерминальные символы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используются в левых и правых частях правил.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для их обозначения используются заглавные буквы.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Терминальные символы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конечные, алфавит языка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Левая часть правила не может состоять только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их обозначения используются строчные буквы.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7402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иерархия хомског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2933611"/>
            <a:ext cx="8136904" cy="5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1506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0 – грамматика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контекстно-зависимая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2 –контекстно-свободная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регулярная грамматика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012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грамматики (тип 3)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алгоритмы порождения цепочек присоединением некоторого количества терминальных символов с правого или левого края порождаемой цепочки.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регулярных грамматик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05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Грамматики, где нетерминальный символ стоит справа в правой части правила,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нетерминальный символ стоит слева от терминала, то грамматику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0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28725</TotalTime>
  <Words>1882</Words>
  <Application>Microsoft Office PowerPoint</Application>
  <PresentationFormat>Произвольный</PresentationFormat>
  <Paragraphs>304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Helvetica</vt:lpstr>
      <vt:lpstr>Helvetica Light</vt:lpstr>
      <vt:lpstr>Helvetica Neue</vt:lpstr>
      <vt:lpstr>Symbol</vt:lpstr>
      <vt:lpstr>Times New Roman</vt:lpstr>
      <vt:lpstr>White</vt:lpstr>
      <vt:lpstr>Презентация PowerPoint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Контекстно-свободные языки</vt:lpstr>
      <vt:lpstr>Примеры контекстно-свободных языков</vt:lpstr>
      <vt:lpstr>Порождающие грамматики Хомского</vt:lpstr>
      <vt:lpstr>КЗ-грамматики</vt:lpstr>
      <vt:lpstr>КЗ-грамматики</vt:lpstr>
      <vt:lpstr>КЗ-грамматики</vt:lpstr>
      <vt:lpstr>КЗ-грамматики</vt:lpstr>
      <vt:lpstr>КЗ-грамматики</vt:lpstr>
      <vt:lpstr>КЗ-языки</vt:lpstr>
      <vt:lpstr>Свойства КЗ-языков</vt:lpstr>
      <vt:lpstr>Свойства КЗ-языков</vt:lpstr>
      <vt:lpstr>Порождающие грамматики Хомского</vt:lpstr>
      <vt:lpstr>Абстрактные автоматы</vt:lpstr>
      <vt:lpstr>Абстрактные автоматы</vt:lpstr>
      <vt:lpstr>Абстрактные автоматы</vt:lpstr>
      <vt:lpstr>Типы абстрактных автоматов</vt:lpstr>
      <vt:lpstr>Машина Тьюринга</vt:lpstr>
      <vt:lpstr>Машина Тьюринга</vt:lpstr>
      <vt:lpstr>Машина Тьюринга</vt:lpstr>
      <vt:lpstr>Машина Тьюринга</vt:lpstr>
      <vt:lpstr>Машина Тьюринга</vt:lpstr>
      <vt:lpstr>Машина Тьюринга</vt:lpstr>
      <vt:lpstr>Машина Тьюринга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199</cp:revision>
  <dcterms:modified xsi:type="dcterms:W3CDTF">2019-11-19T14:30:48Z</dcterms:modified>
</cp:coreProperties>
</file>