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8" r:id="rId4"/>
    <p:sldId id="259" r:id="rId5"/>
    <p:sldId id="272" r:id="rId6"/>
    <p:sldId id="263" r:id="rId7"/>
    <p:sldId id="271" r:id="rId8"/>
    <p:sldId id="260" r:id="rId9"/>
    <p:sldId id="270" r:id="rId10"/>
    <p:sldId id="268" r:id="rId11"/>
    <p:sldId id="267" r:id="rId1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5" autoAdjust="0"/>
  </p:normalViewPr>
  <p:slideViewPr>
    <p:cSldViewPr>
      <p:cViewPr>
        <p:scale>
          <a:sx n="60" d="100"/>
          <a:sy n="60" d="100"/>
        </p:scale>
        <p:origin x="-1560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E293C48-C715-483B-ADE3-A5772F8FD28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4DFAEA7B-DC2E-43CB-BDF1-332B9B3E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9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EA7B-DC2E-43CB-BDF1-332B9B3EC9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9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EA7B-DC2E-43CB-BDF1-332B9B3EC9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EA7B-DC2E-43CB-BDF1-332B9B3EC9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AEA7B-DC2E-43CB-BDF1-332B9B3EC9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2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3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9953-288B-4CA5-A608-ED600051119A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E7378-3796-4997-A3D0-4C735498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Understanding Your        Life Plan                      </a:t>
            </a:r>
            <a:r>
              <a:rPr lang="en-US" sz="4000" dirty="0" smtClean="0"/>
              <a:t>(Personal Finances)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Bhru Patel</a:t>
            </a:r>
          </a:p>
          <a:p>
            <a:r>
              <a:rPr lang="en-US" sz="4400" dirty="0" smtClean="0"/>
              <a:t>CFP</a:t>
            </a:r>
          </a:p>
        </p:txBody>
      </p:sp>
    </p:spTree>
    <p:extLst>
      <p:ext uri="{BB962C8B-B14F-4D97-AF65-F5344CB8AC3E}">
        <p14:creationId xmlns:p14="http://schemas.microsoft.com/office/powerpoint/2010/main" val="42808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6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Boring Secret to Getting Rich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2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Objectives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33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Setting and Achieving Goals </a:t>
            </a:r>
            <a:r>
              <a:rPr lang="en-US" sz="2400" dirty="0" smtClean="0"/>
              <a:t>(life longevity)</a:t>
            </a:r>
            <a:endParaRPr lang="en-US" sz="2400" dirty="0"/>
          </a:p>
          <a:p>
            <a:r>
              <a:rPr lang="en-US" sz="4000" dirty="0" smtClean="0"/>
              <a:t>Identity / Fraud / Cyber Protection </a:t>
            </a:r>
            <a:endParaRPr lang="en-US" sz="4000" dirty="0"/>
          </a:p>
          <a:p>
            <a:r>
              <a:rPr lang="en-US" sz="4000" b="1" i="1" u="sng" dirty="0" smtClean="0"/>
              <a:t>Creating Your Own “Big Picture”</a:t>
            </a:r>
          </a:p>
          <a:p>
            <a:r>
              <a:rPr lang="en-US" sz="4000" dirty="0" smtClean="0"/>
              <a:t>Bonus:		Secret to Getting Rich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23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Life Stages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Phase 1:		Learning (birth to ~30 years old)</a:t>
            </a:r>
          </a:p>
          <a:p>
            <a:endParaRPr lang="en-US" dirty="0"/>
          </a:p>
          <a:p>
            <a:r>
              <a:rPr lang="en-US" dirty="0" smtClean="0"/>
              <a:t>Phase 2:		Accumulation (~30 to 60 years)</a:t>
            </a:r>
          </a:p>
          <a:p>
            <a:endParaRPr lang="en-US" dirty="0"/>
          </a:p>
          <a:p>
            <a:r>
              <a:rPr lang="en-US" dirty="0" smtClean="0"/>
              <a:t>Phase 3:		Disbursement (~60 to 90+ 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Plan to Fail</a:t>
            </a:r>
          </a:p>
          <a:p>
            <a:r>
              <a:rPr lang="en-US" sz="6600" dirty="0" smtClean="0"/>
              <a:t>Fail to Plan</a:t>
            </a:r>
          </a:p>
          <a:p>
            <a:r>
              <a:rPr lang="en-US" sz="6600" dirty="0" smtClean="0"/>
              <a:t>Set and Achieve Goals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b="1" u="sng" dirty="0" smtClean="0"/>
              <a:t>Path to Success</a:t>
            </a:r>
            <a:endParaRPr lang="en-US" sz="8000" b="1" u="sng" dirty="0"/>
          </a:p>
        </p:txBody>
      </p:sp>
    </p:spTree>
    <p:extLst>
      <p:ext uri="{BB962C8B-B14F-4D97-AF65-F5344CB8AC3E}">
        <p14:creationId xmlns:p14="http://schemas.microsoft.com/office/powerpoint/2010/main" val="125456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u="sng" dirty="0" smtClean="0"/>
              <a:t>Basic Terms</a:t>
            </a:r>
            <a:endParaRPr lang="en-US" sz="6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Stocks – </a:t>
            </a:r>
            <a:r>
              <a:rPr lang="en-US" sz="2800" dirty="0" smtClean="0"/>
              <a:t>ownership of a company</a:t>
            </a:r>
          </a:p>
          <a:p>
            <a:r>
              <a:rPr lang="en-US" sz="4000" dirty="0" smtClean="0"/>
              <a:t>Bonds – </a:t>
            </a:r>
            <a:r>
              <a:rPr lang="en-US" sz="2800" dirty="0" smtClean="0"/>
              <a:t>debt investment / loan to a company</a:t>
            </a:r>
          </a:p>
          <a:p>
            <a:r>
              <a:rPr lang="en-US" sz="4000" dirty="0" smtClean="0"/>
              <a:t>Retirement Accounts </a:t>
            </a:r>
            <a:r>
              <a:rPr lang="en-US" sz="2800" dirty="0" smtClean="0"/>
              <a:t>(IRA, 401Ks, Annuity, Pension, </a:t>
            </a:r>
            <a:r>
              <a:rPr lang="en-US" sz="2800" dirty="0" err="1" smtClean="0"/>
              <a:t>etc</a:t>
            </a:r>
            <a:r>
              <a:rPr lang="en-US" sz="2800" dirty="0" smtClean="0"/>
              <a:t>)</a:t>
            </a:r>
          </a:p>
          <a:p>
            <a:r>
              <a:rPr lang="en-US" sz="4000" dirty="0" smtClean="0"/>
              <a:t>College Savings </a:t>
            </a:r>
            <a:r>
              <a:rPr lang="en-US" sz="2800" dirty="0" smtClean="0"/>
              <a:t>(MESP, MET)</a:t>
            </a:r>
          </a:p>
          <a:p>
            <a:r>
              <a:rPr lang="en-US" sz="4000" dirty="0" smtClean="0"/>
              <a:t>Trusts / Wills  </a:t>
            </a:r>
            <a:r>
              <a:rPr lang="en-US" sz="2800" dirty="0" smtClean="0"/>
              <a:t>(Prince)</a:t>
            </a:r>
          </a:p>
          <a:p>
            <a:r>
              <a:rPr lang="en-US" sz="4000" dirty="0" smtClean="0"/>
              <a:t>“Credit Karma”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are </a:t>
            </a:r>
            <a:r>
              <a:rPr lang="en-US" b="1" u="sng" dirty="0" smtClean="0"/>
              <a:t>NEVER</a:t>
            </a:r>
            <a:r>
              <a:rPr lang="en-US" dirty="0" smtClean="0"/>
              <a:t> too old to set a goal of any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Set a Positive Goal: </a:t>
            </a:r>
            <a:r>
              <a:rPr lang="en-US" dirty="0" smtClean="0"/>
              <a:t>(buy a house, lose weight, start exercising, quit smoking, stop day trading, invest in index funds, don’t buy individual stocks, spend more time with family members, payoff mortgage)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Set a date </a:t>
            </a:r>
            <a:r>
              <a:rPr lang="en-US" dirty="0" smtClean="0"/>
              <a:t>for achieving your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Write down your goal </a:t>
            </a:r>
            <a:r>
              <a:rPr lang="en-US" dirty="0" smtClean="0"/>
              <a:t>(surround yourself with notes)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Stay Focused </a:t>
            </a:r>
            <a:r>
              <a:rPr lang="en-US" dirty="0" smtClean="0"/>
              <a:t>(get people around you to keep you on track)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2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Identity Protection / Cyber Thievery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Fraud / Scam Events</a:t>
            </a:r>
          </a:p>
          <a:p>
            <a:r>
              <a:rPr lang="en-US" dirty="0" smtClean="0"/>
              <a:t>Free Credit Reports at annualcreditreport.com</a:t>
            </a:r>
          </a:p>
          <a:p>
            <a:r>
              <a:rPr lang="en-US" dirty="0" smtClean="0"/>
              <a:t>Free Credit Scores from Credit Cards </a:t>
            </a:r>
            <a:r>
              <a:rPr lang="en-US" sz="2400" dirty="0" smtClean="0"/>
              <a:t>(Discover, Capital One, etc.)</a:t>
            </a:r>
          </a:p>
          <a:p>
            <a:r>
              <a:rPr lang="en-US" dirty="0" smtClean="0"/>
              <a:t>Credit Freeze at Experian, Equifax and Transunion</a:t>
            </a:r>
          </a:p>
          <a:p>
            <a:r>
              <a:rPr lang="en-US" dirty="0" smtClean="0"/>
              <a:t>Dedicated inexpensive laptop for accessing financial accounts &amp; TurboTax only (no emails, web surfing, or any other internet activity)</a:t>
            </a:r>
          </a:p>
          <a:p>
            <a:r>
              <a:rPr lang="en-US" dirty="0" smtClean="0"/>
              <a:t>“Digital Estate Planning”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Personal Direction Letter (PDL)</a:t>
            </a:r>
            <a:br>
              <a:rPr lang="en-US" b="1" u="sng" dirty="0" smtClean="0"/>
            </a:br>
            <a:r>
              <a:rPr lang="en-US" b="1" u="sng" dirty="0" smtClean="0"/>
              <a:t>&amp; Master Directory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Letter listing complete details of all assets, liabilities, professional contacts (estate attorney, agents for insurance, location of passwords, life insurance, trust/will location)</a:t>
            </a:r>
          </a:p>
          <a:p>
            <a:r>
              <a:rPr lang="en-US" dirty="0" smtClean="0"/>
              <a:t>ID/Password 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8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MY BIG PICTURE</a:t>
            </a:r>
            <a:endParaRPr lang="en-US" b="1" u="sng" dirty="0"/>
          </a:p>
        </p:txBody>
      </p:sp>
      <p:sp>
        <p:nvSpPr>
          <p:cNvPr id="4" name="Oval 3"/>
          <p:cNvSpPr/>
          <p:nvPr/>
        </p:nvSpPr>
        <p:spPr>
          <a:xfrm>
            <a:off x="-3687" y="769980"/>
            <a:ext cx="9144000" cy="6088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7974" y="194588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Mortgage in Retirement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4397" y="442621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Car Loan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2182" y="1143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Estate Plan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293" y="3575776"/>
            <a:ext cx="176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Leasing Vehicles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7594" y="3267111"/>
            <a:ext cx="17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Long Term Care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5294" y="2589276"/>
            <a:ext cx="20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Reverse Mortgage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30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Annuities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3508" y="4149213"/>
            <a:ext cx="154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Life Insurance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73294" y="4173343"/>
            <a:ext cx="172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Expose Yourself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99982" y="2128862"/>
            <a:ext cx="167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Bucket Strategy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18349" y="4375076"/>
            <a:ext cx="85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Cash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01706" y="2863334"/>
            <a:ext cx="78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Stocks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5959" y="3267111"/>
            <a:ext cx="81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Bonds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116097" y="3779881"/>
            <a:ext cx="1555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Credit Freeze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47499" y="1827276"/>
            <a:ext cx="158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Identity Theft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05256" y="5271872"/>
            <a:ext cx="20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Buy Low – Sell High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15795" y="3988677"/>
            <a:ext cx="18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Day Trading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07579" y="2325361"/>
            <a:ext cx="139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 Cards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412332" y="6197849"/>
            <a:ext cx="339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Personal Direction Letter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8210" y="4948707"/>
            <a:ext cx="2672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Constant Monitoring of Investments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10333" y="2879359"/>
            <a:ext cx="16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College Savings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86128" y="4764041"/>
            <a:ext cx="145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Beneficiaries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9160" y="2687234"/>
            <a:ext cx="81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Goals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2240" y="1155773"/>
            <a:ext cx="94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Health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6625" y="4662857"/>
            <a:ext cx="154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 Security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507312" y="5133685"/>
            <a:ext cx="25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Credit Report/Score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87294" y="1560903"/>
            <a:ext cx="200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Credit Card Debt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07579" y="5709129"/>
            <a:ext cx="339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ID/Password Directory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0904" y="1600511"/>
            <a:ext cx="167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Fireproof Safe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22788" y="3588329"/>
            <a:ext cx="142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CC00"/>
                </a:solidFill>
              </a:rPr>
              <a:t>$$$$$$$$</a:t>
            </a:r>
            <a:endParaRPr lang="en-US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1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32413</TotalTime>
  <Words>363</Words>
  <Application>Microsoft Office PowerPoint</Application>
  <PresentationFormat>On-screen Show (4:3)</PresentationFormat>
  <Paragraphs>76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Understanding Your        Life Plan                      (Personal Finances)</vt:lpstr>
      <vt:lpstr>Objectives</vt:lpstr>
      <vt:lpstr>Life Stages</vt:lpstr>
      <vt:lpstr>Path to Success</vt:lpstr>
      <vt:lpstr>Basic Terms</vt:lpstr>
      <vt:lpstr>You are NEVER too old to set a goal of any type</vt:lpstr>
      <vt:lpstr>Identity Protection / Cyber Thievery</vt:lpstr>
      <vt:lpstr>Personal Direction Letter (PDL) &amp; Master Directory</vt:lpstr>
      <vt:lpstr>MY BIG PICTURE</vt:lpstr>
      <vt:lpstr>PowerPoint Presentation</vt:lpstr>
      <vt:lpstr>Boring Secret to Getting Rich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 Would Like To Know……….”</dc:title>
  <dc:creator>Patel, Bhru (B.I.)</dc:creator>
  <cp:lastModifiedBy>Patel, Bhru (B.I.)</cp:lastModifiedBy>
  <cp:revision>101</cp:revision>
  <cp:lastPrinted>2016-04-28T19:56:48Z</cp:lastPrinted>
  <dcterms:created xsi:type="dcterms:W3CDTF">2016-03-01T20:11:48Z</dcterms:created>
  <dcterms:modified xsi:type="dcterms:W3CDTF">2016-05-02T11:36:07Z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521458034</vt:i4>
  </property>
  <property fmtid="{D5CDD505-2E9C-101B-9397-08002B2CF9AE}" pid="3" name="_NewReviewCycle">
    <vt:lpwstr/>
  </property>
  <property fmtid="{D5CDD505-2E9C-101B-9397-08002B2CF9AE}" pid="4" name="_EmailSubject">
    <vt:lpwstr>Presentation File</vt:lpwstr>
  </property>
  <property fmtid="{D5CDD505-2E9C-101B-9397-08002B2CF9AE}" pid="5" name="_AuthorEmail">
    <vt:lpwstr>bpatel@ford.com</vt:lpwstr>
  </property>
  <property fmtid="{D5CDD505-2E9C-101B-9397-08002B2CF9AE}" pid="6" name="_AuthorEmailDisplayName">
    <vt:lpwstr>Patel, Bhru (B.I.)</vt:lpwstr>
  </property>
</Properties>
</file>