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687" r:id="rId2"/>
    <p:sldMasterId id="2147483672" r:id="rId3"/>
  </p:sldMasterIdLst>
  <p:notesMasterIdLst>
    <p:notesMasterId r:id="rId27"/>
  </p:notesMasterIdLst>
  <p:sldIdLst>
    <p:sldId id="266" r:id="rId4"/>
    <p:sldId id="267" r:id="rId5"/>
    <p:sldId id="283" r:id="rId6"/>
    <p:sldId id="295" r:id="rId7"/>
    <p:sldId id="268" r:id="rId8"/>
    <p:sldId id="282" r:id="rId9"/>
    <p:sldId id="269" r:id="rId10"/>
    <p:sldId id="281" r:id="rId11"/>
    <p:sldId id="275" r:id="rId12"/>
    <p:sldId id="288" r:id="rId13"/>
    <p:sldId id="289" r:id="rId14"/>
    <p:sldId id="290" r:id="rId15"/>
    <p:sldId id="270" r:id="rId16"/>
    <p:sldId id="292" r:id="rId17"/>
    <p:sldId id="293" r:id="rId18"/>
    <p:sldId id="284" r:id="rId19"/>
    <p:sldId id="294" r:id="rId20"/>
    <p:sldId id="285" r:id="rId21"/>
    <p:sldId id="291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664A86D-4B40-4D4D-839A-2A70250C28A9}">
          <p14:sldIdLst>
            <p14:sldId id="266"/>
            <p14:sldId id="267"/>
            <p14:sldId id="283"/>
            <p14:sldId id="295"/>
            <p14:sldId id="268"/>
            <p14:sldId id="282"/>
            <p14:sldId id="269"/>
            <p14:sldId id="281"/>
            <p14:sldId id="275"/>
            <p14:sldId id="288"/>
            <p14:sldId id="289"/>
            <p14:sldId id="290"/>
            <p14:sldId id="270"/>
            <p14:sldId id="292"/>
            <p14:sldId id="293"/>
            <p14:sldId id="284"/>
            <p14:sldId id="294"/>
            <p14:sldId id="285"/>
            <p14:sldId id="291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Wyatt" initials="RW" lastIdx="2" clrIdx="0">
    <p:extLst>
      <p:ext uri="{19B8F6BF-5375-455C-9EA6-DF929625EA0E}">
        <p15:presenceInfo xmlns:p15="http://schemas.microsoft.com/office/powerpoint/2012/main" userId="c0gzB53Meh4q54bW0vB8iO96rLmdOaeE+Vl1KvpspzQ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85051" autoAdjust="0"/>
  </p:normalViewPr>
  <p:slideViewPr>
    <p:cSldViewPr snapToGrid="0">
      <p:cViewPr varScale="1">
        <p:scale>
          <a:sx n="94" d="100"/>
          <a:sy n="94" d="100"/>
        </p:scale>
        <p:origin x="60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118F-6A56-44B4-8CD4-2559404DE2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F6E41-1F62-4E61-82DC-4FF03C9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8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was to get acquainted with the different datasets that would be used in our analysis.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92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Stage V aimed at developing a simple interactive dashboard based on the analysis done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1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II was to develop the data for modeling and comparative analysis.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 was always 0 for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III was to develop distributions and formal hypothesis tests for the intuitions had in Stage I and II and utilize statistical modeling to prove/disprove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4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7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IV was to </a:t>
            </a:r>
            <a:r>
              <a:rPr lang="en-US" sz="1200" dirty="0" err="1"/>
              <a:t>utlize</a:t>
            </a:r>
            <a:r>
              <a:rPr lang="en-US" sz="1200" dirty="0"/>
              <a:t> machine learning and statistical models to predict the trend of COVID-19 cases / deaths.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75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6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4345B-51E1-48BA-8DD3-D289779D938B}"/>
              </a:ext>
            </a:extLst>
          </p:cNvPr>
          <p:cNvSpPr/>
          <p:nvPr userDrawn="1"/>
        </p:nvSpPr>
        <p:spPr>
          <a:xfrm>
            <a:off x="0" y="0"/>
            <a:ext cx="12192000" cy="24909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A6C8-B938-45F5-94CD-87F8021DA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75" y="603023"/>
            <a:ext cx="2448239" cy="145523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5933-A7C5-414D-93EF-23E722D13A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3007" y="3710344"/>
            <a:ext cx="6985986" cy="15445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079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5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0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607F-A0D7-414C-B0C1-2251342AF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A4700-1B71-487E-9DBB-61CED8191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0B58-30C1-41E9-A64B-BB6F3784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46CF-5B99-4C9B-BFD9-160D27F4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2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8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2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5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567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9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8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06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D9F9E7-96D7-4B3D-B41A-10863580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13CE537-BF8A-43D7-96D1-B79BD8EC8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4375-F36B-4AE2-ADC8-49F012E3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7C47F4-245A-4F07-9A64-DEF60E4E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0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2F2D0-F508-4650-B7A7-1AD8FE676A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237485"/>
            <a:ext cx="1492469" cy="5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CC0EF-9387-49EB-BBF9-72AC439715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9" y="6237485"/>
            <a:ext cx="1492469" cy="4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5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ensus.gov/cedsci/table?q=dp&amp;tid=ACSDP1Y2018.DP05" TargetMode="External"/><Relationship Id="rId2" Type="http://schemas.openxmlformats.org/officeDocument/2006/relationships/hyperlink" Target="https://usafacts.org/visualizations/coronavirus-covid-19-spread-map/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kaggle.com/unanimad/us-election-2020" TargetMode="External"/><Relationship Id="rId4" Type="http://schemas.openxmlformats.org/officeDocument/2006/relationships/hyperlink" Target="https://www.bls.gov/cew/downloadable-data-files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BD18-00E3-5CD6-6474-E67E13735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411E8-8889-9271-C0F8-310197192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Ayodeji </a:t>
            </a:r>
            <a:r>
              <a:rPr lang="en-US" dirty="0" err="1"/>
              <a:t>Iwayemi</a:t>
            </a:r>
            <a:r>
              <a:rPr lang="en-US" dirty="0"/>
              <a:t>, Kevin Hayes, Kol Herget, </a:t>
            </a:r>
            <a:r>
              <a:rPr lang="en-US" dirty="0" err="1"/>
              <a:t>Neetha</a:t>
            </a:r>
            <a:r>
              <a:rPr lang="en-US" dirty="0"/>
              <a:t> </a:t>
            </a:r>
            <a:r>
              <a:rPr lang="en-US" dirty="0" err="1"/>
              <a:t>Raava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D3C2D-9292-CC74-DFB8-FA3E83F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2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D3D0-145B-C09E-1869-AC96D4B3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- Kevin Hayes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4E25-C795-B257-2E57-46F80156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3591"/>
            <a:ext cx="10515600" cy="1723372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a higher total population of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hispanic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or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latino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people of any race in a given state lead to more covid-19 infections for that state? (Label: DP05_0073E)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of 35 to 44 years of age in a given state lead to fewer covid-19 infections for that state? (Label: DP05_0011E)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aged 60 to 64 in a given state lead to more covid-19 cases for that state? (Label : DP05_0014E)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10756-614E-B658-4A79-F41E3A7D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E59CE7-EF02-74DF-A6F3-C6EC91925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69" y="1825626"/>
            <a:ext cx="3075038" cy="24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F06D0C8-633D-4F2F-FDC1-780320C2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61" y="1825626"/>
            <a:ext cx="3229873" cy="249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23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7F71-9C50-5CE8-1E0A-137DA1B5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Presidential – Neetha Ravva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34BE9-B2E4-7087-1E93-3C2B9595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11</a:t>
            </a:fld>
            <a:endParaRPr lang="en-US"/>
          </a:p>
        </p:txBody>
      </p:sp>
      <p:pic>
        <p:nvPicPr>
          <p:cNvPr id="16" name="Content Placeholder 15" descr="A graph of data distribution&#10;&#10;Description automatically generated">
            <a:extLst>
              <a:ext uri="{FF2B5EF4-FFF2-40B4-BE49-F238E27FC236}">
                <a16:creationId xmlns:a16="http://schemas.microsoft.com/office/drawing/2014/main" id="{3F94BECD-17FE-29EA-7FEF-357B35C31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7849"/>
            <a:ext cx="3045937" cy="2175669"/>
          </a:xfrm>
        </p:spPr>
      </p:pic>
      <p:pic>
        <p:nvPicPr>
          <p:cNvPr id="18" name="Picture 17" descr="A graph with numbers and a number of cases&#10;&#10;Description automatically generated">
            <a:extLst>
              <a:ext uri="{FF2B5EF4-FFF2-40B4-BE49-F238E27FC236}">
                <a16:creationId xmlns:a16="http://schemas.microsoft.com/office/drawing/2014/main" id="{CC4EFB81-C38F-E636-CB04-DD045419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37" y="1690689"/>
            <a:ext cx="4726463" cy="2505972"/>
          </a:xfrm>
          <a:prstGeom prst="rect">
            <a:avLst/>
          </a:prstGeom>
        </p:spPr>
      </p:pic>
      <p:pic>
        <p:nvPicPr>
          <p:cNvPr id="20" name="Picture 19" descr="A graph of a number of cases&#10;&#10;Description automatically generated">
            <a:extLst>
              <a:ext uri="{FF2B5EF4-FFF2-40B4-BE49-F238E27FC236}">
                <a16:creationId xmlns:a16="http://schemas.microsoft.com/office/drawing/2014/main" id="{29DEFA91-4176-79F5-A069-B51C3C7A0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954" y="1406013"/>
            <a:ext cx="3623583" cy="2910348"/>
          </a:xfrm>
          <a:prstGeom prst="rect">
            <a:avLst/>
          </a:prstGeom>
        </p:spPr>
      </p:pic>
      <p:pic>
        <p:nvPicPr>
          <p:cNvPr id="22" name="Picture 21" descr="A graph of a number of people&#10;&#10;Description automatically generated">
            <a:extLst>
              <a:ext uri="{FF2B5EF4-FFF2-40B4-BE49-F238E27FC236}">
                <a16:creationId xmlns:a16="http://schemas.microsoft.com/office/drawing/2014/main" id="{3AC9DC2B-7850-C40C-1FEF-B5A56AE3A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4167106"/>
            <a:ext cx="5919634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9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31B8-3B08-955E-ABDE-D7BA45C4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3B0A-1A58-76AD-78A3-77E268FB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212121"/>
                </a:solidFill>
                <a:effectLst/>
                <a:latin typeface="+mn-lt"/>
              </a:rPr>
              <a:t>Hypothesis</a:t>
            </a:r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 1: Political Party Affiliation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</a:t>
            </a:r>
          </a:p>
          <a:p>
            <a:pPr lvl="1"/>
            <a:r>
              <a:rPr lang="en-US" sz="2200" b="0" i="0" dirty="0">
                <a:solidFill>
                  <a:srgbClr val="212121"/>
                </a:solidFill>
                <a:effectLst/>
                <a:latin typeface="+mn-lt"/>
              </a:rPr>
              <a:t>There is a significant correlation between the political party of the winning candidate in a state and the total number of COVID-19 cases reported in that state.</a:t>
            </a:r>
          </a:p>
          <a:p>
            <a:pPr lvl="1"/>
            <a:endParaRPr lang="en-US" sz="1200" b="0" i="0" dirty="0">
              <a:solidFill>
                <a:srgbClr val="212121"/>
              </a:solidFill>
              <a:effectLst/>
              <a:latin typeface="+mn-lt"/>
            </a:endParaRPr>
          </a:p>
          <a:p>
            <a:pPr algn="l"/>
            <a:r>
              <a:rPr lang="en-US" sz="2400" b="1" i="0" dirty="0">
                <a:solidFill>
                  <a:srgbClr val="212121"/>
                </a:solidFill>
                <a:effectLst/>
                <a:latin typeface="+mn-lt"/>
              </a:rPr>
              <a:t>Hypothesis</a:t>
            </a:r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 2: Voter Turnout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</a:t>
            </a:r>
          </a:p>
          <a:p>
            <a:pPr lvl="1"/>
            <a:r>
              <a:rPr lang="en-US" sz="2200" b="0" i="0" dirty="0">
                <a:solidFill>
                  <a:srgbClr val="212121"/>
                </a:solidFill>
                <a:effectLst/>
                <a:latin typeface="+mn-lt"/>
              </a:rPr>
              <a:t>There is a significant relationship between voter turnout in a state and the total number of COVID-19 cases reported in that state.</a:t>
            </a:r>
          </a:p>
          <a:p>
            <a:pPr lvl="1"/>
            <a:endParaRPr lang="en-US" sz="1200" b="0" i="0" dirty="0">
              <a:solidFill>
                <a:srgbClr val="212121"/>
              </a:solidFill>
              <a:effectLst/>
              <a:latin typeface="+mn-lt"/>
            </a:endParaRPr>
          </a:p>
          <a:p>
            <a:pPr algn="l"/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Hypothesis 3: Population Size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</a:t>
            </a:r>
          </a:p>
          <a:p>
            <a:pPr lvl="1"/>
            <a:r>
              <a:rPr lang="en-US" sz="2200" b="0" i="0" dirty="0">
                <a:solidFill>
                  <a:srgbClr val="212121"/>
                </a:solidFill>
                <a:effectLst/>
                <a:latin typeface="+mn-lt"/>
              </a:rPr>
              <a:t>There is a significant correlation between the population size of a state and the total number of COVID-19 cases reported in that state.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51366-FCF2-2141-302D-90F62FCE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6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204C-CA1B-E276-A3AB-85B6A9BF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9921"/>
            <a:ext cx="10515600" cy="958158"/>
          </a:xfrm>
        </p:spPr>
        <p:txBody>
          <a:bodyPr/>
          <a:lstStyle/>
          <a:p>
            <a:pPr algn="ctr"/>
            <a:r>
              <a:rPr lang="en-US" dirty="0"/>
              <a:t>Stage 4: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99B6-989A-2B85-C3EB-8DF90F90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40823"/>
            <a:ext cx="10515600" cy="15001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Regression models (linear, polynomial), machine learning, predictions on COVID-19 cases/deaths</a:t>
            </a:r>
          </a:p>
          <a:p>
            <a:r>
              <a:rPr lang="en-US" dirty="0">
                <a:highlight>
                  <a:srgbClr val="FFFF00"/>
                </a:highlight>
              </a:rPr>
              <a:t>One slide each on individual predictions and whether they were correct or not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B894-EC56-0670-B8F5-628144C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436C9-66CC-D73C-D092-0E384042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– Kol Herget (SC)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221B4-90E9-FC58-97CC-876A17ED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Null hypothesis: </a:t>
            </a:r>
            <a:r>
              <a:rPr lang="en-US" dirty="0"/>
              <a:t>there is no correlation between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employee level </a:t>
            </a:r>
            <a:r>
              <a:rPr lang="en-US" dirty="0"/>
              <a:t>and COVID-19 cases in SC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significantly positive correlation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there is no correlation between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taxable annual wage</a:t>
            </a:r>
            <a:r>
              <a:rPr lang="en-US" dirty="0"/>
              <a:t> and COVID-19 cases in SC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significantly positive correlation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there is no correlation between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establishment count</a:t>
            </a:r>
            <a:r>
              <a:rPr lang="en-US" dirty="0"/>
              <a:t> and COVID-19 cases in SC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significantly positive correlation</a:t>
            </a:r>
            <a:r>
              <a:rPr lang="en-US" i="1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58DE5-BCF0-9913-04E1-EA417320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436C9-66CC-D73C-D092-0E384042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– Ayodeji Iwayemi (NY)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221B4-90E9-FC58-97CC-876A17ED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" y="1510453"/>
            <a:ext cx="10703560" cy="475487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Null hypothesis: </a:t>
            </a:r>
            <a:r>
              <a:rPr lang="en-US" dirty="0"/>
              <a:t>There is no significant correlation between the total number of votes cast in the 2020 presidential election and the number of COVID-19 cases in New York counties between 2020-06-01 and 2021-01-03</a:t>
            </a:r>
          </a:p>
          <a:p>
            <a:pPr lvl="1"/>
            <a:r>
              <a:rPr lang="en-US" i="1" dirty="0"/>
              <a:t>Null accepted; alternative rejected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</a:rPr>
              <a:t>p-value: 0.99, which is~1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 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There is no significant difference in the average number of COVID-19 cases between counties where a Democratic candidate won and counties where a Republican candidate won.</a:t>
            </a:r>
          </a:p>
          <a:p>
            <a:pPr lvl="1"/>
            <a:r>
              <a:rPr lang="en-US" i="1" dirty="0"/>
              <a:t>Null accepted; alternative rejected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p-value &gt; alpha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 victory of Joe Biden in the 2020 presidential election in New York has no significant influence on the increase in COVID-19 cases in the state.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p_value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&lt; alpha)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58DE5-BCF0-9913-04E1-EA417320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1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9844-ED1D-75B2-5E07-773AAFDD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06" y="170336"/>
            <a:ext cx="5284133" cy="520700"/>
          </a:xfrm>
        </p:spPr>
        <p:txBody>
          <a:bodyPr>
            <a:normAutofit fontScale="90000"/>
          </a:bodyPr>
          <a:lstStyle/>
          <a:p>
            <a:r>
              <a:rPr lang="en-US" dirty="0"/>
              <a:t>NY Predicted Cases and Deaths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92503-36A8-1FF0-F4B7-7D39BD62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Picture 9" descr="A graph with different colored lines">
            <a:extLst>
              <a:ext uri="{FF2B5EF4-FFF2-40B4-BE49-F238E27FC236}">
                <a16:creationId xmlns:a16="http://schemas.microsoft.com/office/drawing/2014/main" id="{03859CBF-4A61-F16E-A659-8E65213D3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98" y="3309150"/>
            <a:ext cx="5274315" cy="3158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7E3108-32AA-993B-1B9E-405F49140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98" y="510162"/>
            <a:ext cx="5552250" cy="3055483"/>
          </a:xfrm>
          <a:prstGeom prst="rect">
            <a:avLst/>
          </a:prstGeom>
        </p:spPr>
      </p:pic>
      <p:pic>
        <p:nvPicPr>
          <p:cNvPr id="13" name="Picture 12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FC67AA49-98F6-F9E3-AC3E-72C22DB88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1" y="612833"/>
            <a:ext cx="5552249" cy="3055483"/>
          </a:xfrm>
          <a:prstGeom prst="rect">
            <a:avLst/>
          </a:prstGeom>
        </p:spPr>
      </p:pic>
      <p:pic>
        <p:nvPicPr>
          <p:cNvPr id="15" name="Picture 14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5ADD2196-02D7-B084-9EC1-5F8B7C443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3" y="3372874"/>
            <a:ext cx="5838023" cy="261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1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9844-ED1D-75B2-5E07-773AAFDD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Hayes- Predicted Cases and Deaths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E9CC-692E-95AB-7C48-FB61BEA4D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92503-36A8-1FF0-F4B7-7D39BD62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17</a:t>
            </a:fld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EAE9CC7-0A51-B199-C935-7F095B9C1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98" y="3547602"/>
            <a:ext cx="3441905" cy="245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BB8FA63-B8C6-A4C8-230D-D856AAB26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079" y="1257300"/>
            <a:ext cx="3206423" cy="229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CF711D2-EC66-BD59-7C6E-9DA4E8846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14" y="1257300"/>
            <a:ext cx="3157384" cy="225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D2DD959-2D27-A708-A27A-DF6BE677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89" y="3547602"/>
            <a:ext cx="3167707" cy="226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797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7965-0F1A-AEBA-9238-7DD74FBD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Hayes- Hypothesis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22B7-12B3-36EA-88BD-D5A446A5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Does having a higher total population of </a:t>
            </a:r>
            <a:r>
              <a:rPr lang="en-US" b="1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hispanic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 or </a:t>
            </a:r>
            <a:r>
              <a:rPr lang="en-US" b="1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latino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 people of any race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in a given state lead to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more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covid-19 infections for that state? (Label: DP05_0073E)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+mn-lt"/>
              </a:rPr>
              <a:t>Fail to reject null hypothesis. So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+mn-lt"/>
              </a:rPr>
              <a:t>no</a:t>
            </a:r>
            <a:r>
              <a:rPr lang="en-US" dirty="0">
                <a:highlight>
                  <a:srgbClr val="FFFFFF"/>
                </a:highlight>
                <a:latin typeface="+mn-lt"/>
              </a:rPr>
              <a:t>.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Does having more people of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35 to 44 years of age 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in a given state lead to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fewer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covid-19 infections for that state? (Label: DP05_0011E)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+mn-lt"/>
              </a:rPr>
              <a:t>Reject null hypothesis. So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+mn-lt"/>
              </a:rPr>
              <a:t>yes</a:t>
            </a:r>
            <a:r>
              <a:rPr lang="en-US" dirty="0">
                <a:highlight>
                  <a:srgbClr val="FFFFFF"/>
                </a:highlight>
                <a:latin typeface="+mn-lt"/>
              </a:rPr>
              <a:t>.</a:t>
            </a:r>
            <a:endParaRPr lang="en-US" b="0" i="0" dirty="0">
              <a:effectLst/>
              <a:highlight>
                <a:srgbClr val="FFFFFF"/>
              </a:highlight>
              <a:latin typeface="+mn-lt"/>
            </a:endParaRP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Does having more people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aged 60 to 64 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in a given state lead to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more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covid-19 cases for that state? (Label : DP05_0014E)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+mn-lt"/>
              </a:rPr>
              <a:t>Reject null hypothesis. So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+mn-lt"/>
              </a:rPr>
              <a:t>yes</a:t>
            </a:r>
            <a:r>
              <a:rPr lang="en-US" dirty="0">
                <a:highlight>
                  <a:srgbClr val="FFFFFF"/>
                </a:highlight>
                <a:latin typeface="+mn-lt"/>
              </a:rPr>
              <a:t>.</a:t>
            </a:r>
            <a:endParaRPr lang="en-US" b="0" i="0" dirty="0">
              <a:effectLst/>
              <a:highlight>
                <a:srgbClr val="FFFFFF"/>
              </a:highlight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2CF4F-CBB0-C14E-002E-125B52A9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F52D-B146-E28D-6434-32AC8FB3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– Neetha Ravva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F911-40F8-7B2E-277C-B05AC18D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+mn-lt"/>
              </a:rPr>
              <a:t>There is no significant correlation between the </a:t>
            </a:r>
            <a:r>
              <a:rPr lang="en-US" sz="24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political party of the winning candidate</a:t>
            </a:r>
            <a:r>
              <a:rPr lang="en-US" sz="2400" b="0" i="0" dirty="0">
                <a:effectLst/>
                <a:latin typeface="+mn-lt"/>
              </a:rPr>
              <a:t> in a state and the total number of COVID-19 cases reported in that state.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	Reject null hypothesis – so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yes</a:t>
            </a:r>
            <a:r>
              <a:rPr lang="en-US" sz="2400" b="0" i="0" dirty="0">
                <a:effectLst/>
                <a:latin typeface="+mn-lt"/>
              </a:rPr>
              <a:t>.</a:t>
            </a:r>
          </a:p>
          <a:p>
            <a:r>
              <a:rPr lang="en-US" sz="2400" b="0" i="0" dirty="0">
                <a:effectLst/>
                <a:latin typeface="+mn-lt"/>
              </a:rPr>
              <a:t>There is no significant relationship between </a:t>
            </a:r>
            <a:r>
              <a:rPr lang="en-US" sz="24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voter turnout </a:t>
            </a:r>
            <a:r>
              <a:rPr lang="en-US" sz="2400" b="0" i="0" dirty="0">
                <a:effectLst/>
                <a:latin typeface="+mn-lt"/>
              </a:rPr>
              <a:t>in a state and the total number of COVID-19 cases reported in that state.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	Reject null hypothesis – so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yes</a:t>
            </a:r>
            <a:r>
              <a:rPr lang="en-US" sz="2400" b="0" i="0" dirty="0">
                <a:effectLst/>
                <a:latin typeface="+mn-lt"/>
              </a:rPr>
              <a:t>.</a:t>
            </a:r>
          </a:p>
          <a:p>
            <a:r>
              <a:rPr lang="en-US" sz="2400" dirty="0">
                <a:latin typeface="+mn-lt"/>
              </a:rPr>
              <a:t> </a:t>
            </a:r>
            <a:r>
              <a:rPr lang="en-US" sz="2400" b="0" i="0" dirty="0">
                <a:effectLst/>
                <a:latin typeface="+mn-lt"/>
              </a:rPr>
              <a:t>There is no significant correlation between the </a:t>
            </a:r>
            <a:r>
              <a:rPr lang="en-US" sz="24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population size </a:t>
            </a:r>
            <a:r>
              <a:rPr lang="en-US" sz="2400" b="0" i="0" dirty="0">
                <a:effectLst/>
                <a:latin typeface="+mn-lt"/>
              </a:rPr>
              <a:t>of a state and the total number of COVID-19 cases reported in that state.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	Fail to reject null hypothesis – so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no</a:t>
            </a:r>
            <a:r>
              <a:rPr lang="en-US" sz="2400" b="0" i="0" dirty="0">
                <a:effectLst/>
                <a:latin typeface="+mn-lt"/>
              </a:rPr>
              <a:t>.</a:t>
            </a: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42099-1CA4-40F5-7D40-6EDEE0B4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DB77-DAFD-4E9D-3E36-321BF3F5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7713"/>
            <a:ext cx="10515600" cy="17508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Stage 1: Data &amp; Project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60E6-9DA5-34D0-2BE3-316ED89D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64176"/>
            <a:ext cx="10515600" cy="568829"/>
          </a:xfrm>
        </p:spPr>
        <p:txBody>
          <a:bodyPr/>
          <a:lstStyle/>
          <a:p>
            <a:pPr algn="ctr"/>
            <a:r>
              <a:rPr lang="en-US" dirty="0"/>
              <a:t>Variable dictionaries, set up and merge datasets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C88AA-D861-C5EF-F5CF-A131EB65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9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2CFB-D499-4A27-66AF-BCC0E53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5375"/>
            <a:ext cx="10515600" cy="1087250"/>
          </a:xfrm>
        </p:spPr>
        <p:txBody>
          <a:bodyPr/>
          <a:lstStyle/>
          <a:p>
            <a:pPr algn="ctr"/>
            <a:r>
              <a:rPr lang="en-US" dirty="0"/>
              <a:t>Stage 5: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11640-C3CF-59AE-6A31-08637E243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66234"/>
            <a:ext cx="10515600" cy="570313"/>
          </a:xfrm>
        </p:spPr>
        <p:txBody>
          <a:bodyPr/>
          <a:lstStyle/>
          <a:p>
            <a:pPr algn="ctr"/>
            <a:r>
              <a:rPr lang="en-US" sz="2400" dirty="0"/>
              <a:t>Interactive dashboard based on current analysis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C6452-8D98-24F3-0F97-5A4F01A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59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B312C-62DB-102C-B00C-9797C2B9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29" y="295101"/>
            <a:ext cx="9315796" cy="63052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E8557-B88E-36CE-2F6E-0BABB685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87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E96EF-FF46-3F7F-20C5-FF12D3F4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55" y="292681"/>
            <a:ext cx="9200350" cy="62909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1B3E3-3613-537B-F642-992B9FB1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3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22D59-3A7D-6256-FE6A-2C73012C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11" y="285077"/>
            <a:ext cx="9277134" cy="63954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2BDE6E-3330-E54C-FB9C-59D63EB5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C795EF-4395-F464-77CE-2BD2715D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1"/>
          </a:xfrm>
        </p:spPr>
        <p:txBody>
          <a:bodyPr>
            <a:normAutofit fontScale="90000"/>
          </a:bodyPr>
          <a:lstStyle/>
          <a:p>
            <a:r>
              <a:rPr lang="en-US" dirty="0"/>
              <a:t>Enrichment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22ED7-7E31-26BF-CCDB-D7D5A7150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49" y="921175"/>
            <a:ext cx="10884747" cy="540808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 GitHub account was created</a:t>
            </a:r>
            <a:r>
              <a:rPr lang="en-US" dirty="0"/>
              <a:t> – </a:t>
            </a:r>
            <a:r>
              <a:rPr lang="en-US" b="1" dirty="0"/>
              <a:t>https://github.com/aiwayemi/Group-1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b="1" dirty="0"/>
              <a:t>COVID-19 Dataset: Number of Cases, Number of Deaths, County Populations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https://usafacts.org/visualizations/coronavirus-covid-19-spread-map/</a:t>
            </a:r>
            <a:endParaRPr lang="en-US" dirty="0"/>
          </a:p>
          <a:p>
            <a:pPr marL="0" indent="0">
              <a:buNone/>
            </a:pPr>
            <a:endParaRPr lang="en-US" sz="1500" dirty="0"/>
          </a:p>
          <a:p>
            <a:r>
              <a:rPr lang="en-US" b="1" dirty="0"/>
              <a:t>Census Demographic ACS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https://data.census.gov/cedsci/table?q=dp&amp;tid=ACSDP1Y2018.DP05</a:t>
            </a:r>
            <a:endParaRPr lang="en-US" dirty="0"/>
          </a:p>
          <a:p>
            <a:endParaRPr lang="en-US" sz="2100" dirty="0"/>
          </a:p>
          <a:p>
            <a:r>
              <a:rPr lang="en-US" b="1" dirty="0"/>
              <a:t> ACS Social, Economic, and Housing</a:t>
            </a:r>
            <a:r>
              <a:rPr lang="en-US" dirty="0"/>
              <a:t> – 	</a:t>
            </a:r>
            <a:r>
              <a:rPr lang="en-US" dirty="0">
                <a:hlinkClick r:id="rId3"/>
              </a:rPr>
              <a:t>https://data.census.gov/cedsci/table?q=dp&amp;tid=ACSDP1Y2018.DP05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Employment Dataset-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4"/>
              </a:rPr>
              <a:t>https://www.bls.gov/cew/downloadable-data-files.htm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Presidential Election Results (Political leanings) - 	</a:t>
            </a:r>
            <a:r>
              <a:rPr lang="en-US" dirty="0">
                <a:hlinkClick r:id="rId5"/>
              </a:rPr>
              <a:t>https://www.kaggle.com/unanimad/us-election-2020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A8900-EB91-535B-24E6-C43C7D35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1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C795EF-4395-F464-77CE-2BD2715D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Enrichment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22ED7-7E31-26BF-CCDB-D7D5A715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Presidential</a:t>
            </a:r>
            <a:r>
              <a:rPr lang="en-US" dirty="0"/>
              <a:t> – Ayodeji &amp; </a:t>
            </a:r>
            <a:r>
              <a:rPr lang="en-US" dirty="0" err="1"/>
              <a:t>Neetha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 Housing</a:t>
            </a:r>
            <a:r>
              <a:rPr lang="en-US" dirty="0"/>
              <a:t> – Kevin Hayes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 Employment</a:t>
            </a:r>
            <a:r>
              <a:rPr lang="en-US" dirty="0"/>
              <a:t> – Kol Herget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A8900-EB91-535B-24E6-C43C7D35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Voter Learning Center - Cicero Public Library">
            <a:extLst>
              <a:ext uri="{FF2B5EF4-FFF2-40B4-BE49-F238E27FC236}">
                <a16:creationId xmlns:a16="http://schemas.microsoft.com/office/drawing/2014/main" id="{FF65C2EF-8A6D-8706-ABDD-A906122C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42" y="1211962"/>
            <a:ext cx="2384107" cy="13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use PNG Transparent Images Free Download - Pngfre">
            <a:extLst>
              <a:ext uri="{FF2B5EF4-FFF2-40B4-BE49-F238E27FC236}">
                <a16:creationId xmlns:a16="http://schemas.microsoft.com/office/drawing/2014/main" id="{AC5A5C7A-A7F2-AD26-73C2-C1752CDF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67" y="3020392"/>
            <a:ext cx="1089061" cy="108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riefcase Clip Art at Clker.com - vector clip art online, royalty free &amp;  public domain">
            <a:extLst>
              <a:ext uri="{FF2B5EF4-FFF2-40B4-BE49-F238E27FC236}">
                <a16:creationId xmlns:a16="http://schemas.microsoft.com/office/drawing/2014/main" id="{DAFA2657-2FD1-5E16-47C8-21748E2B5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897" y="4652369"/>
            <a:ext cx="1536999" cy="129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0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6F6-71B7-E040-7E49-9DEA73B7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942"/>
            <a:ext cx="10515600" cy="89411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Stage 2: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D3F5-8831-EF9E-823E-0EC0933A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67498"/>
            <a:ext cx="10515600" cy="525800"/>
          </a:xfrm>
        </p:spPr>
        <p:txBody>
          <a:bodyPr/>
          <a:lstStyle/>
          <a:p>
            <a:pPr algn="ctr"/>
            <a:r>
              <a:rPr lang="en-US" dirty="0"/>
              <a:t>Weekly statistics &amp;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4315-90C4-3688-1ABB-32FE93B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33F8B2-4486-05C8-374A-1A0852AA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350"/>
            <a:ext cx="10515600" cy="745926"/>
          </a:xfrm>
        </p:spPr>
        <p:txBody>
          <a:bodyPr/>
          <a:lstStyle/>
          <a:p>
            <a:pPr algn="ctr"/>
            <a:r>
              <a:rPr lang="en-US" dirty="0"/>
              <a:t>Mean/median/mode trends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5669549-B46C-F6C3-5530-5175E6D6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6534" y="1535935"/>
            <a:ext cx="4907865" cy="454230"/>
          </a:xfrm>
        </p:spPr>
        <p:txBody>
          <a:bodyPr/>
          <a:lstStyle/>
          <a:p>
            <a:pPr algn="ctr"/>
            <a:r>
              <a:rPr lang="en-US" dirty="0"/>
              <a:t>CASES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21E6816-BC44-E88F-CE5C-1AA08AD088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86534" y="2047874"/>
            <a:ext cx="4657941" cy="3598159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BA2AEF6-6AB4-7D86-CF57-F7EF155B0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859" y="1500692"/>
            <a:ext cx="5045528" cy="454230"/>
          </a:xfrm>
        </p:spPr>
        <p:txBody>
          <a:bodyPr/>
          <a:lstStyle/>
          <a:p>
            <a:pPr algn="ctr"/>
            <a:r>
              <a:rPr lang="en-US" dirty="0"/>
              <a:t>DEATHS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33210-308B-C64F-9124-E63A3DFE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781EF5-B959-A66B-9FDC-6253D9C79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168" y="2047875"/>
            <a:ext cx="4483249" cy="35981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23F0B5-4493-A7C7-2A9A-BD73AC613A78}"/>
              </a:ext>
            </a:extLst>
          </p:cNvPr>
          <p:cNvSpPr txBox="1"/>
          <p:nvPr/>
        </p:nvSpPr>
        <p:spPr>
          <a:xfrm>
            <a:off x="1468418" y="5644300"/>
            <a:ext cx="440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Mean: 17844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Median: 2864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80C9D6-3055-BD7C-38A5-8696333265D0}"/>
              </a:ext>
            </a:extLst>
          </p:cNvPr>
          <p:cNvSpPr txBox="1"/>
          <p:nvPr/>
        </p:nvSpPr>
        <p:spPr>
          <a:xfrm>
            <a:off x="6411558" y="5644300"/>
            <a:ext cx="480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Mean: 472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Median: 49</a:t>
            </a:r>
          </a:p>
        </p:txBody>
      </p:sp>
    </p:spTree>
    <p:extLst>
      <p:ext uri="{BB962C8B-B14F-4D97-AF65-F5344CB8AC3E}">
        <p14:creationId xmlns:p14="http://schemas.microsoft.com/office/powerpoint/2010/main" val="221692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B4A-0F3D-665F-2B44-858A0687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4542"/>
            <a:ext cx="10515600" cy="968916"/>
          </a:xfrm>
        </p:spPr>
        <p:txBody>
          <a:bodyPr/>
          <a:lstStyle/>
          <a:p>
            <a:pPr algn="ctr"/>
            <a:r>
              <a:rPr lang="en-US" dirty="0"/>
              <a:t>Stage 3: Individual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12E0-DA21-49DD-C542-65D2471E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49526"/>
            <a:ext cx="10515600" cy="14341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distributions across a chosen state &amp; enrichment data,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 develop formal hypotheses for testing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9CC9-0EDE-A47D-6FF2-7CC688AA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835A-50EC-D204-4515-7019B335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D7F04-13CA-5BBC-7A77-3D9D4B076D6D}"/>
              </a:ext>
            </a:extLst>
          </p:cNvPr>
          <p:cNvSpPr txBox="1"/>
          <p:nvPr/>
        </p:nvSpPr>
        <p:spPr>
          <a:xfrm>
            <a:off x="460586" y="3853928"/>
            <a:ext cx="11270827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Hypothesis 1: </a:t>
            </a:r>
            <a:r>
              <a:rPr lang="en-US" sz="2000" dirty="0"/>
              <a:t>There is a significant correlation between the total number of votes cast in the 2020 presidential election and the number of COVID-19 cases in New York counties between 2020-06-01 and 2021-01-03.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Hypothesis 2: </a:t>
            </a:r>
            <a:r>
              <a:rPr lang="en-US" sz="2000" dirty="0"/>
              <a:t>Counties where a Democratic candidate won the election led to a higher number of COVID-19 cases compared to counties where a Republican candidate won.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Hypothesis 3: </a:t>
            </a:r>
            <a:r>
              <a:rPr lang="en-US" sz="2000" dirty="0"/>
              <a:t>The victory of Joe Biden in the 2020 presidential election in New York has a significant influence on the increase in COVID-19 cases in the state.</a:t>
            </a:r>
          </a:p>
          <a:p>
            <a:pPr algn="just" rtl="0"/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2078A-E7CA-9013-93B3-686DFA0B282D}"/>
              </a:ext>
            </a:extLst>
          </p:cNvPr>
          <p:cNvSpPr txBox="1"/>
          <p:nvPr/>
        </p:nvSpPr>
        <p:spPr>
          <a:xfrm>
            <a:off x="355598" y="464915"/>
            <a:ext cx="11270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F2044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Ayodeji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F2044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Iwayemi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F2044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 –New York State</a:t>
            </a:r>
            <a:endParaRPr lang="en-US" sz="2800" dirty="0"/>
          </a:p>
        </p:txBody>
      </p:sp>
      <p:pic>
        <p:nvPicPr>
          <p:cNvPr id="2" name="Picture 1" descr="A graph of a number of cases&#10;&#10;Description automatically generated">
            <a:extLst>
              <a:ext uri="{FF2B5EF4-FFF2-40B4-BE49-F238E27FC236}">
                <a16:creationId xmlns:a16="http://schemas.microsoft.com/office/drawing/2014/main" id="{B2BFAFCC-153E-94D9-116D-C0C8F133E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094" y="1527197"/>
            <a:ext cx="3058757" cy="2332687"/>
          </a:xfrm>
          <a:prstGeom prst="rect">
            <a:avLst/>
          </a:prstGeom>
        </p:spPr>
      </p:pic>
      <p:pic>
        <p:nvPicPr>
          <p:cNvPr id="3" name="Picture 2" descr="A graph with a blue line&#10;&#10;Description automatically generated">
            <a:extLst>
              <a:ext uri="{FF2B5EF4-FFF2-40B4-BE49-F238E27FC236}">
                <a16:creationId xmlns:a16="http://schemas.microsoft.com/office/drawing/2014/main" id="{E9CE70FA-D5C6-EA8E-57C3-A8F5C20FC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527197"/>
            <a:ext cx="3058757" cy="2332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CA58CD-174D-4EB5-AA37-AD47636CAD1D}"/>
              </a:ext>
            </a:extLst>
          </p:cNvPr>
          <p:cNvSpPr txBox="1"/>
          <p:nvPr/>
        </p:nvSpPr>
        <p:spPr>
          <a:xfrm>
            <a:off x="9684278" y="1649868"/>
            <a:ext cx="18958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Figures:  Poisson Distribution of COVID-19 cases and deaths in New York State</a:t>
            </a:r>
          </a:p>
        </p:txBody>
      </p:sp>
    </p:spTree>
    <p:extLst>
      <p:ext uri="{BB962C8B-B14F-4D97-AF65-F5344CB8AC3E}">
        <p14:creationId xmlns:p14="http://schemas.microsoft.com/office/powerpoint/2010/main" val="84608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FA9F-CF39-A7AE-6A66-2DFACA64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– Kol Herget (SC)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FA6A-48CE-38FF-2666-8E237984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5482"/>
            <a:ext cx="10515600" cy="1981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Hypotheses:</a:t>
            </a:r>
          </a:p>
          <a:p>
            <a:pPr lvl="1"/>
            <a:r>
              <a:rPr lang="en-US" dirty="0"/>
              <a:t>Higher employment level…</a:t>
            </a:r>
          </a:p>
          <a:p>
            <a:pPr lvl="1"/>
            <a:r>
              <a:rPr lang="en-US" dirty="0"/>
              <a:t>Higher taxable annual wages…</a:t>
            </a:r>
          </a:p>
          <a:p>
            <a:pPr lvl="1"/>
            <a:r>
              <a:rPr lang="en-US" dirty="0"/>
              <a:t>Higher establishments counts…</a:t>
            </a:r>
          </a:p>
          <a:p>
            <a:pPr marL="0" indent="0">
              <a:buNone/>
            </a:pPr>
            <a:r>
              <a:rPr lang="en-US" sz="2400" dirty="0"/>
              <a:t>…lead to higher numbers of cases in all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66E62-B085-06AB-9ED1-0115BEC7D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6" b="1"/>
          <a:stretch/>
        </p:blipFill>
        <p:spPr>
          <a:xfrm>
            <a:off x="838199" y="1477399"/>
            <a:ext cx="3268831" cy="2529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78F6A-568E-4923-72AF-5AF585AA4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0783" y="1477399"/>
            <a:ext cx="3303387" cy="2529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96F58-4AB0-E1C1-38E3-5B48C5CAD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52" y="1477400"/>
            <a:ext cx="3257310" cy="2529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7A22CD-B57D-BEF5-48C0-5FA9B526A8B2}"/>
              </a:ext>
            </a:extLst>
          </p:cNvPr>
          <p:cNvSpPr txBox="1"/>
          <p:nvPr/>
        </p:nvSpPr>
        <p:spPr>
          <a:xfrm>
            <a:off x="8374828" y="4186148"/>
            <a:ext cx="2616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Compared normalized data from each category against normalized COVID cases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EC445-2B2A-0102-2A2C-1DA52E77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1284"/>
      </p:ext>
    </p:extLst>
  </p:cSld>
  <p:clrMapOvr>
    <a:masterClrMapping/>
  </p:clrMapOvr>
</p:sld>
</file>

<file path=ppt/theme/theme1.xml><?xml version="1.0" encoding="utf-8"?>
<a:theme xmlns:a="http://schemas.openxmlformats.org/drawingml/2006/main" name="UNCG_ End_Thank You Slides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A6205726-1400-45D6-8DDD-D3C71C5BF93F}"/>
    </a:ext>
  </a:extLst>
</a:theme>
</file>

<file path=ppt/theme/theme2.xml><?xml version="1.0" encoding="utf-8"?>
<a:theme xmlns:a="http://schemas.openxmlformats.org/drawingml/2006/main" name="UNCG Navy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E46950CF-BB60-4D79-B6C8-B17A544D2152}"/>
    </a:ext>
  </a:extLst>
</a:theme>
</file>

<file path=ppt/theme/theme3.xml><?xml version="1.0" encoding="utf-8"?>
<a:theme xmlns:a="http://schemas.openxmlformats.org/drawingml/2006/main" name="UNCG White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14A34B68-982E-46B3-8F07-518A67D0A89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uncg-ppt-tmpl-2018-wide169-logo-bl-horiz-v2</Template>
  <TotalTime>4652</TotalTime>
  <Words>1235</Words>
  <Application>Microsoft Office PowerPoint</Application>
  <PresentationFormat>Widescreen</PresentationFormat>
  <Paragraphs>146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Unicode MS</vt:lpstr>
      <vt:lpstr>Calibri</vt:lpstr>
      <vt:lpstr>Georgia</vt:lpstr>
      <vt:lpstr>system-ui</vt:lpstr>
      <vt:lpstr>UNCG_ End_Thank You Slides</vt:lpstr>
      <vt:lpstr>UNCG Navy Background</vt:lpstr>
      <vt:lpstr>UNCG White Background</vt:lpstr>
      <vt:lpstr>COVID Tracking</vt:lpstr>
      <vt:lpstr>Stage 1: Data &amp; Project Understanding</vt:lpstr>
      <vt:lpstr>Enrichment data</vt:lpstr>
      <vt:lpstr>Enrichment data</vt:lpstr>
      <vt:lpstr>Stage 2: Data Modeling</vt:lpstr>
      <vt:lpstr>Mean/median/mode trends</vt:lpstr>
      <vt:lpstr>Stage 3: Individual work</vt:lpstr>
      <vt:lpstr>PowerPoint Presentation</vt:lpstr>
      <vt:lpstr>Employment – Kol Herget (SC)</vt:lpstr>
      <vt:lpstr>Housing - Kevin Hayes</vt:lpstr>
      <vt:lpstr>Presidential – Neetha Ravva</vt:lpstr>
      <vt:lpstr>Hypothesis</vt:lpstr>
      <vt:lpstr>Stage 4: Machine Learning</vt:lpstr>
      <vt:lpstr>Employment – Kol Herget (SC)</vt:lpstr>
      <vt:lpstr>Election – Ayodeji Iwayemi (NY)</vt:lpstr>
      <vt:lpstr>NY Predicted Cases and Deaths</vt:lpstr>
      <vt:lpstr>Kevin Hayes- Predicted Cases and Deaths</vt:lpstr>
      <vt:lpstr>Kevin Hayes- Hypothesis Tests</vt:lpstr>
      <vt:lpstr>Hypothesis test – Neetha Ravva</vt:lpstr>
      <vt:lpstr>Stage 5: Dashboard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Davis-Ketchmore</dc:creator>
  <cp:lastModifiedBy>Ayodeji Iwayemi</cp:lastModifiedBy>
  <cp:revision>32</cp:revision>
  <dcterms:created xsi:type="dcterms:W3CDTF">2022-03-19T21:04:53Z</dcterms:created>
  <dcterms:modified xsi:type="dcterms:W3CDTF">2024-04-21T20:09:42Z</dcterms:modified>
</cp:coreProperties>
</file>