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687" r:id="rId2"/>
    <p:sldMasterId id="2147483672" r:id="rId3"/>
  </p:sldMasterIdLst>
  <p:notesMasterIdLst>
    <p:notesMasterId r:id="rId18"/>
  </p:notesMasterIdLst>
  <p:sldIdLst>
    <p:sldId id="266" r:id="rId4"/>
    <p:sldId id="267" r:id="rId5"/>
    <p:sldId id="268" r:id="rId6"/>
    <p:sldId id="269" r:id="rId7"/>
    <p:sldId id="276" r:id="rId8"/>
    <p:sldId id="277" r:id="rId9"/>
    <p:sldId id="280" r:id="rId10"/>
    <p:sldId id="281" r:id="rId11"/>
    <p:sldId id="275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64A86D-4B40-4D4D-839A-2A70250C28A9}">
          <p14:sldIdLst>
            <p14:sldId id="266"/>
            <p14:sldId id="267"/>
            <p14:sldId id="268"/>
            <p14:sldId id="269"/>
            <p14:sldId id="276"/>
            <p14:sldId id="277"/>
            <p14:sldId id="280"/>
            <p14:sldId id="281"/>
            <p14:sldId id="275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Wyatt" initials="RW" lastIdx="2" clrIdx="0">
    <p:extLst>
      <p:ext uri="{19B8F6BF-5375-455C-9EA6-DF929625EA0E}">
        <p15:presenceInfo xmlns:p15="http://schemas.microsoft.com/office/powerpoint/2012/main" userId="c0gzB53Meh4q54bW0vB8iO96rLmdOaeE+Vl1KvpspzQ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85051" autoAdjust="0"/>
  </p:normalViewPr>
  <p:slideViewPr>
    <p:cSldViewPr snapToGrid="0">
      <p:cViewPr>
        <p:scale>
          <a:sx n="94" d="100"/>
          <a:sy n="94" d="100"/>
        </p:scale>
        <p:origin x="6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5118F-6A56-44B4-8CD4-2559404DE2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6E41-1F62-4E61-82DC-4FF03C96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F6E41-1F62-4E61-82DC-4FF03C966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45B-51E1-48BA-8DD3-D289779D938B}"/>
              </a:ext>
            </a:extLst>
          </p:cNvPr>
          <p:cNvSpPr/>
          <p:nvPr userDrawn="1"/>
        </p:nvSpPr>
        <p:spPr>
          <a:xfrm>
            <a:off x="0" y="0"/>
            <a:ext cx="12192000" cy="24909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A6C8-B938-45F5-94CD-87F8021DA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75" y="603023"/>
            <a:ext cx="2448239" cy="14552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5933-A7C5-414D-93EF-23E722D13A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3007" y="3710344"/>
            <a:ext cx="6985986" cy="154452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79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7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0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607F-A0D7-414C-B0C1-2251342AF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4700-1B71-487E-9DBB-61CED819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0B58-30C1-41E9-A64B-BB6F3784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46CF-5B99-4C9B-BFD9-160D27F4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27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9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1866-43ED-41E0-B619-0EDAC38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8583-B43C-48EA-B2F0-D24B0576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7251A-B057-4F6F-A27E-65A4D4AA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139C-057D-446C-80E4-9800A3B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61F0-A2A4-4E18-B362-47E677C6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BA86-B123-4E36-8CF4-7D8FB75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7396B-255C-456D-921F-88A85805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E32A-AFF0-4D98-A509-7D0784B8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21ED-4685-464A-8871-0212DFC1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5114-B05E-4DBC-A4D9-9C1E4C0A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06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3874-3EA6-4ADA-8919-84D0B1FD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1E07-4C20-4C4A-A1C4-8ECD98E9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D674D-6FBC-4914-9369-00090FAD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B512-7FB1-4FA2-9F83-8B9F6606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CF246-DA09-4188-AA5E-95A2E53C7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D9D3-4569-4C9C-9EDB-BBE37D45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64A19-A6D7-4160-9F84-786DC59B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3314-C269-4E3D-8824-B81B3BF6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D9F9E7-96D7-4B3D-B41A-10863580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3CE537-BF8A-43D7-96D1-B79BD8EC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375-F36B-4AE2-ADC8-49F012E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C47F4-245A-4F07-9A64-DEF60E4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777E-D411-45B6-AF0E-52EBF55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508-E956-437C-97B9-F70D3B9C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DA6C-FECE-4968-8405-2703F9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D70B-FC1D-4193-95DA-CDE8F78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7F1-04EB-4C73-90FD-7DEAC33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771D-4F8F-4911-9C60-6EDDCA71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D163-AFDB-4B1A-8A9C-996CE0C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B46-E23A-4326-854A-D368983C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949-6C48-4EB7-AFA0-6D14A81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4719-2142-4D4D-9C4F-5491B014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0B328-D770-46F5-8A75-2B5C3592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F6A5-43DF-48CA-96DF-BD32C9E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08623-2302-4B5E-8DDD-9743A7C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DD9-3510-4963-9160-8B13A59F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452E-FF63-4A5D-924A-235282C4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23D8-8D76-402A-A6E9-7D3D702F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49B34-B384-4577-8BDE-B16EAF6BA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CFB39-FA20-4821-9882-E33A7390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A23EC-6702-4461-A13F-11A078D4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1FA28-4F88-4D8B-BCF9-3E5B4874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B9C-BC06-4E48-BAF6-A6B2901F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2CECF-DAA0-4908-B93A-742EE13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71CC-6B43-4261-9A38-E3C7E09E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483A-A452-4FF1-AC72-E37302D0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87A-1B23-43F7-AEB4-7247FDF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F2D0-F508-4650-B7A7-1AD8FE676A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237485"/>
            <a:ext cx="1492469" cy="5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580DC-9B5F-44C1-922E-8D1A4D50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386E-8CE8-43B2-836B-5DF95E3A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79B-529D-4EB8-8DD2-9DFC37B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4C47-6033-4878-A216-87BE6BC9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FC8E-D006-4B55-BBF2-7AB50F8F01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C0EF-9387-49EB-BBF9-72AC439715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9" y="6237485"/>
            <a:ext cx="1492469" cy="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D18-00E3-5CD6-6474-E67E13735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411E8-8889-9271-C0F8-310197192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Ayodeji </a:t>
            </a:r>
            <a:r>
              <a:rPr lang="en-US" dirty="0" err="1"/>
              <a:t>Iwayemi</a:t>
            </a:r>
            <a:r>
              <a:rPr lang="en-US" dirty="0"/>
              <a:t>, Kevin Hayes, Kol Herget, </a:t>
            </a:r>
            <a:r>
              <a:rPr lang="en-US" dirty="0" err="1"/>
              <a:t>Neetha</a:t>
            </a:r>
            <a:r>
              <a:rPr lang="en-US" dirty="0"/>
              <a:t> </a:t>
            </a:r>
            <a:r>
              <a:rPr lang="en-US" dirty="0" err="1"/>
              <a:t>Raava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D3C2D-9292-CC74-DFB8-FA3E83F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204C-CA1B-E276-A3AB-85B6A9BF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97" y="1188855"/>
            <a:ext cx="10515600" cy="958158"/>
          </a:xfrm>
        </p:spPr>
        <p:txBody>
          <a:bodyPr/>
          <a:lstStyle/>
          <a:p>
            <a:pPr algn="ctr"/>
            <a:r>
              <a:rPr lang="en-US" dirty="0"/>
              <a:t>Stage 4: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99B6-989A-2B85-C3EB-8DF90F90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88249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Regression models (linear, polynomial), predictions</a:t>
            </a:r>
          </a:p>
          <a:p>
            <a:r>
              <a:rPr lang="en-US" dirty="0">
                <a:highlight>
                  <a:srgbClr val="FFFF00"/>
                </a:highlight>
              </a:rPr>
              <a:t>One slide each on individual predictions and whether they were correct or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BE17-3F82-D9F3-0750-1102B57DB370}"/>
              </a:ext>
            </a:extLst>
          </p:cNvPr>
          <p:cNvSpPr txBox="1"/>
          <p:nvPr/>
        </p:nvSpPr>
        <p:spPr>
          <a:xfrm>
            <a:off x="237067" y="2302933"/>
            <a:ext cx="11521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	The goal of Stage IV was to </a:t>
            </a:r>
            <a:r>
              <a:rPr lang="en-US" sz="2800" dirty="0" err="1"/>
              <a:t>utlize</a:t>
            </a:r>
            <a:r>
              <a:rPr lang="en-US" sz="2800" dirty="0"/>
              <a:t> machine learning and 	statistical models to predict the trend of COVID-19 cases / deaths.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B894-EC56-0670-B8F5-628144C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2CFB-D499-4A27-66AF-BCC0E53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7" y="1114370"/>
            <a:ext cx="10515600" cy="998753"/>
          </a:xfrm>
        </p:spPr>
        <p:txBody>
          <a:bodyPr/>
          <a:lstStyle/>
          <a:p>
            <a:pPr algn="ctr"/>
            <a:r>
              <a:rPr lang="en-US" dirty="0"/>
              <a:t>Stage 5: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B9FD-F5A6-3AE8-E95A-3452B4B7BEEB}"/>
              </a:ext>
            </a:extLst>
          </p:cNvPr>
          <p:cNvSpPr txBox="1"/>
          <p:nvPr/>
        </p:nvSpPr>
        <p:spPr>
          <a:xfrm>
            <a:off x="982131" y="2470834"/>
            <a:ext cx="104377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	Stage V aimed at developing a simple interactive 	dashboard based on the analysis done so far.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6452-8D98-24F3-0F97-5A4F01A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5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B312C-62DB-102C-B00C-9797C2B9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9" y="295101"/>
            <a:ext cx="9315796" cy="6305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E8557-B88E-36CE-2F6E-0BABB685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E96EF-FF46-3F7F-20C5-FF12D3F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55" y="292681"/>
            <a:ext cx="9200350" cy="6290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1B3E3-3613-537B-F642-992B9FB1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22D59-3A7D-6256-FE6A-2C73012C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11" y="285077"/>
            <a:ext cx="9277134" cy="63954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BDE6E-3330-E54C-FB9C-59D63EB5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DB77-DAFD-4E9D-3E36-321BF3F5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438"/>
            <a:ext cx="10515600" cy="953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Stage 1: Data and Project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0E6-9DA5-34D0-2BE3-316ED89D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05008"/>
            <a:ext cx="10515600" cy="568829"/>
          </a:xfrm>
        </p:spPr>
        <p:txBody>
          <a:bodyPr/>
          <a:lstStyle/>
          <a:p>
            <a:pPr algn="ctr"/>
            <a:r>
              <a:rPr lang="en-US" dirty="0"/>
              <a:t>Variable dictionaries, set up and merge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344C9-DADA-C46A-A4E3-29EBF8598794}"/>
              </a:ext>
            </a:extLst>
          </p:cNvPr>
          <p:cNvSpPr txBox="1"/>
          <p:nvPr/>
        </p:nvSpPr>
        <p:spPr>
          <a:xfrm>
            <a:off x="1551094" y="2951535"/>
            <a:ext cx="94826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The goal was to get acquainted with the different 	datasets that would be used in our analysis.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88AA-D861-C5EF-F5CF-A131EB6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F6-71B7-E040-7E49-9DEA73B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1453087"/>
            <a:ext cx="10515600" cy="894116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Stage 2: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D3F5-8831-EF9E-823E-0EC0933A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67718"/>
            <a:ext cx="10515600" cy="472010"/>
          </a:xfrm>
        </p:spPr>
        <p:txBody>
          <a:bodyPr/>
          <a:lstStyle/>
          <a:p>
            <a:pPr algn="ctr"/>
            <a:r>
              <a:rPr lang="en-US" dirty="0"/>
              <a:t>Weekly statistics &amp;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81FC-2738-38CA-FC46-47CA4C120241}"/>
              </a:ext>
            </a:extLst>
          </p:cNvPr>
          <p:cNvSpPr txBox="1"/>
          <p:nvPr/>
        </p:nvSpPr>
        <p:spPr>
          <a:xfrm>
            <a:off x="1747518" y="2602672"/>
            <a:ext cx="90559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Aim: 	The goal of Stage II was to develop the data 		for modeling and comparative analysis.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4315-90C4-3688-1ABB-32FE93B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B4A-0F3D-665F-2B44-858A0687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09" y="1081876"/>
            <a:ext cx="10515600" cy="968916"/>
          </a:xfrm>
        </p:spPr>
        <p:txBody>
          <a:bodyPr/>
          <a:lstStyle/>
          <a:p>
            <a:pPr algn="ctr"/>
            <a:r>
              <a:rPr lang="en-US" dirty="0"/>
              <a:t>Stage 3: 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12E0-DA21-49DD-C542-65D2471E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0967"/>
            <a:ext cx="10515600" cy="488146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Each insert our own findings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811D0-D7E2-B9E1-D4E3-0EC605CDAA46}"/>
              </a:ext>
            </a:extLst>
          </p:cNvPr>
          <p:cNvSpPr txBox="1"/>
          <p:nvPr/>
        </p:nvSpPr>
        <p:spPr>
          <a:xfrm>
            <a:off x="176108" y="2325081"/>
            <a:ext cx="11873652" cy="1434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Aim: The goal of Stage III was to develop distributions and formal 	hypothesis tests for the intuitions had in Stage I and II and utilize 	statistical modeling to prove/disprove them.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9CC9-0EDE-A47D-6FF2-7CC688AA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F0B9-4322-F7B7-3373-CF5E092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114742"/>
          </a:xfrm>
        </p:spPr>
        <p:txBody>
          <a:bodyPr>
            <a:normAutofit fontScale="90000"/>
          </a:bodyPr>
          <a:lstStyle/>
          <a:p>
            <a:r>
              <a:rPr lang="en-US" dirty="0"/>
              <a:t>Ayodeji Iwayemi –New York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294F-3149-F746-E68F-EAE14296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3058053"/>
            <a:ext cx="10515600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8B7-ED6D-A0DF-43C4-7E03480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FDED-B9DD-0FE4-B019-0A3E19F0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C505A-D5BB-1F7A-8C44-BF6D3DA3F9A3}"/>
              </a:ext>
            </a:extLst>
          </p:cNvPr>
          <p:cNvSpPr txBox="1"/>
          <p:nvPr/>
        </p:nvSpPr>
        <p:spPr>
          <a:xfrm>
            <a:off x="853440" y="399018"/>
            <a:ext cx="1056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Distribution Analysis of New York State COVID-19 Cases: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A9900-3F0F-D7C6-AC05-460AD189F6BF}"/>
              </a:ext>
            </a:extLst>
          </p:cNvPr>
          <p:cNvSpPr txBox="1"/>
          <p:nvPr/>
        </p:nvSpPr>
        <p:spPr>
          <a:xfrm>
            <a:off x="1467695" y="5724999"/>
            <a:ext cx="96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1:  A graphical plot of the distribution of COVID-19 cases in New York State</a:t>
            </a:r>
          </a:p>
        </p:txBody>
      </p:sp>
      <p:pic>
        <p:nvPicPr>
          <p:cNvPr id="10" name="Picture 9" descr="A graph of covid-19&#10;&#10;Description automatically generated">
            <a:extLst>
              <a:ext uri="{FF2B5EF4-FFF2-40B4-BE49-F238E27FC236}">
                <a16:creationId xmlns:a16="http://schemas.microsoft.com/office/drawing/2014/main" id="{D98B2A49-E760-C259-35BF-AAF299CA4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95" y="1030369"/>
            <a:ext cx="8512598" cy="46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255E-0ED3-BE14-878B-94759B28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D63-EAEC-1421-0C4E-098AB4F3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graph of a number of cases&#10;&#10;Description automatically generated">
            <a:extLst>
              <a:ext uri="{FF2B5EF4-FFF2-40B4-BE49-F238E27FC236}">
                <a16:creationId xmlns:a16="http://schemas.microsoft.com/office/drawing/2014/main" id="{7AA995A1-4EAB-C069-F57C-E8F32AAA1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" y="768350"/>
            <a:ext cx="5797641" cy="4421433"/>
          </a:xfrm>
          <a:prstGeom prst="rect">
            <a:avLst/>
          </a:prstGeom>
        </p:spPr>
      </p:pic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1DB28503-BA41-8DDC-93F9-979298DC5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19" y="819893"/>
            <a:ext cx="5431547" cy="414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5B3D07-62AF-2F23-64A6-279C1B923FBF}"/>
              </a:ext>
            </a:extLst>
          </p:cNvPr>
          <p:cNvSpPr txBox="1"/>
          <p:nvPr/>
        </p:nvSpPr>
        <p:spPr>
          <a:xfrm>
            <a:off x="1467695" y="5724999"/>
            <a:ext cx="96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3:  Poisson Distribution of COVID-19 cases and deaths in New York State</a:t>
            </a:r>
          </a:p>
        </p:txBody>
      </p:sp>
    </p:spTree>
    <p:extLst>
      <p:ext uri="{BB962C8B-B14F-4D97-AF65-F5344CB8AC3E}">
        <p14:creationId xmlns:p14="http://schemas.microsoft.com/office/powerpoint/2010/main" val="298078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835A-50EC-D204-4515-7019B335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7F04-13CA-5BBC-7A77-3D9D4B076D6D}"/>
              </a:ext>
            </a:extLst>
          </p:cNvPr>
          <p:cNvSpPr txBox="1"/>
          <p:nvPr/>
        </p:nvSpPr>
        <p:spPr>
          <a:xfrm>
            <a:off x="355599" y="839900"/>
            <a:ext cx="1127082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Hypothesis 1: I</a:t>
            </a:r>
            <a:r>
              <a:rPr lang="en-US" sz="2800" dirty="0"/>
              <a:t>s there significant correlation between the total number of votes cast in the 2020 presidential election and the number of COVID-19 cases in New York counties between 2020-06-01 and 2021-01-03?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Hypothesis 2: I</a:t>
            </a:r>
            <a:r>
              <a:rPr lang="en-US" sz="2800" dirty="0"/>
              <a:t>s there significant difference in the average number of COVID-19 cases between counties where a Democratic candidate won and counties where a Republican candidate won?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Hypothesis 3: </a:t>
            </a:r>
            <a:r>
              <a:rPr lang="en-US" sz="2800" dirty="0"/>
              <a:t>Does the victory of Joe Biden in the 2020 presidential election in New York has no significant influence on the increase in COVID-19 cases in the state?</a:t>
            </a:r>
          </a:p>
          <a:p>
            <a:pPr algn="just"/>
            <a:endParaRPr lang="en-US" sz="2800" dirty="0"/>
          </a:p>
          <a:p>
            <a:pPr algn="just" rtl="0"/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078A-E7CA-9013-93B3-686DFA0B282D}"/>
              </a:ext>
            </a:extLst>
          </p:cNvPr>
          <p:cNvSpPr txBox="1"/>
          <p:nvPr/>
        </p:nvSpPr>
        <p:spPr>
          <a:xfrm>
            <a:off x="355599" y="208307"/>
            <a:ext cx="11270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800" b="1" dirty="0"/>
              <a:t>Hypothesis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60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FA9F-CF39-A7AE-6A66-2DFACA64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– Kol Herget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A6A-48CE-38FF-2666-8E237984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482"/>
            <a:ext cx="10515600" cy="1981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Hypotheses:</a:t>
            </a:r>
          </a:p>
          <a:p>
            <a:pPr lvl="1"/>
            <a:r>
              <a:rPr lang="en-US" dirty="0"/>
              <a:t>Higher employment level…</a:t>
            </a:r>
          </a:p>
          <a:p>
            <a:pPr lvl="1"/>
            <a:r>
              <a:rPr lang="en-US" dirty="0"/>
              <a:t>Higher taxable annual wages…</a:t>
            </a:r>
          </a:p>
          <a:p>
            <a:pPr lvl="1"/>
            <a:r>
              <a:rPr lang="en-US" dirty="0"/>
              <a:t>Higher establishments counts…</a:t>
            </a:r>
          </a:p>
          <a:p>
            <a:pPr marL="0" indent="0">
              <a:buNone/>
            </a:pPr>
            <a:r>
              <a:rPr lang="en-US" sz="2400" dirty="0"/>
              <a:t>…lead to higher numbers of cases in all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6E62-B085-06AB-9ED1-0115BEC7D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6" b="1"/>
          <a:stretch/>
        </p:blipFill>
        <p:spPr>
          <a:xfrm>
            <a:off x="838199" y="1477399"/>
            <a:ext cx="3268831" cy="252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78F6A-568E-4923-72AF-5AF585A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0783" y="1477399"/>
            <a:ext cx="3303387" cy="25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96F58-4AB0-E1C1-38E3-5B48C5C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52" y="1477400"/>
            <a:ext cx="3257310" cy="252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A22CD-B57D-BEF5-48C0-5FA9B526A8B2}"/>
              </a:ext>
            </a:extLst>
          </p:cNvPr>
          <p:cNvSpPr txBox="1"/>
          <p:nvPr/>
        </p:nvSpPr>
        <p:spPr>
          <a:xfrm>
            <a:off x="8659906" y="4195482"/>
            <a:ext cx="2616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Compared normalized data from each category against normalized COVID cases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C445-2B2A-0102-2A2C-1DA52E77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FC8E-D006-4B55-BBF2-7AB50F8F01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UNCG_ End_Thank You Slides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A6205726-1400-45D6-8DDD-D3C71C5BF93F}"/>
    </a:ext>
  </a:extLst>
</a:theme>
</file>

<file path=ppt/theme/theme2.xml><?xml version="1.0" encoding="utf-8"?>
<a:theme xmlns:a="http://schemas.openxmlformats.org/drawingml/2006/main" name="UNCG Navy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E46950CF-BB60-4D79-B6C8-B17A544D2152}"/>
    </a:ext>
  </a:extLst>
</a:theme>
</file>

<file path=ppt/theme/theme3.xml><?xml version="1.0" encoding="utf-8"?>
<a:theme xmlns:a="http://schemas.openxmlformats.org/drawingml/2006/main" name="UNCG White Background">
  <a:themeElements>
    <a:clrScheme name="Custom 1">
      <a:dk1>
        <a:sysClr val="windowText" lastClr="000000"/>
      </a:dk1>
      <a:lt1>
        <a:sysClr val="window" lastClr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uncg-brand-2018-v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ECB62C7-43E4-49D6-897F-BE15A65DDFED}" vid="{14A34B68-982E-46B3-8F07-518A67D0A89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uncg-ppt-tmpl-2018-wide169-logo-bl-horiz-v2</Template>
  <TotalTime>3641</TotalTime>
  <Words>400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UNCG_ End_Thank You Slides</vt:lpstr>
      <vt:lpstr>UNCG Navy Background</vt:lpstr>
      <vt:lpstr>UNCG White Background</vt:lpstr>
      <vt:lpstr>COVID Tracking</vt:lpstr>
      <vt:lpstr>Stage 1: Data and Project Understanding </vt:lpstr>
      <vt:lpstr>Stage 2: Data Modeling</vt:lpstr>
      <vt:lpstr>Stage 3: Individual work</vt:lpstr>
      <vt:lpstr>Ayodeji Iwayemi –New York State</vt:lpstr>
      <vt:lpstr>PowerPoint Presentation</vt:lpstr>
      <vt:lpstr>PowerPoint Presentation</vt:lpstr>
      <vt:lpstr>PowerPoint Presentation</vt:lpstr>
      <vt:lpstr>Employment – Kol Herget</vt:lpstr>
      <vt:lpstr>Stage 4: Machine Learning</vt:lpstr>
      <vt:lpstr>Stage 5: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Davis-Ketchmore</dc:creator>
  <cp:lastModifiedBy>Ayodeji Iwayemi</cp:lastModifiedBy>
  <cp:revision>16</cp:revision>
  <dcterms:created xsi:type="dcterms:W3CDTF">2022-03-19T21:04:53Z</dcterms:created>
  <dcterms:modified xsi:type="dcterms:W3CDTF">2024-04-15T17:09:52Z</dcterms:modified>
</cp:coreProperties>
</file>