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687" r:id="rId2"/>
    <p:sldMasterId id="2147483672" r:id="rId3"/>
  </p:sldMasterIdLst>
  <p:notesMasterIdLst>
    <p:notesMasterId r:id="rId24"/>
  </p:notesMasterIdLst>
  <p:sldIdLst>
    <p:sldId id="266" r:id="rId4"/>
    <p:sldId id="267" r:id="rId5"/>
    <p:sldId id="268" r:id="rId6"/>
    <p:sldId id="269" r:id="rId7"/>
    <p:sldId id="276" r:id="rId8"/>
    <p:sldId id="278" r:id="rId9"/>
    <p:sldId id="277" r:id="rId10"/>
    <p:sldId id="279" r:id="rId11"/>
    <p:sldId id="280" r:id="rId12"/>
    <p:sldId id="284" r:id="rId13"/>
    <p:sldId id="285" r:id="rId14"/>
    <p:sldId id="281" r:id="rId15"/>
    <p:sldId id="282" r:id="rId16"/>
    <p:sldId id="283" r:id="rId17"/>
    <p:sldId id="275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664A86D-4B40-4D4D-839A-2A70250C28A9}">
          <p14:sldIdLst>
            <p14:sldId id="266"/>
            <p14:sldId id="267"/>
            <p14:sldId id="268"/>
            <p14:sldId id="269"/>
            <p14:sldId id="276"/>
            <p14:sldId id="278"/>
            <p14:sldId id="277"/>
            <p14:sldId id="279"/>
            <p14:sldId id="280"/>
            <p14:sldId id="284"/>
            <p14:sldId id="285"/>
            <p14:sldId id="281"/>
            <p14:sldId id="282"/>
            <p14:sldId id="283"/>
            <p14:sldId id="275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Wyatt" initials="RW" lastIdx="2" clrIdx="0">
    <p:extLst>
      <p:ext uri="{19B8F6BF-5375-455C-9EA6-DF929625EA0E}">
        <p15:presenceInfo xmlns:p15="http://schemas.microsoft.com/office/powerpoint/2012/main" userId="c0gzB53Meh4q54bW0vB8iO96rLmdOaeE+Vl1KvpspzQ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85051" autoAdjust="0"/>
  </p:normalViewPr>
  <p:slideViewPr>
    <p:cSldViewPr snapToGrid="0">
      <p:cViewPr>
        <p:scale>
          <a:sx n="94" d="100"/>
          <a:sy n="94" d="100"/>
        </p:scale>
        <p:origin x="60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118F-6A56-44B4-8CD4-2559404DE2D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F6E41-1F62-4E61-82DC-4FF03C9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8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4345B-51E1-48BA-8DD3-D289779D938B}"/>
              </a:ext>
            </a:extLst>
          </p:cNvPr>
          <p:cNvSpPr/>
          <p:nvPr userDrawn="1"/>
        </p:nvSpPr>
        <p:spPr>
          <a:xfrm>
            <a:off x="0" y="0"/>
            <a:ext cx="12192000" cy="24909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A6C8-B938-45F5-94CD-87F8021DA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75" y="603023"/>
            <a:ext cx="2448239" cy="145523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5933-A7C5-414D-93EF-23E722D13A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3007" y="3710344"/>
            <a:ext cx="6985986" cy="15445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079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5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0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607F-A0D7-414C-B0C1-2251342AF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A4700-1B71-487E-9DBB-61CED8191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0B58-30C1-41E9-A64B-BB6F3784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46CF-5B99-4C9B-BFD9-160D27F4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2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8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27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25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567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9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8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06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D9F9E7-96D7-4B3D-B41A-10863580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13CE537-BF8A-43D7-96D1-B79BD8EC8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4375-F36B-4AE2-ADC8-49F012E3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7C47F4-245A-4F07-9A64-DEF60E4E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0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0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2F2D0-F508-4650-B7A7-1AD8FE676A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237485"/>
            <a:ext cx="1492469" cy="5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CC0EF-9387-49EB-BBF9-72AC439715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9" y="6237485"/>
            <a:ext cx="1492469" cy="4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5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BD18-00E3-5CD6-6474-E67E13735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411E8-8889-9271-C0F8-310197192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Ayodeji </a:t>
            </a:r>
            <a:r>
              <a:rPr lang="en-US" dirty="0" err="1"/>
              <a:t>Iwayemi</a:t>
            </a:r>
            <a:r>
              <a:rPr lang="en-US" dirty="0"/>
              <a:t>, Kevin Hayes, Kol Herget, </a:t>
            </a:r>
            <a:r>
              <a:rPr lang="en-US" dirty="0" err="1"/>
              <a:t>Neetha</a:t>
            </a:r>
            <a:r>
              <a:rPr lang="en-US" dirty="0"/>
              <a:t> </a:t>
            </a:r>
            <a:r>
              <a:rPr lang="en-US" dirty="0" err="1"/>
              <a:t>Raava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D3C2D-9292-CC74-DFB8-FA3E83F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2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0BAD0-5DE6-32E5-DD00-14949808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00DFE8-DE03-3A5D-A5B5-8416BB569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145298"/>
              </p:ext>
            </p:extLst>
          </p:nvPr>
        </p:nvGraphicFramePr>
        <p:xfrm>
          <a:off x="1022773" y="758613"/>
          <a:ext cx="10254827" cy="5527044"/>
        </p:xfrm>
        <a:graphic>
          <a:graphicData uri="http://schemas.openxmlformats.org/drawingml/2006/table">
            <a:tbl>
              <a:tblPr/>
              <a:tblGrid>
                <a:gridCol w="1452976">
                  <a:extLst>
                    <a:ext uri="{9D8B030D-6E8A-4147-A177-3AD203B41FA5}">
                      <a16:colId xmlns:a16="http://schemas.microsoft.com/office/drawing/2014/main" val="143115295"/>
                    </a:ext>
                  </a:extLst>
                </a:gridCol>
                <a:gridCol w="1508456">
                  <a:extLst>
                    <a:ext uri="{9D8B030D-6E8A-4147-A177-3AD203B41FA5}">
                      <a16:colId xmlns:a16="http://schemas.microsoft.com/office/drawing/2014/main" val="942855008"/>
                    </a:ext>
                  </a:extLst>
                </a:gridCol>
                <a:gridCol w="1458679">
                  <a:extLst>
                    <a:ext uri="{9D8B030D-6E8A-4147-A177-3AD203B41FA5}">
                      <a16:colId xmlns:a16="http://schemas.microsoft.com/office/drawing/2014/main" val="575027790"/>
                    </a:ext>
                  </a:extLst>
                </a:gridCol>
                <a:gridCol w="1458679">
                  <a:extLst>
                    <a:ext uri="{9D8B030D-6E8A-4147-A177-3AD203B41FA5}">
                      <a16:colId xmlns:a16="http://schemas.microsoft.com/office/drawing/2014/main" val="1670301992"/>
                    </a:ext>
                  </a:extLst>
                </a:gridCol>
                <a:gridCol w="1458679">
                  <a:extLst>
                    <a:ext uri="{9D8B030D-6E8A-4147-A177-3AD203B41FA5}">
                      <a16:colId xmlns:a16="http://schemas.microsoft.com/office/drawing/2014/main" val="885707222"/>
                    </a:ext>
                  </a:extLst>
                </a:gridCol>
                <a:gridCol w="1458679">
                  <a:extLst>
                    <a:ext uri="{9D8B030D-6E8A-4147-A177-3AD203B41FA5}">
                      <a16:colId xmlns:a16="http://schemas.microsoft.com/office/drawing/2014/main" val="2474356526"/>
                    </a:ext>
                  </a:extLst>
                </a:gridCol>
                <a:gridCol w="1458679">
                  <a:extLst>
                    <a:ext uri="{9D8B030D-6E8A-4147-A177-3AD203B41FA5}">
                      <a16:colId xmlns:a16="http://schemas.microsoft.com/office/drawing/2014/main" val="3931206309"/>
                    </a:ext>
                  </a:extLst>
                </a:gridCol>
              </a:tblGrid>
              <a:tr h="49602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State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County Name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Candidate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Party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Total_votes</a:t>
                      </a:r>
                      <a:endParaRPr lang="en-US" sz="1400" b="1" dirty="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Won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572100"/>
                  </a:ext>
                </a:extLst>
              </a:tr>
              <a:tr h="283392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Delaware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Kent County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Joe Biden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DEM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44552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057044"/>
                  </a:ext>
                </a:extLst>
              </a:tr>
              <a:tr h="496026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Delaware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Kent County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Donald Trump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REP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41009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848959"/>
                  </a:ext>
                </a:extLst>
              </a:tr>
              <a:tr h="496026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Delaware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Kent County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 Jorgensen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LIB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1044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255577"/>
                  </a:ext>
                </a:extLst>
              </a:tr>
              <a:tr h="496026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Delaware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Kent County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Howie Hawkins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GRN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420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913543"/>
                  </a:ext>
                </a:extLst>
              </a:tr>
              <a:tr h="496026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Delaware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New Castle County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Joe Biden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DEM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195034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952840"/>
                  </a:ext>
                </a:extLst>
              </a:tr>
              <a:tr h="283392">
                <a:tc>
                  <a:txBody>
                    <a:bodyPr/>
                    <a:lstStyle/>
                    <a:p>
                      <a:r>
                        <a:rPr lang="en-US" sz="1400"/>
                        <a:t>...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...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...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...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402732"/>
                  </a:ext>
                </a:extLst>
              </a:tr>
              <a:tr h="496026">
                <a:tc>
                  <a:txBody>
                    <a:bodyPr/>
                    <a:lstStyle/>
                    <a:p>
                      <a:r>
                        <a:rPr lang="en-US" sz="1400"/>
                        <a:t>32172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Arizona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Maricopa County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Write-ins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WRI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1331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57188"/>
                  </a:ext>
                </a:extLst>
              </a:tr>
              <a:tr h="496026">
                <a:tc>
                  <a:txBody>
                    <a:bodyPr/>
                    <a:lstStyle/>
                    <a:p>
                      <a:r>
                        <a:rPr lang="en-US" sz="1400"/>
                        <a:t>32173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Arizona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Mohave County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Donald Trump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REP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78535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812919"/>
                  </a:ext>
                </a:extLst>
              </a:tr>
              <a:tr h="496026">
                <a:tc>
                  <a:txBody>
                    <a:bodyPr/>
                    <a:lstStyle/>
                    <a:p>
                      <a:r>
                        <a:rPr lang="en-US" sz="1400"/>
                        <a:t>32174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Arizona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Mohave County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Joe Biden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DEM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24831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45750"/>
                  </a:ext>
                </a:extLst>
              </a:tr>
              <a:tr h="496026">
                <a:tc>
                  <a:txBody>
                    <a:bodyPr/>
                    <a:lstStyle/>
                    <a:p>
                      <a:r>
                        <a:rPr lang="en-US" sz="1400"/>
                        <a:t>32175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Arizona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Mohave County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 Jorgensen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LIB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1302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844214"/>
                  </a:ext>
                </a:extLst>
              </a:tr>
              <a:tr h="496026">
                <a:tc>
                  <a:txBody>
                    <a:bodyPr/>
                    <a:lstStyle/>
                    <a:p>
                      <a:r>
                        <a:rPr lang="en-US" sz="1400"/>
                        <a:t>32176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Arizona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Mohave County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Write-ins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8500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8BBCC8-9D4D-C0E9-5C67-3F7BC08EFBE7}"/>
              </a:ext>
            </a:extLst>
          </p:cNvPr>
          <p:cNvSpPr txBox="1"/>
          <p:nvPr/>
        </p:nvSpPr>
        <p:spPr>
          <a:xfrm>
            <a:off x="2099733" y="235393"/>
            <a:ext cx="7884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Table1:	Presidential Election Dataset</a:t>
            </a:r>
          </a:p>
        </p:txBody>
      </p:sp>
    </p:spTree>
    <p:extLst>
      <p:ext uri="{BB962C8B-B14F-4D97-AF65-F5344CB8AC3E}">
        <p14:creationId xmlns:p14="http://schemas.microsoft.com/office/powerpoint/2010/main" val="102933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E0F82-2D51-839E-BD01-ECFBC568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094065-3931-F473-4AED-3DF14D1B7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959830"/>
              </p:ext>
            </p:extLst>
          </p:nvPr>
        </p:nvGraphicFramePr>
        <p:xfrm>
          <a:off x="1097595" y="844156"/>
          <a:ext cx="9719735" cy="4622860"/>
        </p:xfrm>
        <a:graphic>
          <a:graphicData uri="http://schemas.openxmlformats.org/drawingml/2006/table">
            <a:tbl>
              <a:tblPr/>
              <a:tblGrid>
                <a:gridCol w="1130832">
                  <a:extLst>
                    <a:ext uri="{9D8B030D-6E8A-4147-A177-3AD203B41FA5}">
                      <a16:colId xmlns:a16="http://schemas.microsoft.com/office/drawing/2014/main" val="1590287763"/>
                    </a:ext>
                  </a:extLst>
                </a:gridCol>
                <a:gridCol w="2757062">
                  <a:extLst>
                    <a:ext uri="{9D8B030D-6E8A-4147-A177-3AD203B41FA5}">
                      <a16:colId xmlns:a16="http://schemas.microsoft.com/office/drawing/2014/main" val="1125778830"/>
                    </a:ext>
                  </a:extLst>
                </a:gridCol>
                <a:gridCol w="1943947">
                  <a:extLst>
                    <a:ext uri="{9D8B030D-6E8A-4147-A177-3AD203B41FA5}">
                      <a16:colId xmlns:a16="http://schemas.microsoft.com/office/drawing/2014/main" val="843188928"/>
                    </a:ext>
                  </a:extLst>
                </a:gridCol>
                <a:gridCol w="1943947">
                  <a:extLst>
                    <a:ext uri="{9D8B030D-6E8A-4147-A177-3AD203B41FA5}">
                      <a16:colId xmlns:a16="http://schemas.microsoft.com/office/drawing/2014/main" val="197472156"/>
                    </a:ext>
                  </a:extLst>
                </a:gridCol>
                <a:gridCol w="1943947">
                  <a:extLst>
                    <a:ext uri="{9D8B030D-6E8A-4147-A177-3AD203B41FA5}">
                      <a16:colId xmlns:a16="http://schemas.microsoft.com/office/drawing/2014/main" val="90967367"/>
                    </a:ext>
                  </a:extLst>
                </a:gridCol>
              </a:tblGrid>
              <a:tr h="495428">
                <a:tc>
                  <a:txBody>
                    <a:bodyPr/>
                    <a:lstStyle/>
                    <a:p>
                      <a:endParaRPr lang="en-US" sz="1500" b="1" dirty="0"/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County </a:t>
                      </a:r>
                      <a:r>
                        <a:rPr lang="en-US" sz="1500" b="1" dirty="0" err="1"/>
                        <a:t>Name_x</a:t>
                      </a:r>
                      <a:endParaRPr lang="en-US" sz="1500" b="1" dirty="0"/>
                    </a:p>
                    <a:p>
                      <a:endParaRPr lang="en-US" sz="1500" b="1" dirty="0"/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err="1"/>
                        <a:t>Total_cases</a:t>
                      </a:r>
                      <a:endParaRPr lang="en-US" sz="1500" b="1" dirty="0"/>
                    </a:p>
                    <a:p>
                      <a:endParaRPr lang="en-US" sz="1500" b="1" dirty="0"/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County Name</a:t>
                      </a:r>
                    </a:p>
                    <a:p>
                      <a:endParaRPr lang="en-US" sz="1500" b="1" dirty="0"/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population</a:t>
                      </a:r>
                    </a:p>
                  </a:txBody>
                  <a:tcPr marL="76339" marR="76339" marT="38170" marB="3817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3208134"/>
                  </a:ext>
                </a:extLst>
              </a:tr>
              <a:tr h="283158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Albany County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49494994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Albany County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305506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246339"/>
                  </a:ext>
                </a:extLst>
              </a:tr>
              <a:tr h="283158">
                <a:tc>
                  <a:txBody>
                    <a:bodyPr/>
                    <a:lstStyle/>
                    <a:p>
                      <a:r>
                        <a:rPr lang="en-US" sz="1500"/>
                        <a:t>2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Allegany County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7008616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Allegany County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46091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499586"/>
                  </a:ext>
                </a:extLst>
              </a:tr>
              <a:tr h="283158">
                <a:tc>
                  <a:txBody>
                    <a:bodyPr/>
                    <a:lstStyle/>
                    <a:p>
                      <a:r>
                        <a:rPr lang="en-US" sz="1500"/>
                        <a:t>3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Bronx County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330601029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Bronx County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1418207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76016"/>
                  </a:ext>
                </a:extLst>
              </a:tr>
              <a:tr h="283158">
                <a:tc>
                  <a:txBody>
                    <a:bodyPr/>
                    <a:lstStyle/>
                    <a:p>
                      <a:r>
                        <a:rPr lang="en-US" sz="1500"/>
                        <a:t>4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Broome County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37233649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Broome County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190488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410410"/>
                  </a:ext>
                </a:extLst>
              </a:tr>
              <a:tr h="495428">
                <a:tc>
                  <a:txBody>
                    <a:bodyPr/>
                    <a:lstStyle/>
                    <a:p>
                      <a:r>
                        <a:rPr lang="en-US" sz="1500"/>
                        <a:t>5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Cattaraugus County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12142748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Cattaraugus County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76117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058200"/>
                  </a:ext>
                </a:extLst>
              </a:tr>
              <a:tr h="283158">
                <a:tc>
                  <a:txBody>
                    <a:bodyPr/>
                    <a:lstStyle/>
                    <a:p>
                      <a:r>
                        <a:rPr lang="en-US" sz="1500"/>
                        <a:t>...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...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...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...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...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987110"/>
                  </a:ext>
                </a:extLst>
              </a:tr>
              <a:tr h="482319">
                <a:tc>
                  <a:txBody>
                    <a:bodyPr/>
                    <a:lstStyle/>
                    <a:p>
                      <a:r>
                        <a:rPr lang="en-US" sz="1500"/>
                        <a:t>58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Washington County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9288109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Washington County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61204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232809"/>
                  </a:ext>
                </a:extLst>
              </a:tr>
              <a:tr h="283158">
                <a:tc>
                  <a:txBody>
                    <a:bodyPr/>
                    <a:lstStyle/>
                    <a:p>
                      <a:r>
                        <a:rPr lang="en-US" sz="1500"/>
                        <a:t>59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Wayne County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13519977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Wayne County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89918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723212"/>
                  </a:ext>
                </a:extLst>
              </a:tr>
              <a:tr h="495428">
                <a:tc>
                  <a:txBody>
                    <a:bodyPr/>
                    <a:lstStyle/>
                    <a:p>
                      <a:r>
                        <a:rPr lang="en-US" sz="1500"/>
                        <a:t>60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Westchester County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223045708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Westchester County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967506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508570"/>
                  </a:ext>
                </a:extLst>
              </a:tr>
              <a:tr h="481565">
                <a:tc>
                  <a:txBody>
                    <a:bodyPr/>
                    <a:lstStyle/>
                    <a:p>
                      <a:r>
                        <a:rPr lang="en-US" sz="1500"/>
                        <a:t>61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Wyoming County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6540692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Wyoming County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39859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665484"/>
                  </a:ext>
                </a:extLst>
              </a:tr>
              <a:tr h="283158">
                <a:tc>
                  <a:txBody>
                    <a:bodyPr/>
                    <a:lstStyle/>
                    <a:p>
                      <a:r>
                        <a:rPr lang="en-US" sz="1500"/>
                        <a:t>62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Yates County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2726140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Yates County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24913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6616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75430D-BAA5-6989-C391-1D835C0A5A33}"/>
              </a:ext>
            </a:extLst>
          </p:cNvPr>
          <p:cNvSpPr txBox="1"/>
          <p:nvPr/>
        </p:nvSpPr>
        <p:spPr>
          <a:xfrm>
            <a:off x="833120" y="235393"/>
            <a:ext cx="10688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Table 2: Merged Dataset of Population and Presidential Election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057D0E-73F3-7BFF-D7F5-591D76CC4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5707915"/>
            <a:ext cx="102311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Correlation coefficient between normalized total votes and normalized total COVID-19 cases: 0.56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8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835A-50EC-D204-4515-7019B335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D7F04-13CA-5BBC-7A77-3D9D4B076D6D}"/>
              </a:ext>
            </a:extLst>
          </p:cNvPr>
          <p:cNvSpPr txBox="1"/>
          <p:nvPr/>
        </p:nvSpPr>
        <p:spPr>
          <a:xfrm>
            <a:off x="355599" y="839900"/>
            <a:ext cx="11270827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n-US" sz="2800" b="1" dirty="0"/>
              <a:t>Hypothesis 1</a:t>
            </a:r>
          </a:p>
          <a:p>
            <a:pPr algn="just" rtl="0"/>
            <a:endParaRPr lang="en-US" sz="1400" b="1" dirty="0"/>
          </a:p>
          <a:p>
            <a:pPr algn="just" rtl="0"/>
            <a:r>
              <a:rPr lang="en-US" sz="2800" b="1" dirty="0"/>
              <a:t>Statement</a:t>
            </a:r>
            <a:r>
              <a:rPr lang="en-US" sz="2800" dirty="0"/>
              <a:t>: The total number of votes cast in New York counties is correlated with the number of COVID-19 cases reported in those counties.</a:t>
            </a:r>
          </a:p>
          <a:p>
            <a:pPr algn="just" rtl="0"/>
            <a:endParaRPr lang="en-US" sz="1400" dirty="0"/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800" b="1" dirty="0"/>
              <a:t>Null Hypothesis (H0): </a:t>
            </a:r>
            <a:r>
              <a:rPr lang="en-US" sz="2800" dirty="0"/>
              <a:t>There is no significant correlation between the total number of votes cast in the 2020 presidential election and the number of COVID-19 cases in New York counties between 2020-06-01 and 2021-01-03.</a:t>
            </a:r>
          </a:p>
          <a:p>
            <a:pPr algn="just" rtl="0"/>
            <a:endParaRPr lang="en-US" dirty="0"/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800" b="1" dirty="0"/>
              <a:t>Alternative Hypothesis (H1): </a:t>
            </a:r>
            <a:r>
              <a:rPr lang="en-US" sz="2800" dirty="0"/>
              <a:t>There is a significant correlation between the total number of votes cast in the 2020 presidential election and the number of COVID-19 cases in New York counties.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2078A-E7CA-9013-93B3-686DFA0B282D}"/>
              </a:ext>
            </a:extLst>
          </p:cNvPr>
          <p:cNvSpPr txBox="1"/>
          <p:nvPr/>
        </p:nvSpPr>
        <p:spPr>
          <a:xfrm>
            <a:off x="355599" y="208307"/>
            <a:ext cx="11270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800" b="1" dirty="0"/>
              <a:t>Hypothesis Tests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608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835A-50EC-D204-4515-7019B335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D7F04-13CA-5BBC-7A77-3D9D4B076D6D}"/>
              </a:ext>
            </a:extLst>
          </p:cNvPr>
          <p:cNvSpPr txBox="1"/>
          <p:nvPr/>
        </p:nvSpPr>
        <p:spPr>
          <a:xfrm>
            <a:off x="287866" y="-48115"/>
            <a:ext cx="11616267" cy="6244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</a:pPr>
            <a:r>
              <a:rPr lang="en-US" sz="3200" b="1" dirty="0"/>
              <a:t>Hypothesis 2</a:t>
            </a:r>
          </a:p>
          <a:p>
            <a:pPr algn="just" rtl="0">
              <a:lnSpc>
                <a:spcPct val="150000"/>
              </a:lnSpc>
            </a:pPr>
            <a:endParaRPr lang="en-US" sz="100" b="1" dirty="0"/>
          </a:p>
          <a:p>
            <a:pPr algn="just" rtl="0">
              <a:lnSpc>
                <a:spcPct val="150000"/>
              </a:lnSpc>
            </a:pPr>
            <a:r>
              <a:rPr lang="en-US" sz="2400" b="1" dirty="0"/>
              <a:t>Statement</a:t>
            </a:r>
            <a:r>
              <a:rPr lang="en-US" sz="2400" dirty="0"/>
              <a:t>: Counties where a Democratic candidate won the election led to a higher number of COVID-19 cases compared to counties where a Republican candidate won.</a:t>
            </a:r>
          </a:p>
          <a:p>
            <a:pPr algn="just" rtl="0">
              <a:lnSpc>
                <a:spcPct val="150000"/>
              </a:lnSpc>
            </a:pPr>
            <a:endParaRPr lang="en-US" sz="1000" dirty="0"/>
          </a:p>
          <a:p>
            <a:pPr algn="just" rtl="0">
              <a:lnSpc>
                <a:spcPct val="150000"/>
              </a:lnSpc>
            </a:pPr>
            <a:r>
              <a:rPr lang="en-US" sz="2400" b="1" dirty="0"/>
              <a:t>Null Hypothesis (H0): </a:t>
            </a:r>
            <a:r>
              <a:rPr lang="en-US" sz="2400" dirty="0"/>
              <a:t>There is no significant difference in the average number of COVID-19 cases between counties where a Democratic candidate won and counties where a Republican candidate won.</a:t>
            </a:r>
          </a:p>
          <a:p>
            <a:pPr algn="just" rtl="0">
              <a:lnSpc>
                <a:spcPct val="150000"/>
              </a:lnSpc>
            </a:pPr>
            <a:endParaRPr lang="en-US" sz="1050" dirty="0"/>
          </a:p>
          <a:p>
            <a:pPr algn="just" rtl="0">
              <a:lnSpc>
                <a:spcPct val="150000"/>
              </a:lnSpc>
            </a:pPr>
            <a:r>
              <a:rPr lang="en-US" sz="2400" b="1" dirty="0"/>
              <a:t>Alternative Hypothesis (H1): </a:t>
            </a:r>
            <a:r>
              <a:rPr lang="en-US" sz="2400" dirty="0"/>
              <a:t>Counties where a Democratic candidate won the election have a higher average number of COVID-19 cases compared to counties where a Republican candidate won.</a:t>
            </a:r>
          </a:p>
        </p:txBody>
      </p:sp>
    </p:spTree>
    <p:extLst>
      <p:ext uri="{BB962C8B-B14F-4D97-AF65-F5344CB8AC3E}">
        <p14:creationId xmlns:p14="http://schemas.microsoft.com/office/powerpoint/2010/main" val="112593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835A-50EC-D204-4515-7019B335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D7F04-13CA-5BBC-7A77-3D9D4B076D6D}"/>
              </a:ext>
            </a:extLst>
          </p:cNvPr>
          <p:cNvSpPr txBox="1"/>
          <p:nvPr/>
        </p:nvSpPr>
        <p:spPr>
          <a:xfrm>
            <a:off x="413173" y="353272"/>
            <a:ext cx="11365653" cy="558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</a:pPr>
            <a:r>
              <a:rPr lang="en-US" sz="2800" b="1" dirty="0"/>
              <a:t>Hypothesis 3</a:t>
            </a:r>
          </a:p>
          <a:p>
            <a:pPr algn="just" rtl="0">
              <a:lnSpc>
                <a:spcPct val="150000"/>
              </a:lnSpc>
            </a:pPr>
            <a:r>
              <a:rPr lang="en-US" sz="2400" b="1" dirty="0"/>
              <a:t>Statement</a:t>
            </a:r>
            <a:r>
              <a:rPr lang="en-US" sz="2400" dirty="0"/>
              <a:t>: The conduct of the election in 2020 and the announcement of the victory of Joe Biden in New York State took place on November 3, 2020</a:t>
            </a:r>
          </a:p>
          <a:p>
            <a:pPr algn="just" rtl="0">
              <a:lnSpc>
                <a:spcPct val="150000"/>
              </a:lnSpc>
            </a:pPr>
            <a:endParaRPr lang="en-US" sz="1100" dirty="0"/>
          </a:p>
          <a:p>
            <a:pPr algn="just" rtl="0">
              <a:lnSpc>
                <a:spcPct val="150000"/>
              </a:lnSpc>
            </a:pPr>
            <a:r>
              <a:rPr lang="en-US" sz="2400" b="1" dirty="0"/>
              <a:t>Null Hypothesis (H0): </a:t>
            </a:r>
            <a:r>
              <a:rPr lang="en-US" sz="2400" dirty="0"/>
              <a:t>The victory of Joe Biden in the 2020 presidential election in New York has no significant influence on the increase in COVID-19 cases in the state.</a:t>
            </a:r>
          </a:p>
          <a:p>
            <a:pPr algn="just" rtl="0">
              <a:lnSpc>
                <a:spcPct val="150000"/>
              </a:lnSpc>
            </a:pPr>
            <a:endParaRPr lang="en-US" sz="1000" dirty="0"/>
          </a:p>
          <a:p>
            <a:pPr algn="just" rtl="0">
              <a:lnSpc>
                <a:spcPct val="150000"/>
              </a:lnSpc>
            </a:pPr>
            <a:r>
              <a:rPr lang="en-US" sz="2400" b="1" dirty="0"/>
              <a:t>Alternative Hypothesis (H1): </a:t>
            </a:r>
            <a:r>
              <a:rPr lang="en-US" sz="2400" dirty="0"/>
              <a:t>The victory of Joe Biden in the 2020 presidential election in New York has a significant influence on the increase in COVID-19 cases in the state.</a:t>
            </a:r>
          </a:p>
        </p:txBody>
      </p:sp>
    </p:spTree>
    <p:extLst>
      <p:ext uri="{BB962C8B-B14F-4D97-AF65-F5344CB8AC3E}">
        <p14:creationId xmlns:p14="http://schemas.microsoft.com/office/powerpoint/2010/main" val="156013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FA9F-CF39-A7AE-6A66-2DFACA64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– Kol Herget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FA6A-48CE-38FF-2666-8E237984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5482"/>
            <a:ext cx="10515600" cy="1981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Hypotheses:</a:t>
            </a:r>
          </a:p>
          <a:p>
            <a:pPr lvl="1"/>
            <a:r>
              <a:rPr lang="en-US" dirty="0"/>
              <a:t>Higher employment level…</a:t>
            </a:r>
          </a:p>
          <a:p>
            <a:pPr lvl="1"/>
            <a:r>
              <a:rPr lang="en-US" dirty="0"/>
              <a:t>Higher taxable annual wages…</a:t>
            </a:r>
          </a:p>
          <a:p>
            <a:pPr lvl="1"/>
            <a:r>
              <a:rPr lang="en-US" dirty="0"/>
              <a:t>Higher establishments counts…</a:t>
            </a:r>
          </a:p>
          <a:p>
            <a:pPr marL="0" indent="0">
              <a:buNone/>
            </a:pPr>
            <a:r>
              <a:rPr lang="en-US" sz="2400" dirty="0"/>
              <a:t>…lead to higher numbers of cases in all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66E62-B085-06AB-9ED1-0115BEC7D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6" b="1"/>
          <a:stretch/>
        </p:blipFill>
        <p:spPr>
          <a:xfrm>
            <a:off x="838199" y="1477399"/>
            <a:ext cx="3268831" cy="2529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78F6A-568E-4923-72AF-5AF585AA4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0783" y="1477399"/>
            <a:ext cx="3303387" cy="2529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96F58-4AB0-E1C1-38E3-5B48C5CAD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52" y="1477400"/>
            <a:ext cx="3257310" cy="2529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7A22CD-B57D-BEF5-48C0-5FA9B526A8B2}"/>
              </a:ext>
            </a:extLst>
          </p:cNvPr>
          <p:cNvSpPr txBox="1"/>
          <p:nvPr/>
        </p:nvSpPr>
        <p:spPr>
          <a:xfrm>
            <a:off x="8659906" y="4195482"/>
            <a:ext cx="2616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Compared normalized data from each category against normalized COVID cases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EC445-2B2A-0102-2A2C-1DA52E77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204C-CA1B-E276-A3AB-85B6A9BF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97" y="1188855"/>
            <a:ext cx="10515600" cy="958158"/>
          </a:xfrm>
        </p:spPr>
        <p:txBody>
          <a:bodyPr/>
          <a:lstStyle/>
          <a:p>
            <a:pPr algn="ctr"/>
            <a:r>
              <a:rPr lang="en-US" dirty="0"/>
              <a:t>Stage 4: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99B6-989A-2B85-C3EB-8DF90F90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88249"/>
            <a:ext cx="10515600" cy="1500187"/>
          </a:xfrm>
        </p:spPr>
        <p:txBody>
          <a:bodyPr/>
          <a:lstStyle/>
          <a:p>
            <a:pPr algn="ctr"/>
            <a:r>
              <a:rPr lang="en-US" dirty="0"/>
              <a:t>Regression models (linear, polynomial), predictions</a:t>
            </a:r>
          </a:p>
          <a:p>
            <a:r>
              <a:rPr lang="en-US" dirty="0">
                <a:highlight>
                  <a:srgbClr val="FFFF00"/>
                </a:highlight>
              </a:rPr>
              <a:t>One slide each on individual predictions and whether they were correct or not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9BE17-3F82-D9F3-0750-1102B57DB370}"/>
              </a:ext>
            </a:extLst>
          </p:cNvPr>
          <p:cNvSpPr txBox="1"/>
          <p:nvPr/>
        </p:nvSpPr>
        <p:spPr>
          <a:xfrm>
            <a:off x="237067" y="2302933"/>
            <a:ext cx="115214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Aim: 	The goal of Stage IV was to </a:t>
            </a:r>
            <a:r>
              <a:rPr lang="en-US" sz="2800" dirty="0" err="1"/>
              <a:t>utlize</a:t>
            </a:r>
            <a:r>
              <a:rPr lang="en-US" sz="2800" dirty="0"/>
              <a:t> machine learning and 	statistical models to predict the trend of COVID-19 cases / deaths.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B894-EC56-0670-B8F5-628144CB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8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2CFB-D499-4A27-66AF-BCC0E53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467" y="1114370"/>
            <a:ext cx="10515600" cy="998753"/>
          </a:xfrm>
        </p:spPr>
        <p:txBody>
          <a:bodyPr/>
          <a:lstStyle/>
          <a:p>
            <a:pPr algn="ctr"/>
            <a:r>
              <a:rPr lang="en-US" dirty="0"/>
              <a:t>Stage 5: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9B9FD-F5A6-3AE8-E95A-3452B4B7BEEB}"/>
              </a:ext>
            </a:extLst>
          </p:cNvPr>
          <p:cNvSpPr txBox="1"/>
          <p:nvPr/>
        </p:nvSpPr>
        <p:spPr>
          <a:xfrm>
            <a:off x="982131" y="2470834"/>
            <a:ext cx="104377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Aim: 	Stage V aimed at developing a simple interactive 	dashboard based on the analysis done so far.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C6452-8D98-24F3-0F97-5A4F01A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59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B312C-62DB-102C-B00C-9797C2B9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29" y="295101"/>
            <a:ext cx="9315796" cy="63052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E8557-B88E-36CE-2F6E-0BABB685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87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E96EF-FF46-3F7F-20C5-FF12D3F4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55" y="292681"/>
            <a:ext cx="9200350" cy="62909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1B3E3-3613-537B-F642-992B9FB1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DB77-DAFD-4E9D-3E36-321BF3F5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7438"/>
            <a:ext cx="10515600" cy="9532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Stage 1: Data and Project Understanding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60E6-9DA5-34D0-2BE3-316ED89D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05008"/>
            <a:ext cx="10515600" cy="568829"/>
          </a:xfrm>
        </p:spPr>
        <p:txBody>
          <a:bodyPr/>
          <a:lstStyle/>
          <a:p>
            <a:pPr algn="ctr"/>
            <a:r>
              <a:rPr lang="en-US" dirty="0"/>
              <a:t>Variable dictionaries, set up and merge 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344C9-DADA-C46A-A4E3-29EBF8598794}"/>
              </a:ext>
            </a:extLst>
          </p:cNvPr>
          <p:cNvSpPr txBox="1"/>
          <p:nvPr/>
        </p:nvSpPr>
        <p:spPr>
          <a:xfrm>
            <a:off x="1551094" y="2951535"/>
            <a:ext cx="94826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Aim: The goal was to get acquainted with the different 	datasets that would be used in our analysis.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C88AA-D861-C5EF-F5CF-A131EB65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9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22D59-3A7D-6256-FE6A-2C73012C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11" y="285077"/>
            <a:ext cx="9277134" cy="63954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2BDE6E-3330-E54C-FB9C-59D63EB5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6F6-71B7-E040-7E49-9DEA73B7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1453087"/>
            <a:ext cx="10515600" cy="89411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Stage 2: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D3F5-8831-EF9E-823E-0EC0933A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67718"/>
            <a:ext cx="10515600" cy="472010"/>
          </a:xfrm>
        </p:spPr>
        <p:txBody>
          <a:bodyPr/>
          <a:lstStyle/>
          <a:p>
            <a:pPr algn="ctr"/>
            <a:r>
              <a:rPr lang="en-US" dirty="0"/>
              <a:t>Weekly statistics &amp; trends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581FC-2738-38CA-FC46-47CA4C120241}"/>
              </a:ext>
            </a:extLst>
          </p:cNvPr>
          <p:cNvSpPr txBox="1"/>
          <p:nvPr/>
        </p:nvSpPr>
        <p:spPr>
          <a:xfrm>
            <a:off x="1747518" y="2602672"/>
            <a:ext cx="90559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Aim: 	The goal of Stage II was to develop the data 		for modeling and comparative analysis.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4315-90C4-3688-1ABB-32FE93B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B4A-0F3D-665F-2B44-858A0687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09" y="1081876"/>
            <a:ext cx="10515600" cy="968916"/>
          </a:xfrm>
        </p:spPr>
        <p:txBody>
          <a:bodyPr/>
          <a:lstStyle/>
          <a:p>
            <a:pPr algn="ctr"/>
            <a:r>
              <a:rPr lang="en-US" dirty="0"/>
              <a:t>Stage 3: Individual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12E0-DA21-49DD-C542-65D2471E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0967"/>
            <a:ext cx="10515600" cy="488146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Each insert our own findings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811D0-D7E2-B9E1-D4E3-0EC605CDAA46}"/>
              </a:ext>
            </a:extLst>
          </p:cNvPr>
          <p:cNvSpPr txBox="1"/>
          <p:nvPr/>
        </p:nvSpPr>
        <p:spPr>
          <a:xfrm>
            <a:off x="176108" y="2325081"/>
            <a:ext cx="11873652" cy="1434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Aim: The goal of Stage III was to develop distributions and formal 	hypothesis tests for the intuitions had in Stage I and II and utilize 	statistical modeling to prove/disprove them.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9CC9-0EDE-A47D-6FF2-7CC688AA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F0B9-4322-F7B7-3373-CF5E0920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1114742"/>
          </a:xfrm>
        </p:spPr>
        <p:txBody>
          <a:bodyPr>
            <a:normAutofit fontScale="90000"/>
          </a:bodyPr>
          <a:lstStyle/>
          <a:p>
            <a:r>
              <a:rPr lang="en-US" dirty="0"/>
              <a:t>Ayodeji Iwayemi –New York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6294F-3149-F746-E68F-EAE142965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3058053"/>
            <a:ext cx="10515600" cy="15001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8A8B7-ED6D-A0DF-43C4-7E034801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8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751C-ADDE-B69E-2F0C-F1A7FB3B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823" y="3003445"/>
            <a:ext cx="10515600" cy="28527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en-US" sz="2800" dirty="0"/>
            </a:br>
            <a:r>
              <a:rPr lang="en-US" sz="2800" dirty="0"/>
              <a:t>1. Mean: Approximately 523,370 cases</a:t>
            </a:r>
            <a:br>
              <a:rPr lang="en-US" sz="2800" dirty="0"/>
            </a:br>
            <a:r>
              <a:rPr lang="en-US" sz="2800" dirty="0"/>
              <a:t>2. Median: 460,987.5 cases</a:t>
            </a:r>
            <a:br>
              <a:rPr lang="en-US" sz="2800" dirty="0"/>
            </a:br>
            <a:r>
              <a:rPr lang="en-US" sz="2800" dirty="0"/>
              <a:t>3. Standard Deviation: Approximately 144,267.094</a:t>
            </a:r>
            <a:br>
              <a:rPr lang="en-US" sz="2800" dirty="0"/>
            </a:br>
            <a:r>
              <a:rPr lang="en-US" sz="2800" dirty="0"/>
              <a:t>4. Variance: Approximately 20,812,994,547.344677</a:t>
            </a:r>
            <a:br>
              <a:rPr lang="en-US" sz="2800" dirty="0"/>
            </a:br>
            <a:r>
              <a:rPr lang="en-US" sz="2800" dirty="0"/>
              <a:t>5. Skewness: Approximately 1.527 (positively skewed)</a:t>
            </a:r>
            <a:br>
              <a:rPr lang="en-US" sz="2800" dirty="0"/>
            </a:br>
            <a:r>
              <a:rPr lang="en-US" sz="2800" dirty="0"/>
              <a:t>6. Kurtosis: Approximately 1.267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A3A47-14E1-D9F2-58D8-B7D16867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C72A0-2A0D-BB2E-D81B-CAF2417F1384}"/>
              </a:ext>
            </a:extLst>
          </p:cNvPr>
          <p:cNvSpPr txBox="1"/>
          <p:nvPr/>
        </p:nvSpPr>
        <p:spPr>
          <a:xfrm>
            <a:off x="717973" y="723315"/>
            <a:ext cx="10390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Descriptive statistics for New York's weekly COVID-19 cases</a:t>
            </a:r>
          </a:p>
        </p:txBody>
      </p:sp>
    </p:spTree>
    <p:extLst>
      <p:ext uri="{BB962C8B-B14F-4D97-AF65-F5344CB8AC3E}">
        <p14:creationId xmlns:p14="http://schemas.microsoft.com/office/powerpoint/2010/main" val="398612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AFDED-B9DD-0FE4-B019-0A3E19F0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C505A-D5BB-1F7A-8C44-BF6D3DA3F9A3}"/>
              </a:ext>
            </a:extLst>
          </p:cNvPr>
          <p:cNvSpPr txBox="1"/>
          <p:nvPr/>
        </p:nvSpPr>
        <p:spPr>
          <a:xfrm>
            <a:off x="853440" y="399018"/>
            <a:ext cx="1056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Distribution Analysis of New York State COVID-19 Cases: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A9900-3F0F-D7C6-AC05-460AD189F6BF}"/>
              </a:ext>
            </a:extLst>
          </p:cNvPr>
          <p:cNvSpPr txBox="1"/>
          <p:nvPr/>
        </p:nvSpPr>
        <p:spPr>
          <a:xfrm>
            <a:off x="1467695" y="5724999"/>
            <a:ext cx="9654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1:  A graphical plot of the distribution of COVID-19 cases in New York State</a:t>
            </a:r>
          </a:p>
        </p:txBody>
      </p:sp>
      <p:pic>
        <p:nvPicPr>
          <p:cNvPr id="10" name="Picture 9" descr="A graph of covid-19&#10;&#10;Description automatically generated">
            <a:extLst>
              <a:ext uri="{FF2B5EF4-FFF2-40B4-BE49-F238E27FC236}">
                <a16:creationId xmlns:a16="http://schemas.microsoft.com/office/drawing/2014/main" id="{D98B2A49-E760-C259-35BF-AAF299CA4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95" y="1030369"/>
            <a:ext cx="8512598" cy="46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9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7E913-4462-AAA5-8F75-DEFF1DB7B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2190F-DC23-B68A-B915-081E0766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5A34C-FE66-1F1C-EA16-E76CCC186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951" y="710985"/>
            <a:ext cx="5043493" cy="2633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EFE1B2-9468-883A-6467-FA1BB3596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28" y="795228"/>
            <a:ext cx="5305858" cy="2852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6D9B7D-30DB-94BC-0C0C-BE5404BB0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29" y="3590710"/>
            <a:ext cx="5204956" cy="26411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858B00-D436-4F78-9029-D919DD274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166" y="3434461"/>
            <a:ext cx="5407454" cy="295367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9736F3F-F235-13C8-B931-086EA42D67AF}"/>
              </a:ext>
            </a:extLst>
          </p:cNvPr>
          <p:cNvSpPr txBox="1">
            <a:spLocks/>
          </p:cNvSpPr>
          <p:nvPr/>
        </p:nvSpPr>
        <p:spPr>
          <a:xfrm>
            <a:off x="555366" y="136525"/>
            <a:ext cx="10515600" cy="57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dirty="0"/>
              <a:t>Comparison with Selected States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D2599-FB80-8844-B24B-6619FF71EA43}"/>
              </a:ext>
            </a:extLst>
          </p:cNvPr>
          <p:cNvSpPr txBox="1"/>
          <p:nvPr/>
        </p:nvSpPr>
        <p:spPr>
          <a:xfrm>
            <a:off x="1979676" y="6313924"/>
            <a:ext cx="9654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2:  Distribution of Selected States</a:t>
            </a:r>
          </a:p>
        </p:txBody>
      </p:sp>
    </p:spTree>
    <p:extLst>
      <p:ext uri="{BB962C8B-B14F-4D97-AF65-F5344CB8AC3E}">
        <p14:creationId xmlns:p14="http://schemas.microsoft.com/office/powerpoint/2010/main" val="233862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255E-0ED3-BE14-878B-94759B28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B1D63-EAEC-1421-0C4E-098AB4F3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graph of a number of cases&#10;&#10;Description automatically generated">
            <a:extLst>
              <a:ext uri="{FF2B5EF4-FFF2-40B4-BE49-F238E27FC236}">
                <a16:creationId xmlns:a16="http://schemas.microsoft.com/office/drawing/2014/main" id="{7AA995A1-4EAB-C069-F57C-E8F32AAA1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93" y="768350"/>
            <a:ext cx="5797641" cy="4421433"/>
          </a:xfrm>
          <a:prstGeom prst="rect">
            <a:avLst/>
          </a:prstGeom>
        </p:spPr>
      </p:pic>
      <p:pic>
        <p:nvPicPr>
          <p:cNvPr id="8" name="Picture 7" descr="A graph with a blue line&#10;&#10;Description automatically generated">
            <a:extLst>
              <a:ext uri="{FF2B5EF4-FFF2-40B4-BE49-F238E27FC236}">
                <a16:creationId xmlns:a16="http://schemas.microsoft.com/office/drawing/2014/main" id="{1DB28503-BA41-8DDC-93F9-979298DC5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19" y="819893"/>
            <a:ext cx="5431547" cy="4142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5B3D07-62AF-2F23-64A6-279C1B923FBF}"/>
              </a:ext>
            </a:extLst>
          </p:cNvPr>
          <p:cNvSpPr txBox="1"/>
          <p:nvPr/>
        </p:nvSpPr>
        <p:spPr>
          <a:xfrm>
            <a:off x="1467695" y="5724999"/>
            <a:ext cx="9654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3:  Poisson Distribution of COVID-19 cases and deaths in New York State</a:t>
            </a:r>
          </a:p>
        </p:txBody>
      </p:sp>
    </p:spTree>
    <p:extLst>
      <p:ext uri="{BB962C8B-B14F-4D97-AF65-F5344CB8AC3E}">
        <p14:creationId xmlns:p14="http://schemas.microsoft.com/office/powerpoint/2010/main" val="2980789436"/>
      </p:ext>
    </p:extLst>
  </p:cSld>
  <p:clrMapOvr>
    <a:masterClrMapping/>
  </p:clrMapOvr>
</p:sld>
</file>

<file path=ppt/theme/theme1.xml><?xml version="1.0" encoding="utf-8"?>
<a:theme xmlns:a="http://schemas.openxmlformats.org/drawingml/2006/main" name="UNCG_ End_Thank You Slides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A6205726-1400-45D6-8DDD-D3C71C5BF93F}"/>
    </a:ext>
  </a:extLst>
</a:theme>
</file>

<file path=ppt/theme/theme2.xml><?xml version="1.0" encoding="utf-8"?>
<a:theme xmlns:a="http://schemas.openxmlformats.org/drawingml/2006/main" name="UNCG Navy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E46950CF-BB60-4D79-B6C8-B17A544D2152}"/>
    </a:ext>
  </a:extLst>
</a:theme>
</file>

<file path=ppt/theme/theme3.xml><?xml version="1.0" encoding="utf-8"?>
<a:theme xmlns:a="http://schemas.openxmlformats.org/drawingml/2006/main" name="UNCG White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14A34B68-982E-46B3-8F07-518A67D0A89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uncg-ppt-tmpl-2018-wide169-logo-bl-horiz-v2</Template>
  <TotalTime>3633</TotalTime>
  <Words>882</Words>
  <Application>Microsoft Office PowerPoint</Application>
  <PresentationFormat>Widescreen</PresentationFormat>
  <Paragraphs>219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Unicode MS</vt:lpstr>
      <vt:lpstr>Calibri</vt:lpstr>
      <vt:lpstr>Georgia</vt:lpstr>
      <vt:lpstr>UNCG_ End_Thank You Slides</vt:lpstr>
      <vt:lpstr>UNCG Navy Background</vt:lpstr>
      <vt:lpstr>UNCG White Background</vt:lpstr>
      <vt:lpstr>COVID Tracking</vt:lpstr>
      <vt:lpstr>Stage 1: Data and Project Understanding </vt:lpstr>
      <vt:lpstr>Stage 2: Data Modeling</vt:lpstr>
      <vt:lpstr>Stage 3: Individual work</vt:lpstr>
      <vt:lpstr>Ayodeji Iwayemi –New York State</vt:lpstr>
      <vt:lpstr> 1. Mean: Approximately 523,370 cases 2. Median: 460,987.5 cases 3. Standard Deviation: Approximately 144,267.094 4. Variance: Approximately 20,812,994,547.344677 5. Skewness: Approximately 1.527 (positively skewed) 6. Kurtosis: Approximately 1.267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Employment – Kol Herget</vt:lpstr>
      <vt:lpstr>Stage 4: Machine Learning</vt:lpstr>
      <vt:lpstr>Stage 5: Dashboard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Davis-Ketchmore</dc:creator>
  <cp:lastModifiedBy>Ayodeji Iwayemi</cp:lastModifiedBy>
  <cp:revision>15</cp:revision>
  <dcterms:created xsi:type="dcterms:W3CDTF">2022-03-19T21:04:53Z</dcterms:created>
  <dcterms:modified xsi:type="dcterms:W3CDTF">2024-04-14T15:00:15Z</dcterms:modified>
</cp:coreProperties>
</file>