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24"/>
  </p:notesMasterIdLst>
  <p:sldIdLst>
    <p:sldId id="266" r:id="rId4"/>
    <p:sldId id="267" r:id="rId5"/>
    <p:sldId id="283" r:id="rId6"/>
    <p:sldId id="268" r:id="rId7"/>
    <p:sldId id="282" r:id="rId8"/>
    <p:sldId id="269" r:id="rId9"/>
    <p:sldId id="276" r:id="rId10"/>
    <p:sldId id="281" r:id="rId11"/>
    <p:sldId id="275" r:id="rId12"/>
    <p:sldId id="288" r:id="rId13"/>
    <p:sldId id="289" r:id="rId14"/>
    <p:sldId id="290" r:id="rId15"/>
    <p:sldId id="270" r:id="rId16"/>
    <p:sldId id="284" r:id="rId17"/>
    <p:sldId id="285" r:id="rId18"/>
    <p:sldId id="291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83"/>
            <p14:sldId id="268"/>
            <p14:sldId id="282"/>
            <p14:sldId id="269"/>
            <p14:sldId id="276"/>
            <p14:sldId id="281"/>
            <p14:sldId id="275"/>
            <p14:sldId id="288"/>
            <p14:sldId id="289"/>
            <p14:sldId id="290"/>
            <p14:sldId id="270"/>
            <p14:sldId id="284"/>
            <p14:sldId id="285"/>
            <p14:sldId id="291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5051" autoAdjust="0"/>
  </p:normalViewPr>
  <p:slideViewPr>
    <p:cSldViewPr snapToGrid="0">
      <p:cViewPr varScale="1">
        <p:scale>
          <a:sx n="81" d="100"/>
          <a:sy n="81" d="100"/>
        </p:scale>
        <p:origin x="67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was to get acquainted with the different datasets that would be used in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Stage V aimed at developing a simple interactive dashboard based on the analysis done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 was to develop the data for modeling and comparative analysis.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was always 0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III was to develop distributions and formal hypothesis tests for the intuitions had in Stage I and II and utilize statistical modeling to prove/disprove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IV was to </a:t>
            </a:r>
            <a:r>
              <a:rPr lang="en-US" sz="1200" dirty="0" err="1"/>
              <a:t>utlize</a:t>
            </a:r>
            <a:r>
              <a:rPr lang="en-US" sz="1200" dirty="0"/>
              <a:t> machine learning and statistical models to predict the trend of COVID-19 cases /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3D0-145B-C09E-1869-AC96D4B3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- Kevin Hayes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4E25-C795-B257-2E57-46F801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591"/>
            <a:ext cx="10515600" cy="1723372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0756-614E-B658-4A79-F41E3A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E59CE7-EF02-74DF-A6F3-C6EC9192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9" y="1825626"/>
            <a:ext cx="3075038" cy="24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06D0C8-633D-4F2F-FDC1-780320C2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61" y="1825626"/>
            <a:ext cx="3229873" cy="2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3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F71-9C50-5CE8-1E0A-137DA1B5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– Neetha Ravva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4BE9-B2E4-7087-1E93-3C2B959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/>
          </a:p>
        </p:txBody>
      </p:sp>
      <p:pic>
        <p:nvPicPr>
          <p:cNvPr id="16" name="Content Placeholder 15" descr="A graph of data distribution&#10;&#10;Description automatically generated">
            <a:extLst>
              <a:ext uri="{FF2B5EF4-FFF2-40B4-BE49-F238E27FC236}">
                <a16:creationId xmlns:a16="http://schemas.microsoft.com/office/drawing/2014/main" id="{3F94BECD-17FE-29EA-7FEF-357B35C3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49"/>
            <a:ext cx="3045937" cy="2175669"/>
          </a:xfrm>
        </p:spPr>
      </p:pic>
      <p:pic>
        <p:nvPicPr>
          <p:cNvPr id="18" name="Picture 17" descr="A graph with numbers and a number of cases&#10;&#10;Description automatically generated">
            <a:extLst>
              <a:ext uri="{FF2B5EF4-FFF2-40B4-BE49-F238E27FC236}">
                <a16:creationId xmlns:a16="http://schemas.microsoft.com/office/drawing/2014/main" id="{CC4EFB81-C38F-E636-CB04-DD045419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7" y="1690689"/>
            <a:ext cx="4726463" cy="2505972"/>
          </a:xfrm>
          <a:prstGeom prst="rect">
            <a:avLst/>
          </a:prstGeom>
        </p:spPr>
      </p:pic>
      <p:pic>
        <p:nvPicPr>
          <p:cNvPr id="20" name="Picture 19" descr="A graph of a number of cases&#10;&#10;Description automatically generated">
            <a:extLst>
              <a:ext uri="{FF2B5EF4-FFF2-40B4-BE49-F238E27FC236}">
                <a16:creationId xmlns:a16="http://schemas.microsoft.com/office/drawing/2014/main" id="{29DEFA91-4176-79F5-A069-B51C3C7A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54" y="1406013"/>
            <a:ext cx="3623583" cy="2910348"/>
          </a:xfrm>
          <a:prstGeom prst="rect">
            <a:avLst/>
          </a:prstGeom>
        </p:spPr>
      </p:pic>
      <p:pic>
        <p:nvPicPr>
          <p:cNvPr id="22" name="Picture 2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AC9DC2B-7850-C40C-1FEF-B5A56AE3A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167106"/>
            <a:ext cx="591963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31B8-3B08-955E-ABDE-D7BA45C4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3B0A-1A58-76AD-78A3-77E268FB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1: Political Party Affiliation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Null Hypothesis (H0): There is no significant correlation between the political party of the winning candidate in a state and the total number of COVID-19 cases reported in that state.</a:t>
            </a:r>
          </a:p>
          <a:p>
            <a:pPr algn="l"/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Alternative Hypothesis (H1): There is a significant correlation between the political party of the winning candidate in a state and the total number of COVID-19 cases reported in that state.</a:t>
            </a:r>
          </a:p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2: Voter Turnout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Null Hypothesis (H0): There is no significant relationship between voter turnout in a state and the total number of COVID-19 cases reported in that state.</a:t>
            </a:r>
          </a:p>
          <a:p>
            <a:pPr algn="l"/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Alternative Hypothesis (H1): There is a significant relationship between voter turnout in a state and the total number of COVID-19 cases reported in that state.</a:t>
            </a:r>
          </a:p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3: Population Size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Null Hypothesis (H0): There is no significant correlation between the population size of a state and the total number of COVID-19 cases reported in that state.</a:t>
            </a:r>
          </a:p>
          <a:p>
            <a:pPr algn="l"/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Alternative Hypothesis (H1): There is a significant correlation between the population size of a state and the total number of COVID-19 cases reported in that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1366-FCF2-2141-302D-90F62FC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6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823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Regression models (linear, polynomial), machine learning, predictions on COVID-19 cases/deaths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Predicted Cases and Deaths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E9CC-692E-95AB-7C48-FB61BEA4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AE9CC7-0A51-B199-C935-7F095B9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98" y="3547602"/>
            <a:ext cx="3441905" cy="24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B8FA63-B8C6-A4C8-230D-D856AAB2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79" y="1257300"/>
            <a:ext cx="3206423" cy="22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F711D2-EC66-BD59-7C6E-9DA4E88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1257300"/>
            <a:ext cx="3157384" cy="22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D2DD959-2D27-A708-A27A-DF6BE677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89" y="3547602"/>
            <a:ext cx="316770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1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965-0F1A-AEBA-9238-7DD74FB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22B7-12B3-36EA-88BD-D5A446A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system-ui"/>
              </a:rPr>
              <a:t>Fail to reject null hypothesis. So no.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system-ui"/>
              </a:rPr>
              <a:t>Reject null hypothesis. So yes.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system-ui"/>
              </a:rPr>
              <a:t>Reject null hypothesis. So yes.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CF4F-CBB0-C14E-002E-125B52A9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– Neetha Ravva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There is no significant correlation between the political party of the winning candidate in a state and the total number of COVID-19 cases reported in that state.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	Reject null hypothesis – so yes.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There is no significant relationship between voter turnout in a state and the total number of COVID-19 cases reported in that state.</a:t>
            </a:r>
            <a:endParaRPr lang="en-US" sz="1800" dirty="0">
              <a:solidFill>
                <a:srgbClr val="21212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	Reject null hypothesis – so yes.</a:t>
            </a:r>
          </a:p>
          <a:p>
            <a:r>
              <a:rPr lang="en-US" sz="1800" dirty="0">
                <a:solidFill>
                  <a:srgbClr val="212121"/>
                </a:solidFill>
                <a:latin typeface="+mn-lt"/>
              </a:rPr>
              <a:t>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There is no significant correlation between the population size of a state and the total number of COVID-19 cases reported in that state.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	Fail to reject null hypothesis – so no.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375"/>
            <a:ext cx="10515600" cy="1087250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1640-C3CF-59AE-6A31-08637E24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6234"/>
            <a:ext cx="10515600" cy="570313"/>
          </a:xfrm>
        </p:spPr>
        <p:txBody>
          <a:bodyPr/>
          <a:lstStyle/>
          <a:p>
            <a:pPr algn="ctr"/>
            <a:r>
              <a:rPr lang="en-US" sz="2400" dirty="0"/>
              <a:t>Interactive dashboard based on current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13"/>
            <a:ext cx="10515600" cy="175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1: Data &amp; Project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4176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Presidential</a:t>
            </a:r>
            <a:r>
              <a:rPr lang="en-US" dirty="0"/>
              <a:t> – Ayodeji &amp; </a:t>
            </a:r>
            <a:r>
              <a:rPr lang="en-US" dirty="0" err="1"/>
              <a:t>Neetha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Housing</a:t>
            </a:r>
            <a:r>
              <a:rPr lang="en-US" dirty="0"/>
              <a:t> – Kevin Hayes</a:t>
            </a:r>
          </a:p>
          <a:p>
            <a:endParaRPr lang="en-US" dirty="0"/>
          </a:p>
          <a:p>
            <a:r>
              <a:rPr lang="en-US" b="1" dirty="0"/>
              <a:t> Employment</a:t>
            </a:r>
            <a:r>
              <a:rPr lang="en-US" dirty="0"/>
              <a:t> – Kol Herget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7498"/>
            <a:ext cx="10515600" cy="52580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33F8B2-4486-05C8-374A-1A0852A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0"/>
            <a:ext cx="10515600" cy="745926"/>
          </a:xfrm>
        </p:spPr>
        <p:txBody>
          <a:bodyPr/>
          <a:lstStyle/>
          <a:p>
            <a:pPr algn="ctr"/>
            <a:r>
              <a:rPr lang="en-US" dirty="0"/>
              <a:t>Mean/median/mode trends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669549-B46C-F6C3-5530-5175E6D6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534" y="1535935"/>
            <a:ext cx="4907865" cy="454230"/>
          </a:xfrm>
        </p:spPr>
        <p:txBody>
          <a:bodyPr/>
          <a:lstStyle/>
          <a:p>
            <a:pPr algn="ctr"/>
            <a:r>
              <a:rPr lang="en-US" dirty="0"/>
              <a:t>CASES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1E6816-BC44-E88F-CE5C-1AA08AD0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6534" y="2047874"/>
            <a:ext cx="4657941" cy="359815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A2AEF6-6AB4-7D86-CF57-F7EF155B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859" y="1500692"/>
            <a:ext cx="5045528" cy="454230"/>
          </a:xfrm>
        </p:spPr>
        <p:txBody>
          <a:bodyPr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3210-308B-C64F-9124-E63A3DF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81EF5-B959-A66B-9FDC-6253D9C7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68" y="2047875"/>
            <a:ext cx="4483249" cy="3598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3F0B5-4493-A7C7-2A9A-BD73AC613A78}"/>
              </a:ext>
            </a:extLst>
          </p:cNvPr>
          <p:cNvSpPr txBox="1"/>
          <p:nvPr/>
        </p:nvSpPr>
        <p:spPr>
          <a:xfrm>
            <a:off x="1468418" y="5644300"/>
            <a:ext cx="440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17844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2864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C9D6-3055-BD7C-38A5-8696333265D0}"/>
              </a:ext>
            </a:extLst>
          </p:cNvPr>
          <p:cNvSpPr txBox="1"/>
          <p:nvPr/>
        </p:nvSpPr>
        <p:spPr>
          <a:xfrm>
            <a:off x="6411558" y="5644300"/>
            <a:ext cx="48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472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49</a:t>
            </a:r>
          </a:p>
        </p:txBody>
      </p:sp>
    </p:spTree>
    <p:extLst>
      <p:ext uri="{BB962C8B-B14F-4D97-AF65-F5344CB8AC3E}">
        <p14:creationId xmlns:p14="http://schemas.microsoft.com/office/powerpoint/2010/main" val="22169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9526"/>
            <a:ext cx="10515600" cy="1434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distributions across a chosen state &amp; enrichment data,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develop formal hypotheses for testing</a:t>
            </a:r>
          </a:p>
          <a:p>
            <a:r>
              <a:rPr lang="en-US" dirty="0">
                <a:highlight>
                  <a:srgbClr val="FFFF00"/>
                </a:highlight>
              </a:rPr>
              <a:t>Each insert our own findings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F0B9-4322-F7B7-3373-CF5E0920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96" y="239584"/>
            <a:ext cx="10515600" cy="1114742"/>
          </a:xfrm>
        </p:spPr>
        <p:txBody>
          <a:bodyPr>
            <a:normAutofit fontScale="90000"/>
          </a:bodyPr>
          <a:lstStyle/>
          <a:p>
            <a:r>
              <a:rPr lang="en-US" dirty="0"/>
              <a:t>Ayodeji Iwayemi –New York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A8B7-ED6D-A0DF-43C4-7E034801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graph of a number of cases&#10;&#10;Description automatically generated">
            <a:extLst>
              <a:ext uri="{FF2B5EF4-FFF2-40B4-BE49-F238E27FC236}">
                <a16:creationId xmlns:a16="http://schemas.microsoft.com/office/drawing/2014/main" id="{EBDEFD7F-54A2-1834-B409-6327F28A0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6" y="1621934"/>
            <a:ext cx="5021947" cy="3829869"/>
          </a:xfrm>
          <a:prstGeom prst="rect">
            <a:avLst/>
          </a:prstGeom>
        </p:spPr>
      </p:pic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A3D411CD-A398-6247-5C4A-D785D69FD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49" y="1621935"/>
            <a:ext cx="5021947" cy="3829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FE2DA-87CA-2DBF-3F7B-0AB5FC68E281}"/>
              </a:ext>
            </a:extLst>
          </p:cNvPr>
          <p:cNvSpPr txBox="1"/>
          <p:nvPr/>
        </p:nvSpPr>
        <p:spPr>
          <a:xfrm>
            <a:off x="1699683" y="5492166"/>
            <a:ext cx="96541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Figure 1: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353108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355598" y="1302497"/>
            <a:ext cx="1127082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1: </a:t>
            </a:r>
            <a:r>
              <a:rPr lang="en-US" sz="2200" dirty="0"/>
              <a:t>There is a significant correlation between the total number of votes cast in the 2020 presidential election and the number of COVID-19 cases in New York counties between 2020-06-01 and 2021-01-03.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2: </a:t>
            </a:r>
            <a:r>
              <a:rPr lang="en-US" sz="2200" dirty="0"/>
              <a:t>Counties where a Democratic candidate won the election led to a higher number of COVID-19 cases compared to counties where a Republican candidate won.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3: </a:t>
            </a:r>
            <a:r>
              <a:rPr lang="en-US" sz="2200" dirty="0"/>
              <a:t>The victory of Joe Biden in the 2020 presidential election in New York has a significant influence on the increase in COVID-19 cases in the state.</a:t>
            </a:r>
          </a:p>
          <a:p>
            <a:pPr algn="just" rtl="0"/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8" y="464915"/>
            <a:ext cx="11270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800" b="1" dirty="0"/>
              <a:t>Hypothesis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374828" y="4186148"/>
            <a:ext cx="261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4563</TotalTime>
  <Words>986</Words>
  <Application>Microsoft Office PowerPoint</Application>
  <PresentationFormat>Widescreen</PresentationFormat>
  <Paragraphs>111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Georgia</vt:lpstr>
      <vt:lpstr>system-ui</vt:lpstr>
      <vt:lpstr>UNCG_ End_Thank You Slides</vt:lpstr>
      <vt:lpstr>UNCG Navy Background</vt:lpstr>
      <vt:lpstr>UNCG White Background</vt:lpstr>
      <vt:lpstr>COVID Tracking</vt:lpstr>
      <vt:lpstr>Stage 1: Data &amp; Project Understanding</vt:lpstr>
      <vt:lpstr>Enrichment data</vt:lpstr>
      <vt:lpstr>Stage 2: Data Modeling</vt:lpstr>
      <vt:lpstr>Mean/median/mode trends</vt:lpstr>
      <vt:lpstr>Stage 3: Individual work</vt:lpstr>
      <vt:lpstr>Ayodeji Iwayemi –New York State</vt:lpstr>
      <vt:lpstr>PowerPoint Presentation</vt:lpstr>
      <vt:lpstr>Employment – Kol Herget (SC)</vt:lpstr>
      <vt:lpstr>Housing - Kevin Hayes</vt:lpstr>
      <vt:lpstr>Presidential – Neetha Ravva</vt:lpstr>
      <vt:lpstr>Hypothesis</vt:lpstr>
      <vt:lpstr>Stage 4: Machine Learning</vt:lpstr>
      <vt:lpstr>Kevin Hayes- Predicted Cases and Deaths</vt:lpstr>
      <vt:lpstr>Kevin Hayes- Hypothesis Tests</vt:lpstr>
      <vt:lpstr>Hypothesis test – Neetha Ravva</vt:lpstr>
      <vt:lpstr>Stage 5: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Neetha Ravva</cp:lastModifiedBy>
  <cp:revision>24</cp:revision>
  <dcterms:created xsi:type="dcterms:W3CDTF">2022-03-19T21:04:53Z</dcterms:created>
  <dcterms:modified xsi:type="dcterms:W3CDTF">2024-04-20T14:02:16Z</dcterms:modified>
</cp:coreProperties>
</file>