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31"/>
  </p:notesMasterIdLst>
  <p:sldIdLst>
    <p:sldId id="266" r:id="rId4"/>
    <p:sldId id="267" r:id="rId5"/>
    <p:sldId id="295" r:id="rId6"/>
    <p:sldId id="268" r:id="rId7"/>
    <p:sldId id="282" r:id="rId8"/>
    <p:sldId id="269" r:id="rId9"/>
    <p:sldId id="281" r:id="rId10"/>
    <p:sldId id="275" r:id="rId11"/>
    <p:sldId id="288" r:id="rId12"/>
    <p:sldId id="289" r:id="rId13"/>
    <p:sldId id="290" r:id="rId14"/>
    <p:sldId id="270" r:id="rId15"/>
    <p:sldId id="301" r:id="rId16"/>
    <p:sldId id="292" r:id="rId17"/>
    <p:sldId id="293" r:id="rId18"/>
    <p:sldId id="284" r:id="rId19"/>
    <p:sldId id="294" r:id="rId20"/>
    <p:sldId id="285" r:id="rId21"/>
    <p:sldId id="291" r:id="rId22"/>
    <p:sldId id="271" r:id="rId23"/>
    <p:sldId id="297" r:id="rId24"/>
    <p:sldId id="298" r:id="rId25"/>
    <p:sldId id="299" r:id="rId26"/>
    <p:sldId id="300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95"/>
            <p14:sldId id="268"/>
            <p14:sldId id="282"/>
            <p14:sldId id="269"/>
            <p14:sldId id="281"/>
            <p14:sldId id="275"/>
            <p14:sldId id="288"/>
            <p14:sldId id="289"/>
            <p14:sldId id="290"/>
            <p14:sldId id="270"/>
            <p14:sldId id="301"/>
            <p14:sldId id="292"/>
            <p14:sldId id="293"/>
            <p14:sldId id="284"/>
            <p14:sldId id="294"/>
            <p14:sldId id="285"/>
            <p14:sldId id="291"/>
            <p14:sldId id="271"/>
            <p14:sldId id="297"/>
            <p14:sldId id="298"/>
            <p14:sldId id="299"/>
            <p14:sldId id="300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5051" autoAdjust="0"/>
  </p:normalViewPr>
  <p:slideViewPr>
    <p:cSldViewPr snapToGrid="0">
      <p:cViewPr varScale="1">
        <p:scale>
          <a:sx n="71" d="100"/>
          <a:sy n="71" d="100"/>
        </p:scale>
        <p:origin x="67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was to get acquainted with the different datasets that would be used in our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briefly about predictions for US cases/deaths from linear/polynomial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0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0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Stage V aimed at developing a simple interactive dashboard based on the analysis done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who chose what enrichment data, mention that we did data dictionaries, mention merging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5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 was to develop the data for modeling and comparative analysis.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was always 0 </a:t>
            </a:r>
            <a:r>
              <a:rPr lang="en-US"/>
              <a:t>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III was to develop distributions and formal hypothesis tests for the intuitions had in Stage I and II and utilize statistical modeling to prove/disprove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IV was to </a:t>
            </a:r>
            <a:r>
              <a:rPr lang="en-US" sz="1200" dirty="0" err="1"/>
              <a:t>utlize</a:t>
            </a:r>
            <a:r>
              <a:rPr lang="en-US" sz="1200" dirty="0"/>
              <a:t> machine learning and statistical models to predict the trend of COVID-19 cases / deaths.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F6BE9-55CE-3F16-B13A-0EC6D10EC3E2}"/>
              </a:ext>
            </a:extLst>
          </p:cNvPr>
          <p:cNvSpPr txBox="1"/>
          <p:nvPr/>
        </p:nvSpPr>
        <p:spPr>
          <a:xfrm>
            <a:off x="3047552" y="4830379"/>
            <a:ext cx="609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https://github.com/aiwayemi/Group-1</a:t>
            </a:r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F71-9C50-5CE8-1E0A-137DA1B5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– Neetha Ravva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4BE9-B2E4-7087-1E93-3C2B959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  <p:pic>
        <p:nvPicPr>
          <p:cNvPr id="16" name="Content Placeholder 15" descr="A graph of data distribution&#10;&#10;Description automatically generated">
            <a:extLst>
              <a:ext uri="{FF2B5EF4-FFF2-40B4-BE49-F238E27FC236}">
                <a16:creationId xmlns:a16="http://schemas.microsoft.com/office/drawing/2014/main" id="{3F94BECD-17FE-29EA-7FEF-357B35C3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49"/>
            <a:ext cx="3045937" cy="2175669"/>
          </a:xfrm>
        </p:spPr>
      </p:pic>
      <p:pic>
        <p:nvPicPr>
          <p:cNvPr id="18" name="Picture 17" descr="A graph with numbers and a number of cases&#10;&#10;Description automatically generated">
            <a:extLst>
              <a:ext uri="{FF2B5EF4-FFF2-40B4-BE49-F238E27FC236}">
                <a16:creationId xmlns:a16="http://schemas.microsoft.com/office/drawing/2014/main" id="{CC4EFB81-C38F-E636-CB04-DD045419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7" y="1690689"/>
            <a:ext cx="4726463" cy="2505972"/>
          </a:xfrm>
          <a:prstGeom prst="rect">
            <a:avLst/>
          </a:prstGeom>
        </p:spPr>
      </p:pic>
      <p:pic>
        <p:nvPicPr>
          <p:cNvPr id="20" name="Picture 19" descr="A graph of a number of cases&#10;&#10;Description automatically generated">
            <a:extLst>
              <a:ext uri="{FF2B5EF4-FFF2-40B4-BE49-F238E27FC236}">
                <a16:creationId xmlns:a16="http://schemas.microsoft.com/office/drawing/2014/main" id="{29DEFA91-4176-79F5-A069-B51C3C7A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54" y="1406013"/>
            <a:ext cx="3623583" cy="2910348"/>
          </a:xfrm>
          <a:prstGeom prst="rect">
            <a:avLst/>
          </a:prstGeom>
        </p:spPr>
      </p:pic>
      <p:pic>
        <p:nvPicPr>
          <p:cNvPr id="22" name="Picture 2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AC9DC2B-7850-C40C-1FEF-B5A56AE3A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167106"/>
            <a:ext cx="5919634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31B8-3B08-955E-ABDE-D7BA45C4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3B0A-1A58-76AD-78A3-77E268FB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1: Political Party Affiliation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political party of the winning candidate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2: Voter Turnout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relationship between voter turnout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3: Population Size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population size of a state and the total number of COVID-19 cases reported in that state.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1366-FCF2-2141-302D-90F62FC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6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921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082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Regression models (linear, polynomial), machine learning, predictions on COVID-19 cases/deaths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D4B2D4CE-1CCD-835E-26C5-4AF21C53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 Cases/Deaths Predictions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A79A400-E19F-F9E0-CCCE-2EC8611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D0DFC8E-D006-4B55-BBF2-7AB50F8F017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Picture 5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34CDBE4E-812C-0BD5-067D-CD6E4AEA7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13" y="1693335"/>
            <a:ext cx="3376192" cy="2161857"/>
          </a:xfrm>
          <a:prstGeom prst="rect">
            <a:avLst/>
          </a:prstGeom>
        </p:spPr>
      </p:pic>
      <p:pic>
        <p:nvPicPr>
          <p:cNvPr id="8" name="Picture 7" descr="A graph showing the growth of a body&#10;&#10;Description automatically generated">
            <a:extLst>
              <a:ext uri="{FF2B5EF4-FFF2-40B4-BE49-F238E27FC236}">
                <a16:creationId xmlns:a16="http://schemas.microsoft.com/office/drawing/2014/main" id="{5B7571EE-EC9D-0DB2-A0AC-2A1CF352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55" y="1671565"/>
            <a:ext cx="3376192" cy="2181378"/>
          </a:xfrm>
          <a:prstGeom prst="rect">
            <a:avLst/>
          </a:prstGeom>
        </p:spPr>
      </p:pic>
      <p:pic>
        <p:nvPicPr>
          <p:cNvPr id="10" name="Picture 9" descr="A graph showing the growth of a number of cases&#10;&#10;Description automatically generated">
            <a:extLst>
              <a:ext uri="{FF2B5EF4-FFF2-40B4-BE49-F238E27FC236}">
                <a16:creationId xmlns:a16="http://schemas.microsoft.com/office/drawing/2014/main" id="{A7988341-B118-DFEA-2C40-CF5A1DE9C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213" y="3855191"/>
            <a:ext cx="3376192" cy="2199481"/>
          </a:xfrm>
          <a:prstGeom prst="rect">
            <a:avLst/>
          </a:prstGeom>
        </p:spPr>
      </p:pic>
      <p:pic>
        <p:nvPicPr>
          <p:cNvPr id="12" name="Picture 11" descr="A graph showing the growth of a body&#10;&#10;Description automatically generated with medium confidence">
            <a:extLst>
              <a:ext uri="{FF2B5EF4-FFF2-40B4-BE49-F238E27FC236}">
                <a16:creationId xmlns:a16="http://schemas.microsoft.com/office/drawing/2014/main" id="{EA3177C9-B629-B8B8-E747-CD4DE337D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555" y="3859300"/>
            <a:ext cx="3376672" cy="21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employee level </a:t>
            </a:r>
            <a:r>
              <a:rPr lang="en-US" dirty="0"/>
              <a:t>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taxable annual wage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establishment count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– Ayodeji Iwayemi (NY)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1510453"/>
            <a:ext cx="10703560" cy="475487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Null hypothesis: </a:t>
            </a:r>
            <a:r>
              <a:rPr lang="en-US" dirty="0"/>
              <a:t>There is no significant correlation between the total number of votes cast in the 2020 presidential election and the number of COVID-19 cases in New York counties between 2020-06-01 and 2021-01-03</a:t>
            </a:r>
          </a:p>
          <a:p>
            <a:pPr lvl="1"/>
            <a:r>
              <a:rPr lang="en-US" i="1" dirty="0"/>
              <a:t>Null accepted; alternative rejected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</a:rPr>
              <a:t>p-value: 0.99, which is~1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 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significant difference in the average number of COVID-19 cases between counties where a Democratic candidate won and counties where a Republican candidate won.</a:t>
            </a:r>
          </a:p>
          <a:p>
            <a:pPr lvl="1"/>
            <a:r>
              <a:rPr lang="en-US" i="1" dirty="0"/>
              <a:t>Null accepted; alternative rejected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p-value &gt; alpha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 victory of Joe Biden in the 2020 presidential election in New York has no significant influence on the increase in COVID-19 cases in the state.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p_value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&lt; alpha)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6" y="170336"/>
            <a:ext cx="5284133" cy="520700"/>
          </a:xfrm>
        </p:spPr>
        <p:txBody>
          <a:bodyPr>
            <a:normAutofit fontScale="90000"/>
          </a:bodyPr>
          <a:lstStyle/>
          <a:p>
            <a:r>
              <a:rPr lang="en-US" dirty="0"/>
              <a:t>NY Predicted Cases and Deaths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 descr="A graph with different colored lines">
            <a:extLst>
              <a:ext uri="{FF2B5EF4-FFF2-40B4-BE49-F238E27FC236}">
                <a16:creationId xmlns:a16="http://schemas.microsoft.com/office/drawing/2014/main" id="{03859CBF-4A61-F16E-A659-8E65213D3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98" y="3309150"/>
            <a:ext cx="5274315" cy="3158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7E3108-32AA-993B-1B9E-405F4914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98" y="510162"/>
            <a:ext cx="5552250" cy="3055483"/>
          </a:xfrm>
          <a:prstGeom prst="rect">
            <a:avLst/>
          </a:prstGeom>
        </p:spPr>
      </p:pic>
      <p:pic>
        <p:nvPicPr>
          <p:cNvPr id="13" name="Picture 1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FC67AA49-98F6-F9E3-AC3E-72C22DB88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1" y="612833"/>
            <a:ext cx="5552249" cy="3055483"/>
          </a:xfrm>
          <a:prstGeom prst="rect">
            <a:avLst/>
          </a:prstGeom>
        </p:spPr>
      </p:pic>
      <p:pic>
        <p:nvPicPr>
          <p:cNvPr id="15" name="Picture 1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5ADD2196-02D7-B084-9EC1-5F8B7C443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3" y="3372874"/>
            <a:ext cx="5838023" cy="26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Predicted Cases and Deaths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E9CC-692E-95AB-7C48-FB61BEA4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17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AE9CC7-0A51-B199-C935-7F095B9C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98" y="3547602"/>
            <a:ext cx="3441905" cy="24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B8FA63-B8C6-A4C8-230D-D856AAB2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79" y="1257300"/>
            <a:ext cx="3206423" cy="22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F711D2-EC66-BD59-7C6E-9DA4E88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1257300"/>
            <a:ext cx="3157384" cy="22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D2DD959-2D27-A708-A27A-DF6BE677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89" y="3547602"/>
            <a:ext cx="3167707" cy="22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9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965-0F1A-AEBA-9238-7DD74FB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22B7-12B3-36EA-88BD-D5A446A5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a higher total population of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hispanic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or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latino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people of any race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DP05_0073E)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Fail to 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no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of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35 to 44 years of age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fewer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DP05_0011E)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aged 60 to 64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cases for that state? (Label : DP05_0014E)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CF4F-CBB0-C14E-002E-125B52A9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52D-B146-E28D-6434-32AC8F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– Neetha Ravva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911-40F8-7B2E-277C-B05AC18D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political party of the winning candidate</a:t>
            </a:r>
            <a:r>
              <a:rPr lang="en-US" sz="2400" b="0" i="0" dirty="0">
                <a:effectLst/>
                <a:latin typeface="+mn-lt"/>
              </a:rPr>
              <a:t> in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b="0" i="0" dirty="0">
                <a:effectLst/>
                <a:latin typeface="+mn-lt"/>
              </a:rPr>
              <a:t>There is no significant relationship between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voter turnout </a:t>
            </a:r>
            <a:r>
              <a:rPr lang="en-US" sz="2400" b="0" i="0" dirty="0">
                <a:effectLst/>
                <a:latin typeface="+mn-lt"/>
              </a:rPr>
              <a:t>in a state and the total number of COVID-19 cases reported in that state.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population size </a:t>
            </a:r>
            <a:r>
              <a:rPr lang="en-US" sz="2400" b="0" i="0" dirty="0">
                <a:effectLst/>
                <a:latin typeface="+mn-lt"/>
              </a:rPr>
              <a:t>of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Fail to 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no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2099-1CA4-40F5-7D40-6EDEE0B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713"/>
            <a:ext cx="10515600" cy="175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1: Data &amp; Project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4176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375"/>
            <a:ext cx="10515600" cy="1087250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1640-C3CF-59AE-6A31-08637E24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6234"/>
            <a:ext cx="10515600" cy="570313"/>
          </a:xfrm>
        </p:spPr>
        <p:txBody>
          <a:bodyPr/>
          <a:lstStyle/>
          <a:p>
            <a:pPr algn="ctr"/>
            <a:r>
              <a:rPr lang="en-US" sz="2400" dirty="0"/>
              <a:t>Interactive dashboard based on current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52D-B146-E28D-6434-32AC8FB3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281093"/>
            <a:ext cx="11209867" cy="799888"/>
          </a:xfrm>
        </p:spPr>
        <p:txBody>
          <a:bodyPr/>
          <a:lstStyle/>
          <a:p>
            <a:r>
              <a:rPr lang="en-US" sz="4400" b="1" dirty="0"/>
              <a:t>Features of the Interactive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911-40F8-7B2E-277C-B05AC18D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138184"/>
            <a:ext cx="10784840" cy="490357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Start Date:</a:t>
            </a:r>
            <a:r>
              <a:rPr lang="en-US" sz="2000" dirty="0">
                <a:latin typeface="+mj-lt"/>
              </a:rPr>
              <a:t> Select the start date for the data analysis period.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End Date:</a:t>
            </a:r>
            <a:r>
              <a:rPr lang="en-US" sz="2000" dirty="0">
                <a:latin typeface="+mj-lt"/>
              </a:rPr>
              <a:t> Select the end date for the data analysis period.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Mode Selector:</a:t>
            </a:r>
            <a:r>
              <a:rPr lang="en-US" sz="2000" dirty="0">
                <a:latin typeface="+mj-lt"/>
              </a:rPr>
              <a:t> Choose between Linear and Log scale for the y-axis of the charts.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State Selector for Cases and Deaths:</a:t>
            </a:r>
            <a:r>
              <a:rPr lang="en-US" sz="2000" dirty="0">
                <a:latin typeface="+mj-lt"/>
              </a:rPr>
              <a:t> Select one or more states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Cases and Deaths Graph:</a:t>
            </a:r>
            <a:r>
              <a:rPr lang="en-US" sz="2000" dirty="0">
                <a:latin typeface="+mj-lt"/>
              </a:rPr>
              <a:t> Displays the COVID-19 cases and deaths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Performance Options for Cases and Deaths :</a:t>
            </a:r>
            <a:r>
              <a:rPr lang="en-US" sz="2000" dirty="0">
                <a:latin typeface="+mj-lt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Actual values     ii. Trendline     iii. 7-Day Moving Avg.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Prediction Line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Legends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2099-1CA4-40F5-7D40-6EDEE0B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1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30D6-0400-5574-F963-B42F5896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C9743-A139-F679-2AD8-C42A5DC2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B7EB0-0685-3795-4B73-26E9ADE9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8" y="471488"/>
            <a:ext cx="11897731" cy="57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1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549-06AD-F674-C84F-3C2E34B5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FBD0-EDEC-4148-610E-95A9B16B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CD34F-473B-3683-FAD1-D80C725C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24546-310B-F165-960B-9BE64217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13" y="307181"/>
            <a:ext cx="11786771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18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4F798-8BD5-54F5-EF55-B7068197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6F3-C1F0-9277-3422-6B3DF131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0" y="1063413"/>
            <a:ext cx="117799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4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Presidential</a:t>
            </a:r>
            <a:r>
              <a:rPr lang="en-US" dirty="0"/>
              <a:t> – Ayodeji &amp; </a:t>
            </a:r>
            <a:r>
              <a:rPr lang="en-US" dirty="0" err="1"/>
              <a:t>Neetha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 Housing</a:t>
            </a:r>
            <a:r>
              <a:rPr lang="en-US" dirty="0"/>
              <a:t> – Kevin Hayes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Employment</a:t>
            </a:r>
            <a:r>
              <a:rPr lang="en-US" dirty="0"/>
              <a:t> – Kol Herget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Voter Learning Center - Cicero Public Library">
            <a:extLst>
              <a:ext uri="{FF2B5EF4-FFF2-40B4-BE49-F238E27FC236}">
                <a16:creationId xmlns:a16="http://schemas.microsoft.com/office/drawing/2014/main" id="{FF65C2EF-8A6D-8706-ABDD-A906122C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42" y="1211962"/>
            <a:ext cx="2384107" cy="13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se PNG Transparent Images Free Download - Pngfre">
            <a:extLst>
              <a:ext uri="{FF2B5EF4-FFF2-40B4-BE49-F238E27FC236}">
                <a16:creationId xmlns:a16="http://schemas.microsoft.com/office/drawing/2014/main" id="{AC5A5C7A-A7F2-AD26-73C2-C1752CDF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7" y="3020392"/>
            <a:ext cx="1089061" cy="108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riefcase Clip Art at Clker.com - vector clip art online, royalty free &amp;  public domain">
            <a:extLst>
              <a:ext uri="{FF2B5EF4-FFF2-40B4-BE49-F238E27FC236}">
                <a16:creationId xmlns:a16="http://schemas.microsoft.com/office/drawing/2014/main" id="{DAFA2657-2FD1-5E16-47C8-21748E2B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897" y="4652369"/>
            <a:ext cx="1536999" cy="12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0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942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7498"/>
            <a:ext cx="10515600" cy="52580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33F8B2-4486-05C8-374A-1A0852A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0"/>
            <a:ext cx="10515600" cy="745926"/>
          </a:xfrm>
        </p:spPr>
        <p:txBody>
          <a:bodyPr/>
          <a:lstStyle/>
          <a:p>
            <a:pPr algn="ctr"/>
            <a:r>
              <a:rPr lang="en-US" dirty="0"/>
              <a:t>Mean/median/mode trends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669549-B46C-F6C3-5530-5175E6D6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775" y="1491040"/>
            <a:ext cx="4907865" cy="454230"/>
          </a:xfrm>
        </p:spPr>
        <p:txBody>
          <a:bodyPr/>
          <a:lstStyle/>
          <a:p>
            <a:pPr algn="ctr"/>
            <a:r>
              <a:rPr lang="en-US" dirty="0"/>
              <a:t>US CASES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1E6816-BC44-E88F-CE5C-1AA08AD08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6535" y="2047875"/>
            <a:ext cx="3835090" cy="2962524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A2AEF6-6AB4-7D86-CF57-F7EF155B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7609" y="1489023"/>
            <a:ext cx="5045528" cy="454230"/>
          </a:xfrm>
        </p:spPr>
        <p:txBody>
          <a:bodyPr/>
          <a:lstStyle/>
          <a:p>
            <a:pPr algn="ctr"/>
            <a:r>
              <a:rPr lang="en-US" dirty="0"/>
              <a:t>US DEATHS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3210-308B-C64F-9124-E63A3DF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81EF5-B959-A66B-9FDC-6253D9C7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159" y="2047876"/>
            <a:ext cx="3691258" cy="29625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23F0B5-4493-A7C7-2A9A-BD73AC613A78}"/>
              </a:ext>
            </a:extLst>
          </p:cNvPr>
          <p:cNvSpPr txBox="1"/>
          <p:nvPr/>
        </p:nvSpPr>
        <p:spPr>
          <a:xfrm>
            <a:off x="838200" y="5155708"/>
            <a:ext cx="440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17844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2864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0C9D6-3055-BD7C-38A5-8696333265D0}"/>
              </a:ext>
            </a:extLst>
          </p:cNvPr>
          <p:cNvSpPr txBox="1"/>
          <p:nvPr/>
        </p:nvSpPr>
        <p:spPr>
          <a:xfrm>
            <a:off x="6952785" y="5158373"/>
            <a:ext cx="48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472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FD3A5-4822-8078-48BA-57E2D0BBAB36}"/>
              </a:ext>
            </a:extLst>
          </p:cNvPr>
          <p:cNvSpPr txBox="1"/>
          <p:nvPr/>
        </p:nvSpPr>
        <p:spPr>
          <a:xfrm>
            <a:off x="4819426" y="2450233"/>
            <a:ext cx="24509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Cases            Deaths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1137 – JPN – 13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33963 – BRA – 732  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8410 – DEU – 217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1 – GRL – 0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63 – CHN – 1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13615 – RUS – 256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8DF64-582C-B183-854A-74F2596A3574}"/>
              </a:ext>
            </a:extLst>
          </p:cNvPr>
          <p:cNvSpPr txBox="1"/>
          <p:nvPr/>
        </p:nvSpPr>
        <p:spPr>
          <a:xfrm>
            <a:off x="4965407" y="1850538"/>
            <a:ext cx="234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countries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(mean only)</a:t>
            </a:r>
          </a:p>
        </p:txBody>
      </p:sp>
    </p:spTree>
    <p:extLst>
      <p:ext uri="{BB962C8B-B14F-4D97-AF65-F5344CB8AC3E}">
        <p14:creationId xmlns:p14="http://schemas.microsoft.com/office/powerpoint/2010/main" val="22169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542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9526"/>
            <a:ext cx="10515600" cy="14341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distributions across a chosen state &amp; enrichment data,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develop formal hypotheses for testing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460586" y="3853928"/>
            <a:ext cx="1127082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1: </a:t>
            </a:r>
            <a:r>
              <a:rPr lang="en-US" sz="2000" dirty="0"/>
              <a:t>There is a significant correlation between the total number of votes cast in the 2020 presidential election and the number of COVID-19 cases in New York counties between 2020-06-01 and 2021-01-03.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2: </a:t>
            </a:r>
            <a:r>
              <a:rPr lang="en-US" sz="2000" dirty="0"/>
              <a:t>Counties where a Democratic candidate won the election led to a higher number of COVID-19 cases compared to counties where a Republican candidate won.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3: </a:t>
            </a:r>
            <a:r>
              <a:rPr lang="en-US" sz="2000" dirty="0"/>
              <a:t>The victory of Joe Biden in the 2020 presidential election in New York has a significant influence on the increase in COVID-19 cases in the state.</a:t>
            </a:r>
          </a:p>
          <a:p>
            <a:pPr algn="just" rtl="0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8" y="464915"/>
            <a:ext cx="1127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Ayodeji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Iwayemi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 –New York State</a:t>
            </a:r>
            <a:endParaRPr lang="en-US" sz="2800" dirty="0"/>
          </a:p>
        </p:txBody>
      </p:sp>
      <p:pic>
        <p:nvPicPr>
          <p:cNvPr id="2" name="Picture 1" descr="A graph of a number of cases&#10;&#10;Description automatically generated">
            <a:extLst>
              <a:ext uri="{FF2B5EF4-FFF2-40B4-BE49-F238E27FC236}">
                <a16:creationId xmlns:a16="http://schemas.microsoft.com/office/drawing/2014/main" id="{B2BFAFCC-153E-94D9-116D-C0C8F133E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94" y="1527197"/>
            <a:ext cx="3058757" cy="2332687"/>
          </a:xfrm>
          <a:prstGeom prst="rect">
            <a:avLst/>
          </a:prstGeom>
        </p:spPr>
      </p:pic>
      <p:pic>
        <p:nvPicPr>
          <p:cNvPr id="3" name="Picture 2" descr="A graph with a blue line&#10;&#10;Description automatically generated">
            <a:extLst>
              <a:ext uri="{FF2B5EF4-FFF2-40B4-BE49-F238E27FC236}">
                <a16:creationId xmlns:a16="http://schemas.microsoft.com/office/drawing/2014/main" id="{E9CE70FA-D5C6-EA8E-57C3-A8F5C20FC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27197"/>
            <a:ext cx="3058757" cy="2332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A58CD-174D-4EB5-AA37-AD47636CAD1D}"/>
              </a:ext>
            </a:extLst>
          </p:cNvPr>
          <p:cNvSpPr txBox="1"/>
          <p:nvPr/>
        </p:nvSpPr>
        <p:spPr>
          <a:xfrm>
            <a:off x="9684278" y="1649868"/>
            <a:ext cx="18958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Figures: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374828" y="4186148"/>
            <a:ext cx="261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D3D0-145B-C09E-1869-AC96D4B3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- Kevin Hayes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4E25-C795-B257-2E57-46F801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591"/>
            <a:ext cx="10515600" cy="1723372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0756-614E-B658-4A79-F41E3A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E59CE7-EF02-74DF-A6F3-C6EC9192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9" y="1825626"/>
            <a:ext cx="3075038" cy="24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F06D0C8-633D-4F2F-FDC1-780320C2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61" y="1825626"/>
            <a:ext cx="3229873" cy="2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31696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4704</TotalTime>
  <Words>1277</Words>
  <Application>Microsoft Office PowerPoint</Application>
  <PresentationFormat>Widescreen</PresentationFormat>
  <Paragraphs>159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Unicode MS</vt:lpstr>
      <vt:lpstr>Calibri</vt:lpstr>
      <vt:lpstr>Georgia</vt:lpstr>
      <vt:lpstr>system-ui</vt:lpstr>
      <vt:lpstr>UNCG_ End_Thank You Slides</vt:lpstr>
      <vt:lpstr>UNCG Navy Background</vt:lpstr>
      <vt:lpstr>UNCG White Background</vt:lpstr>
      <vt:lpstr>COVID Tracking</vt:lpstr>
      <vt:lpstr>Stage 1: Data &amp; Project Understanding</vt:lpstr>
      <vt:lpstr>Enrichment data</vt:lpstr>
      <vt:lpstr>Stage 2: Data Modeling</vt:lpstr>
      <vt:lpstr>Mean/median/mode trends</vt:lpstr>
      <vt:lpstr>Stage 3: Individual work</vt:lpstr>
      <vt:lpstr>PowerPoint Presentation</vt:lpstr>
      <vt:lpstr>Employment – Kol Herget (SC)</vt:lpstr>
      <vt:lpstr>Housing - Kevin Hayes</vt:lpstr>
      <vt:lpstr>Presidential – Neetha Ravva</vt:lpstr>
      <vt:lpstr>Hypothesis</vt:lpstr>
      <vt:lpstr>Stage 4: Machine Learning</vt:lpstr>
      <vt:lpstr>US Cases/Deaths Predictions</vt:lpstr>
      <vt:lpstr>Employment – Kol Herget (SC)</vt:lpstr>
      <vt:lpstr>Election – Ayodeji Iwayemi (NY)</vt:lpstr>
      <vt:lpstr>NY Predicted Cases and Deaths</vt:lpstr>
      <vt:lpstr>Kevin Hayes- Predicted Cases and Deaths</vt:lpstr>
      <vt:lpstr>Kevin Hayes- Hypothesis Tests</vt:lpstr>
      <vt:lpstr>Hypothesis test – Neetha Ravva</vt:lpstr>
      <vt:lpstr>Stage 5: Dashboard</vt:lpstr>
      <vt:lpstr>Features of the Interactive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Kol H</cp:lastModifiedBy>
  <cp:revision>41</cp:revision>
  <dcterms:created xsi:type="dcterms:W3CDTF">2022-03-19T21:04:53Z</dcterms:created>
  <dcterms:modified xsi:type="dcterms:W3CDTF">2024-04-22T01:55:09Z</dcterms:modified>
</cp:coreProperties>
</file>