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59" r:id="rId2"/>
    <p:sldId id="435" r:id="rId3"/>
    <p:sldId id="349" r:id="rId4"/>
    <p:sldId id="350" r:id="rId5"/>
    <p:sldId id="347" r:id="rId6"/>
    <p:sldId id="351" r:id="rId7"/>
    <p:sldId id="401" r:id="rId8"/>
    <p:sldId id="400" r:id="rId9"/>
    <p:sldId id="392" r:id="rId10"/>
    <p:sldId id="353" r:id="rId11"/>
    <p:sldId id="412" r:id="rId12"/>
    <p:sldId id="354" r:id="rId13"/>
    <p:sldId id="355" r:id="rId14"/>
    <p:sldId id="356" r:id="rId15"/>
    <p:sldId id="391" r:id="rId16"/>
    <p:sldId id="360" r:id="rId17"/>
    <p:sldId id="430" r:id="rId18"/>
    <p:sldId id="403" r:id="rId19"/>
    <p:sldId id="465" r:id="rId20"/>
    <p:sldId id="43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ngwon Lee" initials="W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FF9900"/>
    <a:srgbClr val="00C3F8"/>
    <a:srgbClr val="0432FF"/>
    <a:srgbClr val="76D6FF"/>
    <a:srgbClr val="0097CC"/>
    <a:srgbClr val="FBF000"/>
    <a:srgbClr val="FFCA21"/>
    <a:srgbClr val="FFFF25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3" autoAdjust="0"/>
    <p:restoredTop sz="94660"/>
  </p:normalViewPr>
  <p:slideViewPr>
    <p:cSldViewPr>
      <p:cViewPr>
        <p:scale>
          <a:sx n="122" d="100"/>
          <a:sy n="122" d="100"/>
        </p:scale>
        <p:origin x="2288" y="9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1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F1AA6-411F-49CB-A8B1-B5613A925A7E}" type="datetimeFigureOut">
              <a:rPr lang="ko-KR" altLang="en-US" smtClean="0"/>
              <a:t>2018. 7. 15.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D84-A72D-453B-BF7D-2EA40A005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첫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HDharmony" charset="-127"/>
                <a:ea typeface="HDharmony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07010"/>
            <a:ext cx="9144000" cy="159213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HDharmony" charset="-127"/>
                <a:ea typeface="HDharmony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2018. 7. 15.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8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슬라이드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5416"/>
            <a:ext cx="10515600" cy="813226"/>
          </a:xfrm>
        </p:spPr>
        <p:txBody>
          <a:bodyPr>
            <a:normAutofit/>
          </a:bodyPr>
          <a:lstStyle>
            <a:lvl1pPr>
              <a:defRPr sz="4000" b="0" i="0">
                <a:solidFill>
                  <a:srgbClr val="00B0F0"/>
                </a:solidFill>
                <a:latin typeface="HDharmony" charset="-127"/>
                <a:ea typeface="HDharmony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1216"/>
            <a:ext cx="10515600" cy="5225134"/>
          </a:xfrm>
        </p:spPr>
        <p:txBody>
          <a:bodyPr>
            <a:normAutofit/>
          </a:bodyPr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sz="3200" b="0" i="0">
                <a:latin typeface="HDharmony" charset="-127"/>
                <a:ea typeface="HDharmony" charset="-127"/>
              </a:defRPr>
            </a:lvl1pPr>
            <a:lvl2pPr>
              <a:lnSpc>
                <a:spcPct val="150000"/>
              </a:lnSpc>
              <a:defRPr sz="2000" b="0" i="0"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  <a:lvl3pPr>
              <a:lnSpc>
                <a:spcPct val="150000"/>
              </a:lnSpc>
              <a:defRPr b="0" i="0">
                <a:latin typeface="나눔명조" panose="02020603020101020101" pitchFamily="18" charset="-127"/>
                <a:ea typeface="나눔명조" panose="02020603020101020101" pitchFamily="18" charset="-127"/>
              </a:defRPr>
            </a:lvl3pPr>
            <a:lvl4pPr>
              <a:lnSpc>
                <a:spcPct val="200000"/>
              </a:lnSpc>
              <a:defRPr b="0" i="0">
                <a:latin typeface="나눔명조" panose="02020603020101020101" pitchFamily="18" charset="-127"/>
                <a:ea typeface="나눔명조" panose="02020603020101020101" pitchFamily="18" charset="-127"/>
              </a:defRPr>
            </a:lvl4pPr>
            <a:lvl5pPr>
              <a:lnSpc>
                <a:spcPct val="150000"/>
              </a:lnSpc>
              <a:defRPr b="0" i="0">
                <a:latin typeface="나눔명조" panose="02020603020101020101" pitchFamily="18" charset="-127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2018. 7. 15.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888642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1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슬라이드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34702"/>
            <a:ext cx="10515600" cy="2852737"/>
          </a:xfrm>
        </p:spPr>
        <p:txBody>
          <a:bodyPr anchor="b">
            <a:normAutofit/>
          </a:bodyPr>
          <a:lstStyle>
            <a:lvl1pPr algn="ctr">
              <a:defRPr sz="6000" b="0" i="0">
                <a:latin typeface="HDharmony" charset="-127"/>
                <a:ea typeface="HDharmony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2018. 7. 15.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7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슬라이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562"/>
            <a:ext cx="10515600" cy="813226"/>
          </a:xfrm>
        </p:spPr>
        <p:txBody>
          <a:bodyPr>
            <a:normAutofit/>
          </a:bodyPr>
          <a:lstStyle>
            <a:lvl1pPr>
              <a:defRPr sz="4000" b="0" i="0">
                <a:solidFill>
                  <a:srgbClr val="00B0F0"/>
                </a:solidFill>
                <a:latin typeface="HDharmony" charset="-127"/>
                <a:ea typeface="HDharmony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0642"/>
            <a:ext cx="10515600" cy="5215707"/>
          </a:xfrm>
        </p:spPr>
        <p:txBody>
          <a:bodyPr/>
          <a:lstStyle>
            <a:lvl1pPr>
              <a:defRPr sz="2400" b="0" i="0">
                <a:latin typeface="HDharmony" charset="-127"/>
                <a:ea typeface="HDharmony" charset="-127"/>
              </a:defRPr>
            </a:lvl1pPr>
            <a:lvl2pPr>
              <a:lnSpc>
                <a:spcPct val="150000"/>
              </a:lnSpc>
              <a:defRPr sz="2000" b="0" i="0">
                <a:latin typeface="HDharmony" charset="-127"/>
                <a:ea typeface="HDharmony" charset="-127"/>
              </a:defRPr>
            </a:lvl2pPr>
            <a:lvl3pPr>
              <a:lnSpc>
                <a:spcPct val="150000"/>
              </a:lnSpc>
              <a:defRPr b="0" i="0">
                <a:latin typeface="HDharmony" charset="-127"/>
                <a:ea typeface="HDharmony" charset="-127"/>
              </a:defRPr>
            </a:lvl3pPr>
            <a:lvl4pPr>
              <a:lnSpc>
                <a:spcPct val="200000"/>
              </a:lnSpc>
              <a:defRPr b="0" i="0">
                <a:latin typeface="HDharmony" charset="-127"/>
                <a:ea typeface="HDharmony" charset="-127"/>
              </a:defRPr>
            </a:lvl4pPr>
            <a:lvl5pPr>
              <a:lnSpc>
                <a:spcPct val="150000"/>
              </a:lnSpc>
              <a:defRPr b="0" i="0">
                <a:latin typeface="HDharmony" charset="-127"/>
                <a:ea typeface="HDharmony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2018. 7. 15.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87921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27F6D7-8598-4805-83CA-3E0E6CE4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latin typeface="HDharmony" charset="-127"/>
                <a:ea typeface="HDharmony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0962DB0-27AB-4FB5-A638-D879F217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2018. 7. 15.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A41119-5FCC-4759-8D92-6074F98D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D039885-46EA-44BB-BAE2-960BDA17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381BBBC5-EA6F-4013-9AB4-222BAD25E4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951038"/>
            <a:ext cx="3752850" cy="41576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401CAD62-BD6E-46B0-ADB4-20DE9A5619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16475" y="1951038"/>
            <a:ext cx="6537325" cy="4157662"/>
          </a:xfrm>
        </p:spPr>
        <p:txBody>
          <a:bodyPr/>
          <a:lstStyle>
            <a:lvl1pPr>
              <a:defRPr b="0" i="0">
                <a:latin typeface="HDharmony" charset="-127"/>
                <a:ea typeface="HDharmony" charset="-127"/>
              </a:defRPr>
            </a:lvl1pPr>
            <a:lvl2pPr>
              <a:defRPr b="0" i="0">
                <a:latin typeface="HDharmony" charset="-127"/>
                <a:ea typeface="HDharmony" charset="-127"/>
              </a:defRPr>
            </a:lvl2pPr>
            <a:lvl3pPr>
              <a:defRPr b="0" i="0">
                <a:latin typeface="HDharmony" charset="-127"/>
                <a:ea typeface="HDharmony" charset="-127"/>
              </a:defRPr>
            </a:lvl3pPr>
            <a:lvl4pPr>
              <a:defRPr b="0" i="0">
                <a:latin typeface="HDharmony" charset="-127"/>
                <a:ea typeface="HDharmony" charset="-127"/>
              </a:defRPr>
            </a:lvl4pPr>
            <a:lvl5pPr>
              <a:defRPr b="0" i="0">
                <a:latin typeface="HDharmony" charset="-127"/>
                <a:ea typeface="HDharmony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2625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58E2-0348-48B0-8E93-E33F4693EE23}" type="datetimeFigureOut">
              <a:rPr lang="ko-KR" altLang="en-US" smtClean="0"/>
              <a:t>2018. 7. 15.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0.png"/><Relationship Id="rId3" Type="http://schemas.openxmlformats.org/officeDocument/2006/relationships/image" Target="../media/image60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s://github.com/zzing0907/pycon-tutorial/tree/master/cartpole_dqn" TargetMode="External"/><Relationship Id="rId5" Type="http://schemas.openxmlformats.org/officeDocument/2006/relationships/hyperlink" Target="https://github.com/wooridle/DeepRL__tutorial/tree/master/source_code/cartpole_dqn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0.png"/><Relationship Id="rId3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Relationship Id="rId3" Type="http://schemas.openxmlformats.org/officeDocument/2006/relationships/image" Target="../media/image5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4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AAFE56F-514E-498D-BE45-C0B1B6EA13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BFDAF-F2E8-403E-8B6E-A64C7BCC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87"/>
            <a:ext cx="10515600" cy="1128625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BreakOut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rgbClr val="0096FF"/>
                </a:solidFill>
              </a:rPr>
              <a:t>DQN</a:t>
            </a:r>
            <a:endParaRPr lang="ko-KR" altLang="en-US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81" y="965130"/>
            <a:ext cx="10515600" cy="6280294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sz="2800" dirty="0">
                <a:sym typeface="Wingdings" panose="05000000000000000000" pitchFamily="2" charset="2"/>
              </a:rPr>
              <a:t>DQN</a:t>
            </a:r>
            <a:r>
              <a:rPr lang="ko-KR" altLang="en-US" sz="2800" dirty="0">
                <a:sym typeface="Wingdings" panose="05000000000000000000" pitchFamily="2" charset="2"/>
              </a:rPr>
              <a:t>의 핵심 </a:t>
            </a:r>
            <a:r>
              <a:rPr lang="en-US" altLang="ko-KR" sz="2800" dirty="0">
                <a:sym typeface="Wingdings" panose="05000000000000000000" pitchFamily="2" charset="2"/>
              </a:rPr>
              <a:t>: </a:t>
            </a:r>
          </a:p>
          <a:p>
            <a:pPr marL="514350" indent="-514350">
              <a:lnSpc>
                <a:spcPct val="160000"/>
              </a:lnSpc>
              <a:buAutoNum type="arabicParenBoth"/>
            </a:pPr>
            <a:r>
              <a:rPr lang="en-US" altLang="ko-KR" sz="2800" dirty="0">
                <a:sym typeface="Wingdings" panose="05000000000000000000" pitchFamily="2" charset="2"/>
              </a:rPr>
              <a:t>CNN</a:t>
            </a:r>
            <a:r>
              <a:rPr lang="ko-KR" altLang="en-US" sz="2800" dirty="0"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sym typeface="Wingdings" panose="05000000000000000000" pitchFamily="2" charset="2"/>
              </a:rPr>
              <a:t/>
            </a:r>
            <a:br>
              <a:rPr lang="en-US" altLang="ko-KR" sz="2800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이미지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상태로 받음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(2)</a:t>
            </a:r>
            <a:r>
              <a:rPr lang="ko-KR" altLang="en-US" sz="2800" dirty="0"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Experience</a:t>
            </a:r>
            <a:r>
              <a:rPr lang="ko-KR" altLang="en-US" sz="2800" dirty="0"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Replay 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- Sample</a:t>
            </a:r>
            <a:r>
              <a:rPr lang="ko-KR" altLang="en-US" dirty="0" smtClean="0">
                <a:sym typeface="Wingdings" panose="05000000000000000000" pitchFamily="2" charset="2"/>
              </a:rPr>
              <a:t>들 관의 상관관계를 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- </a:t>
            </a:r>
            <a:r>
              <a:rPr lang="ko-KR" altLang="en-US" dirty="0" smtClean="0">
                <a:sym typeface="Wingdings" panose="05000000000000000000" pitchFamily="2" charset="2"/>
              </a:rPr>
              <a:t>일정한 크기의 </a:t>
            </a:r>
            <a:r>
              <a:rPr lang="en-US" altLang="ko-KR" dirty="0" smtClean="0">
                <a:sym typeface="Wingdings" panose="05000000000000000000" pitchFamily="2" charset="2"/>
              </a:rPr>
              <a:t>Memory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(3) Target </a:t>
            </a:r>
            <a:r>
              <a:rPr lang="en-US" altLang="ko-KR" sz="2800" dirty="0" smtClean="0">
                <a:sym typeface="Wingdings" panose="05000000000000000000" pitchFamily="2" charset="2"/>
              </a:rPr>
              <a:t>q-network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(4) On-Line Update via Stochastic Gradient descent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600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 </a:t>
            </a:r>
            <a:r>
              <a:rPr lang="ko-KR" altLang="en-US" dirty="0"/>
              <a:t>스텝마다 </a:t>
            </a:r>
            <a:r>
              <a:rPr lang="en-US" altLang="ko-KR" dirty="0"/>
              <a:t>replay memory</a:t>
            </a:r>
            <a:r>
              <a:rPr lang="ko-KR" altLang="en-US" dirty="0"/>
              <a:t>에서 추출한 </a:t>
            </a:r>
            <a:r>
              <a:rPr lang="en-US" altLang="ko-KR" dirty="0"/>
              <a:t>mini-batch</a:t>
            </a:r>
            <a:r>
              <a:rPr lang="ko-KR" altLang="en-US" dirty="0"/>
              <a:t>로 </a:t>
            </a:r>
            <a:r>
              <a:rPr lang="en-US" altLang="ko-KR" dirty="0"/>
              <a:t>Q-function </a:t>
            </a:r>
            <a:r>
              <a:rPr lang="ko-KR" altLang="en-US" dirty="0"/>
              <a:t>업데이트 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 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E612D1-6250-4633-9B7E-04B2C698DD01}"/>
              </a:ext>
            </a:extLst>
          </p:cNvPr>
          <p:cNvSpPr/>
          <p:nvPr/>
        </p:nvSpPr>
        <p:spPr>
          <a:xfrm>
            <a:off x="7343480" y="3893270"/>
            <a:ext cx="1772240" cy="320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FFABBF-0A18-408A-8F4E-D9477E734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7" t="47271" r="44252" b="10958"/>
          <a:stretch/>
        </p:blipFill>
        <p:spPr>
          <a:xfrm>
            <a:off x="6332568" y="2276872"/>
            <a:ext cx="4989413" cy="26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CNN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>
                <a:sym typeface="Wingdings" panose="05000000000000000000" pitchFamily="2" charset="2"/>
              </a:rPr>
              <a:t>브레이크 아웃 게임 화면에 필터를 </a:t>
            </a:r>
            <a:r>
              <a:rPr lang="ko-KR" altLang="en-US" sz="2800" dirty="0" err="1">
                <a:sym typeface="Wingdings" panose="05000000000000000000" pitchFamily="2" charset="2"/>
              </a:rPr>
              <a:t>컨볼루션</a:t>
            </a:r>
            <a:r>
              <a:rPr lang="en-US" altLang="ko-KR" sz="28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3E612D1-6250-4633-9B7E-04B2C698DD01}"/>
              </a:ext>
            </a:extLst>
          </p:cNvPr>
          <p:cNvSpPr/>
          <p:nvPr/>
        </p:nvSpPr>
        <p:spPr>
          <a:xfrm>
            <a:off x="7343480" y="3893270"/>
            <a:ext cx="1772240" cy="320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7033337-88EF-4366-8BEE-602E5356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69" y="3145867"/>
            <a:ext cx="5422951" cy="19664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683F176-037A-4CF9-A430-8A704ED4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88" y="3080455"/>
            <a:ext cx="4084948" cy="2097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B1B9682-C0BD-40F8-9B2F-B385BA1CF40C}"/>
              </a:ext>
            </a:extLst>
          </p:cNvPr>
          <p:cNvSpPr txBox="1"/>
          <p:nvPr/>
        </p:nvSpPr>
        <p:spPr>
          <a:xfrm>
            <a:off x="1120562" y="5364749"/>
            <a:ext cx="4975438" cy="366505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DQN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4600675-48C4-4638-A890-613605390DE1}"/>
              </a:ext>
            </a:extLst>
          </p:cNvPr>
          <p:cNvSpPr txBox="1"/>
          <p:nvPr/>
        </p:nvSpPr>
        <p:spPr>
          <a:xfrm>
            <a:off x="6519543" y="5364748"/>
            <a:ext cx="4975438" cy="366505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학습된 필터의 예시</a:t>
            </a:r>
          </a:p>
        </p:txBody>
      </p:sp>
    </p:spTree>
    <p:extLst>
      <p:ext uri="{BB962C8B-B14F-4D97-AF65-F5344CB8AC3E}">
        <p14:creationId xmlns:p14="http://schemas.microsoft.com/office/powerpoint/2010/main" val="8431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Experience Replay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(s, a, r, s’)</a:t>
            </a:r>
            <a:r>
              <a:rPr lang="ko-KR" altLang="en-US" sz="2800" dirty="0">
                <a:sym typeface="Wingdings" panose="05000000000000000000" pitchFamily="2" charset="2"/>
              </a:rPr>
              <a:t>끼리 상관관계가 강하다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리플레이 메모리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E612D1-6250-4633-9B7E-04B2C698DD01}"/>
              </a:ext>
            </a:extLst>
          </p:cNvPr>
          <p:cNvSpPr/>
          <p:nvPr/>
        </p:nvSpPr>
        <p:spPr>
          <a:xfrm>
            <a:off x="7343480" y="3893270"/>
            <a:ext cx="1772240" cy="320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EAF20A1-9E16-49B4-BCFB-7561105F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12" y="1924414"/>
            <a:ext cx="5770576" cy="45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q-network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169DEF9C-F71F-43E8-8B7C-437A3726C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ko-KR" altLang="en-US" sz="2800" dirty="0">
                    <a:sym typeface="Wingdings" panose="05000000000000000000" pitchFamily="2" charset="2"/>
                  </a:rPr>
                  <a:t>안정적인 학습을 위해 학습에 사용하는 큐함수의 값을 </a:t>
                </a:r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en-US" sz="2800" dirty="0">
                    <a:sym typeface="Wingdings" panose="05000000000000000000" pitchFamily="2" charset="2"/>
                  </a:rPr>
                  <a:t>  </a:t>
                </a:r>
                <a:r>
                  <a:rPr lang="ko-KR" altLang="en-US" sz="28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타겟 큐</a:t>
                </a:r>
                <a:r>
                  <a:rPr lang="en-US" altLang="ko-KR" sz="28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-</a:t>
                </a:r>
                <a:r>
                  <a:rPr lang="ko-KR" altLang="en-US" sz="28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신경망</a:t>
                </a:r>
                <a:r>
                  <a:rPr lang="en-US" altLang="ko-KR" sz="28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2800" dirty="0">
                    <a:sym typeface="Wingdings" panose="05000000000000000000" pitchFamily="2" charset="2"/>
                  </a:rPr>
                  <a:t>)</a:t>
                </a:r>
                <a:r>
                  <a:rPr lang="ko-KR" altLang="en-US" sz="2800" dirty="0">
                    <a:sym typeface="Wingdings" panose="05000000000000000000" pitchFamily="2" charset="2"/>
                  </a:rPr>
                  <a:t>에서 가져옴</a:t>
                </a:r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r>
                  <a:rPr lang="ko-KR" altLang="en-US" sz="2800" dirty="0">
                    <a:sym typeface="Wingdings" panose="05000000000000000000" pitchFamily="2" charset="2"/>
                  </a:rPr>
                  <a:t>타겟 큐</a:t>
                </a:r>
                <a:r>
                  <a:rPr lang="en-US" altLang="ko-KR" sz="2800" dirty="0">
                    <a:sym typeface="Wingdings" panose="05000000000000000000" pitchFamily="2" charset="2"/>
                  </a:rPr>
                  <a:t>-</a:t>
                </a:r>
                <a:r>
                  <a:rPr lang="ko-KR" altLang="en-US" sz="2800" dirty="0">
                    <a:sym typeface="Wingdings" panose="05000000000000000000" pitchFamily="2" charset="2"/>
                  </a:rPr>
                  <a:t>신경망을 일정한 주기마다 업데이트 </a:t>
                </a:r>
                <a:endParaRPr lang="en-US" altLang="ko-KR" sz="2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DEF9C-F71F-43E8-8B7C-437A3726C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78F4094A-3C07-419D-B7EF-D3470347D06E}"/>
                  </a:ext>
                </a:extLst>
              </p:cNvPr>
              <p:cNvSpPr txBox="1"/>
              <p:nvPr/>
            </p:nvSpPr>
            <p:spPr>
              <a:xfrm>
                <a:off x="760723" y="2588804"/>
                <a:ext cx="10670554" cy="7299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altLang="ko-KR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F4094A-3C07-419D-B7EF-D3470347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3" y="2588804"/>
                <a:ext cx="10670554" cy="729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dirty="0"/>
              <a:t>상태에 따른 행동 선택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dirty="0"/>
              <a:t>선택한 행동으로 환경에서 한 타임스텝을 진행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dirty="0"/>
              <a:t>환경으로부터 다음 상태와 보상을 받음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ko-KR" altLang="en-US" dirty="0"/>
              <a:t>샘플</a:t>
            </a:r>
            <a:r>
              <a:rPr lang="en-US" altLang="ko-KR" dirty="0"/>
              <a:t>(s, a, r, s’)</a:t>
            </a:r>
            <a:r>
              <a:rPr lang="ko-KR" altLang="en-US" dirty="0"/>
              <a:t>을 리플레이 메모리에 저장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5. </a:t>
            </a:r>
            <a:r>
              <a:rPr lang="ko-KR" altLang="en-US" dirty="0"/>
              <a:t>리플레이 메모리에서 무작위로 추출한 </a:t>
            </a:r>
            <a:r>
              <a:rPr lang="en-US" altLang="ko-KR" dirty="0"/>
              <a:t>32</a:t>
            </a:r>
            <a:r>
              <a:rPr lang="ko-KR" altLang="en-US" dirty="0"/>
              <a:t>개의 샘플로 학습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6. </a:t>
            </a:r>
            <a:r>
              <a:rPr lang="en-US" altLang="ko-KR" dirty="0" smtClean="0"/>
              <a:t>50,000 </a:t>
            </a:r>
            <a:r>
              <a:rPr lang="ko-KR" altLang="en-US" dirty="0"/>
              <a:t>타임스텝마다 타깃네트워크 업데이트 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B51DACF-7A98-4FA7-A224-BA83DA78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01" y="4024607"/>
            <a:ext cx="5754598" cy="27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학습된 에이전트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800" dirty="0">
                <a:sym typeface="Wingdings" panose="05000000000000000000" pitchFamily="2" charset="2"/>
              </a:rPr>
              <a:t>터널을 뚫어서 점수를 얻는 정책을 학습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702E51-7027-4C03-BA61-58668107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24" y="2115899"/>
            <a:ext cx="5793751" cy="3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>
                <a:sym typeface="Wingdings" panose="05000000000000000000" pitchFamily="2" charset="2"/>
              </a:rPr>
              <a:t>학습이 느리다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ko-KR" altLang="en-US" sz="2800" dirty="0">
                <a:sym typeface="Wingdings" panose="05000000000000000000" pitchFamily="2" charset="2"/>
              </a:rPr>
              <a:t>환경과의 상호작용 때문에 시간과 비용이 많이 들어간다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Safe</a:t>
            </a:r>
            <a:r>
              <a:rPr lang="ko-KR" altLang="en-US" sz="2800" dirty="0">
                <a:sym typeface="Wingdings" panose="05000000000000000000" pitchFamily="2" charset="2"/>
              </a:rPr>
              <a:t>하지 </a:t>
            </a:r>
            <a:r>
              <a:rPr lang="ko-KR" altLang="en-US" sz="2800" dirty="0" smtClean="0">
                <a:sym typeface="Wingdings" panose="05000000000000000000" pitchFamily="2" charset="2"/>
              </a:rPr>
              <a:t>않다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r>
              <a:rPr lang="ko-KR" altLang="en-US" sz="2800" dirty="0">
                <a:sym typeface="Wingdings" panose="05000000000000000000" pitchFamily="2" charset="2"/>
              </a:rPr>
              <a:t>보상을 적절히 설정하기가 </a:t>
            </a:r>
            <a:r>
              <a:rPr lang="ko-KR" altLang="en-US" sz="2800" dirty="0" smtClean="0">
                <a:sym typeface="Wingdings" panose="05000000000000000000" pitchFamily="2" charset="2"/>
              </a:rPr>
              <a:t>어렵다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ko-KR" altLang="en-US" sz="2800" dirty="0">
                <a:sym typeface="Wingdings" panose="05000000000000000000" pitchFamily="2" charset="2"/>
              </a:rPr>
              <a:t>복잡한 작업을 학습하기엔 어려움이 있다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E612D1-6250-4633-9B7E-04B2C698DD01}"/>
              </a:ext>
            </a:extLst>
          </p:cNvPr>
          <p:cNvSpPr/>
          <p:nvPr/>
        </p:nvSpPr>
        <p:spPr>
          <a:xfrm>
            <a:off x="7343480" y="3893270"/>
            <a:ext cx="1772240" cy="320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AAFE56F-514E-498D-BE45-C0B1B6EA13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BFDAF-F2E8-403E-8B6E-A64C7BCC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87"/>
            <a:ext cx="10515600" cy="11286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DQN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rgbClr val="0096FF"/>
                </a:solidFill>
              </a:rPr>
              <a:t>실습</a:t>
            </a:r>
            <a:endParaRPr lang="ko-KR" altLang="en-US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카트폴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CartPole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상자 2"/>
              <p:cNvSpPr txBox="1"/>
              <p:nvPr/>
            </p:nvSpPr>
            <p:spPr>
              <a:xfrm>
                <a:off x="5801153" y="1464481"/>
                <a:ext cx="5875840" cy="4268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목표 </a:t>
                </a: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: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 막대를 </a:t>
                </a: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5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초 동안 세우기</a:t>
                </a:r>
                <a:endParaRPr kumimoji="1" lang="en-US" altLang="ko-KR" sz="2000" dirty="0" smtClean="0">
                  <a:latin typeface="HDharmony" charset="-127"/>
                  <a:ea typeface="HDharmony" charset="-127"/>
                  <a:cs typeface="HDharmony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액션 </a:t>
                </a: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: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 </a:t>
                </a:r>
                <a:r>
                  <a:rPr kumimoji="1" lang="ko-KR" altLang="en-US" sz="2000" dirty="0" smtClean="0">
                    <a:solidFill>
                      <a:srgbClr val="0097CC"/>
                    </a:solidFill>
                    <a:latin typeface="HDharmony" charset="-127"/>
                    <a:ea typeface="HDharmony" charset="-127"/>
                    <a:cs typeface="HDharmony" charset="-127"/>
                  </a:rPr>
                  <a:t>좌</a:t>
                </a: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,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 </a:t>
                </a:r>
                <a:r>
                  <a:rPr kumimoji="1" lang="ko-KR" altLang="en-US" sz="2000" dirty="0" smtClean="0">
                    <a:solidFill>
                      <a:srgbClr val="0097CC"/>
                    </a:solidFill>
                    <a:latin typeface="HDharmony" charset="-127"/>
                    <a:ea typeface="HDharmony" charset="-127"/>
                    <a:cs typeface="HDharmony" charset="-127"/>
                  </a:rPr>
                  <a:t>우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로 일정한 힘을 가함</a:t>
                </a:r>
                <a:endParaRPr kumimoji="1" lang="en-US" altLang="ko-KR" sz="2000" dirty="0" smtClean="0">
                  <a:latin typeface="HDharmony" charset="-127"/>
                  <a:ea typeface="HDharmony" charset="-127"/>
                  <a:cs typeface="HDharmony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상태 </a:t>
                </a: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: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  </a:t>
                </a: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/>
                </a:r>
                <a:b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</a:b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1.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 수평상 위치 </a:t>
                </a:r>
                <a14:m>
                  <m:oMath xmlns:m="http://schemas.openxmlformats.org/officeDocument/2006/math">
                    <m:r>
                      <a:rPr kumimoji="1" lang="en-US" altLang="ko-KR" sz="2000" smtClean="0">
                        <a:latin typeface="Cambria Math" charset="0"/>
                        <a:ea typeface="HDharmony" charset="-127"/>
                        <a:cs typeface="HDharmony" charset="-127"/>
                      </a:rPr>
                      <m:t>𝑥</m:t>
                    </m:r>
                  </m:oMath>
                </a14:m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/>
                </a:r>
                <a:b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</a:b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2. 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위치의 변화량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ko-KR" altLang="en-US" sz="2000" smtClean="0">
                            <a:latin typeface="Cambria Math" charset="0"/>
                            <a:ea typeface="HDharmony" charset="-127"/>
                            <a:cs typeface="HDharmony" charset="-127"/>
                          </a:rPr>
                        </m:ctrlPr>
                      </m:accPr>
                      <m:e>
                        <m:r>
                          <a:rPr kumimoji="1" lang="en-US" altLang="ko-KR" sz="2000" smtClean="0">
                            <a:latin typeface="Cambria Math" charset="0"/>
                            <a:ea typeface="HDharmony" charset="-127"/>
                            <a:cs typeface="HDharmony" charset="-127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/>
                </a:r>
                <a:b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</a:b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3. 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각도 </a:t>
                </a:r>
                <a14:m>
                  <m:oMath xmlns:m="http://schemas.openxmlformats.org/officeDocument/2006/math">
                    <m:r>
                      <a:rPr kumimoji="1" lang="ko-KR" alt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ko-KR" sz="2000" dirty="0" smtClean="0">
                    <a:latin typeface="HDharmony" charset="-127"/>
                    <a:ea typeface="Cambria Math" charset="0"/>
                    <a:cs typeface="Cambria Math" charset="0"/>
                  </a:rPr>
                  <a:t/>
                </a:r>
                <a:br>
                  <a:rPr kumimoji="1" lang="en-US" altLang="ko-KR" sz="2000" dirty="0" smtClean="0">
                    <a:latin typeface="HDharmony" charset="-127"/>
                    <a:ea typeface="Cambria Math" charset="0"/>
                    <a:cs typeface="Cambria Math" charset="0"/>
                  </a:rPr>
                </a:br>
                <a:r>
                  <a:rPr kumimoji="1" lang="en-US" altLang="ko-KR" sz="2000" dirty="0" smtClean="0">
                    <a:latin typeface="HDharmony" charset="-127"/>
                    <a:ea typeface="Cambria Math" charset="0"/>
                    <a:cs typeface="Cambria Math" charset="0"/>
                  </a:rPr>
                  <a:t>4.</a:t>
                </a:r>
                <a:r>
                  <a:rPr kumimoji="1" lang="ko-KR" altLang="en-US" sz="2000" dirty="0" smtClean="0">
                    <a:latin typeface="HDharmony" charset="-127"/>
                    <a:ea typeface="Cambria Math" charset="0"/>
                    <a:cs typeface="Cambria Math" charset="0"/>
                  </a:rPr>
                  <a:t> 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각도의 변화량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ko-KR" altLang="en-US" sz="2000" smtClean="0">
                            <a:latin typeface="Cambria Math" charset="0"/>
                            <a:ea typeface="HDharmony" charset="-127"/>
                            <a:cs typeface="HDharmony" charset="-127"/>
                          </a:rPr>
                        </m:ctrlPr>
                      </m:accPr>
                      <m:e>
                        <m:r>
                          <a:rPr kumimoji="1" lang="ko-KR" alt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kumimoji="1" lang="en-US" altLang="ko-KR" sz="2400" dirty="0" smtClean="0">
                  <a:latin typeface="HDharmony" charset="-127"/>
                  <a:ea typeface="HDharmony" charset="-127"/>
                  <a:cs typeface="HDharmony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보상 </a:t>
                </a: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:</a:t>
                </a: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 타임스텝 마다 </a:t>
                </a:r>
                <a:r>
                  <a:rPr kumimoji="1" lang="en-US" altLang="ko-KR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(+1)</a:t>
                </a:r>
              </a:p>
              <a:p>
                <a:pPr marL="457200" indent="-45720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2000" dirty="0" smtClean="0">
                    <a:latin typeface="HDharmony" charset="-127"/>
                    <a:ea typeface="HDharmony" charset="-127"/>
                    <a:cs typeface="HDharmony" charset="-127"/>
                  </a:rPr>
                  <a:t>일정 각도를 벗어나면 에피소드 종료</a:t>
                </a:r>
                <a:endParaRPr kumimoji="1" lang="en-US" altLang="ko-KR" sz="2400" dirty="0" smtClean="0">
                  <a:latin typeface="HDharmony" charset="-127"/>
                  <a:ea typeface="HDharmony" charset="-127"/>
                  <a:cs typeface="HDharmony" charset="-127"/>
                </a:endParaRPr>
              </a:p>
            </p:txBody>
          </p:sp>
        </mc:Choice>
        <mc:Fallback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53" y="1464481"/>
                <a:ext cx="5875840" cy="4268861"/>
              </a:xfrm>
              <a:prstGeom prst="rect">
                <a:avLst/>
              </a:prstGeom>
              <a:blipFill rotWithShape="0">
                <a:blip r:embed="rId2"/>
                <a:stretch>
                  <a:fillRect l="-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9" y="1739374"/>
            <a:ext cx="4922983" cy="3719076"/>
          </a:xfrm>
        </p:spPr>
      </p:pic>
      <p:sp>
        <p:nvSpPr>
          <p:cNvPr id="4" name="직사각형 3">
            <a:hlinkClick r:id="rId4"/>
          </p:cNvPr>
          <p:cNvSpPr/>
          <p:nvPr/>
        </p:nvSpPr>
        <p:spPr>
          <a:xfrm>
            <a:off x="1919536" y="5958703"/>
            <a:ext cx="927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u="sng" dirty="0">
                <a:solidFill>
                  <a:srgbClr val="0097CC"/>
                </a:solidFill>
                <a:hlinkClick r:id="rId5"/>
              </a:rPr>
              <a:t>https://</a:t>
            </a:r>
            <a:r>
              <a:rPr lang="en-US" altLang="ko-KR" u="sng" dirty="0" err="1">
                <a:solidFill>
                  <a:srgbClr val="0097CC"/>
                </a:solidFill>
                <a:hlinkClick r:id="rId5"/>
              </a:rPr>
              <a:t>github.com</a:t>
            </a:r>
            <a:r>
              <a:rPr lang="en-US" altLang="ko-KR" u="sng" dirty="0">
                <a:solidFill>
                  <a:srgbClr val="0097CC"/>
                </a:solidFill>
                <a:hlinkClick r:id="rId5"/>
              </a:rPr>
              <a:t>/</a:t>
            </a:r>
            <a:r>
              <a:rPr lang="en-US" altLang="ko-KR" u="sng" dirty="0" err="1">
                <a:solidFill>
                  <a:srgbClr val="0097CC"/>
                </a:solidFill>
                <a:hlinkClick r:id="rId5"/>
              </a:rPr>
              <a:t>wooridle</a:t>
            </a:r>
            <a:r>
              <a:rPr lang="en-US" altLang="ko-KR" u="sng" dirty="0">
                <a:solidFill>
                  <a:srgbClr val="0097CC"/>
                </a:solidFill>
                <a:hlinkClick r:id="rId5"/>
              </a:rPr>
              <a:t>/</a:t>
            </a:r>
            <a:r>
              <a:rPr lang="en-US" altLang="ko-KR" u="sng" dirty="0" err="1">
                <a:solidFill>
                  <a:srgbClr val="0097CC"/>
                </a:solidFill>
                <a:hlinkClick r:id="rId5"/>
              </a:rPr>
              <a:t>DeepRL</a:t>
            </a:r>
            <a:r>
              <a:rPr lang="en-US" altLang="ko-KR" u="sng" dirty="0">
                <a:solidFill>
                  <a:srgbClr val="0097CC"/>
                </a:solidFill>
                <a:hlinkClick r:id="rId5"/>
              </a:rPr>
              <a:t>__tutorial/tree/master/</a:t>
            </a:r>
            <a:r>
              <a:rPr lang="en-US" altLang="ko-KR" u="sng" dirty="0" err="1">
                <a:solidFill>
                  <a:srgbClr val="0097CC"/>
                </a:solidFill>
                <a:hlinkClick r:id="rId5"/>
              </a:rPr>
              <a:t>source_code</a:t>
            </a:r>
            <a:r>
              <a:rPr lang="en-US" altLang="ko-KR" u="sng" dirty="0">
                <a:solidFill>
                  <a:srgbClr val="0097CC"/>
                </a:solidFill>
                <a:hlinkClick r:id="rId5"/>
              </a:rPr>
              <a:t>/</a:t>
            </a:r>
            <a:r>
              <a:rPr lang="en-US" altLang="ko-KR" u="sng" dirty="0" err="1">
                <a:solidFill>
                  <a:srgbClr val="0097CC"/>
                </a:solidFill>
                <a:hlinkClick r:id="rId5"/>
              </a:rPr>
              <a:t>cartpole_dqn</a:t>
            </a:r>
            <a:endParaRPr lang="ko-KR" altLang="en-US" u="sng" dirty="0">
              <a:solidFill>
                <a:srgbClr val="0097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 더 보면 좋을 내용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51384" y="1124744"/>
            <a:ext cx="11640616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 smtClean="0">
                <a:solidFill>
                  <a:srgbClr val="0096FF"/>
                </a:solidFill>
              </a:rPr>
              <a:t>Policy Gradient</a:t>
            </a:r>
            <a:r>
              <a:rPr kumimoji="1" lang="ko-KR" altLang="en-US" sz="4000" dirty="0" smtClean="0">
                <a:solidFill>
                  <a:srgbClr val="0096FF"/>
                </a:solidFill>
              </a:rPr>
              <a:t> </a:t>
            </a:r>
            <a:r>
              <a:rPr kumimoji="1" lang="ko-KR" altLang="en-US" sz="4000" dirty="0" smtClean="0"/>
              <a:t>종류의 강화학습</a:t>
            </a:r>
            <a:r>
              <a:rPr kumimoji="1" lang="en-US" altLang="ko-KR" sz="4000" dirty="0"/>
              <a:t/>
            </a:r>
            <a:br>
              <a:rPr kumimoji="1" lang="en-US" altLang="ko-KR" sz="4000" dirty="0"/>
            </a:br>
            <a:r>
              <a:rPr kumimoji="1" lang="en-US" altLang="ko-KR" sz="3200" dirty="0"/>
              <a:t>Ex) Policy Gradient, Actor-Critic, A3C, TRPO, </a:t>
            </a:r>
            <a:r>
              <a:rPr kumimoji="1" lang="en-US" altLang="ko-KR" sz="3200" dirty="0" smtClean="0"/>
              <a:t>PPO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 smtClean="0">
                <a:solidFill>
                  <a:srgbClr val="0096FF"/>
                </a:solidFill>
              </a:rPr>
              <a:t>Policy </a:t>
            </a:r>
            <a:r>
              <a:rPr kumimoji="1" lang="en-US" altLang="ko-KR" dirty="0">
                <a:solidFill>
                  <a:srgbClr val="0096FF"/>
                </a:solidFill>
              </a:rPr>
              <a:t>based Learning</a:t>
            </a:r>
            <a:r>
              <a:rPr kumimoji="1" lang="ko-KR" altLang="en-US" dirty="0">
                <a:solidFill>
                  <a:srgbClr val="0096FF"/>
                </a:solidFill>
              </a:rPr>
              <a:t>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를 다이렉트로 학습한다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 err="1" smtClean="0"/>
              <a:t>Coutinous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/>
              <a:t>&amp;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Discrete </a:t>
            </a:r>
            <a:r>
              <a:rPr kumimoji="1" lang="ko-KR" altLang="en-US" sz="2000" dirty="0"/>
              <a:t>액션 모두 적용할 수 있다</a:t>
            </a:r>
            <a:r>
              <a:rPr kumimoji="1" lang="en-US" altLang="ko-KR" sz="2000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/>
              <a:t>현재 </a:t>
            </a:r>
            <a:r>
              <a:rPr kumimoji="1" lang="en-US" altLang="ko-KR" sz="2000" dirty="0"/>
              <a:t>RL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State-of-Art</a:t>
            </a:r>
            <a:r>
              <a:rPr kumimoji="1" lang="ko-KR" altLang="en-US" sz="2000" dirty="0"/>
              <a:t>로 </a:t>
            </a:r>
            <a:r>
              <a:rPr kumimoji="1" lang="en-US" altLang="ko-KR" sz="2000" dirty="0"/>
              <a:t>PG</a:t>
            </a:r>
            <a:r>
              <a:rPr kumimoji="1" lang="ko-KR" altLang="en-US" sz="2000" dirty="0"/>
              <a:t> 기반 알고리즘이 많이 사용된다</a:t>
            </a:r>
            <a:r>
              <a:rPr kumimoji="1"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FF9900"/>
                </a:solidFill>
              </a:rPr>
              <a:t> </a:t>
            </a:r>
            <a:r>
              <a:rPr kumimoji="1" lang="en-US" altLang="ko-KR" sz="3200" dirty="0" smtClean="0">
                <a:solidFill>
                  <a:srgbClr val="FF9900"/>
                </a:solidFill>
              </a:rPr>
              <a:t>Value Based Learning(DQN)</a:t>
            </a:r>
            <a:r>
              <a:rPr kumimoji="1" lang="ko-KR" altLang="en-US" sz="3200" dirty="0" smtClean="0">
                <a:solidFill>
                  <a:srgbClr val="FF9900"/>
                </a:solidFill>
              </a:rPr>
              <a:t> </a:t>
            </a:r>
            <a:r>
              <a:rPr kumimoji="1" lang="ko-KR" altLang="en-US" sz="3200" dirty="0" smtClean="0">
                <a:solidFill>
                  <a:srgbClr val="0096FF"/>
                </a:solidFill>
                <a:sym typeface="Wingdings"/>
              </a:rPr>
              <a:t> </a:t>
            </a:r>
            <a:r>
              <a:rPr kumimoji="1" lang="en-US" altLang="ko-KR" sz="3200" dirty="0" smtClean="0">
                <a:solidFill>
                  <a:srgbClr val="0096FF"/>
                </a:solidFill>
                <a:sym typeface="Wingdings"/>
              </a:rPr>
              <a:t>Discrete </a:t>
            </a:r>
            <a:r>
              <a:rPr kumimoji="1" lang="ko-KR" altLang="en-US" sz="3200" dirty="0" smtClean="0">
                <a:sym typeface="Wingdings"/>
              </a:rPr>
              <a:t>액션인 경우에 적용</a:t>
            </a:r>
            <a:r>
              <a:rPr kumimoji="1" lang="en-US" altLang="ko-KR" sz="3200" dirty="0" smtClean="0">
                <a:solidFill>
                  <a:srgbClr val="0096FF"/>
                </a:solidFill>
                <a:sym typeface="Wingdings"/>
              </a:rPr>
              <a:t/>
            </a:r>
            <a:br>
              <a:rPr kumimoji="1" lang="en-US" altLang="ko-KR" sz="3200" dirty="0" smtClean="0">
                <a:solidFill>
                  <a:srgbClr val="0096FF"/>
                </a:solidFill>
                <a:sym typeface="Wingdings"/>
              </a:rPr>
            </a:br>
            <a:r>
              <a:rPr kumimoji="1" lang="ko-KR" altLang="en-US" sz="2800" dirty="0" smtClean="0"/>
              <a:t>큐함수를 먼저 구하고 큐함수를 최대화하는 정책을 학습</a:t>
            </a:r>
            <a:endParaRPr kumimoji="1"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120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브레이크아웃</a:t>
            </a:r>
            <a:r>
              <a:rPr lang="en-US" altLang="ko-KR" dirty="0"/>
              <a:t>(Breakout)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>
                <a:sym typeface="Wingdings" panose="05000000000000000000" pitchFamily="2" charset="2"/>
              </a:rPr>
              <a:t>상태</a:t>
            </a:r>
            <a:r>
              <a:rPr lang="en-US" altLang="ko-KR" sz="2800" dirty="0">
                <a:sym typeface="Wingdings" panose="05000000000000000000" pitchFamily="2" charset="2"/>
              </a:rPr>
              <a:t>, </a:t>
            </a:r>
            <a:r>
              <a:rPr lang="ko-KR" altLang="en-US" sz="2800" dirty="0">
                <a:sym typeface="Wingdings" panose="05000000000000000000" pitchFamily="2" charset="2"/>
              </a:rPr>
              <a:t>행동</a:t>
            </a:r>
            <a:r>
              <a:rPr lang="en-US" altLang="ko-KR" sz="2800" dirty="0">
                <a:sym typeface="Wingdings" panose="05000000000000000000" pitchFamily="2" charset="2"/>
              </a:rPr>
              <a:t>, </a:t>
            </a:r>
            <a:r>
              <a:rPr lang="ko-KR" altLang="en-US" sz="2800" dirty="0">
                <a:sym typeface="Wingdings" panose="05000000000000000000" pitchFamily="2" charset="2"/>
              </a:rPr>
              <a:t>보상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pPr lvl="7">
              <a:lnSpc>
                <a:spcPct val="150000"/>
              </a:lnSpc>
            </a:pPr>
            <a:r>
              <a:rPr lang="ko-KR" altLang="en-US" sz="2200" dirty="0" smtClean="0">
                <a:latin typeface="HDharmony" charset="-127"/>
                <a:ea typeface="HDharmony" charset="-127"/>
                <a:sym typeface="Wingdings" panose="05000000000000000000" pitchFamily="2" charset="2"/>
              </a:rPr>
              <a:t>행동 </a:t>
            </a:r>
            <a:r>
              <a:rPr lang="en-US" altLang="ko-KR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: </a:t>
            </a:r>
            <a:r>
              <a:rPr lang="ko-KR" altLang="en-US" sz="2200" dirty="0">
                <a:solidFill>
                  <a:srgbClr val="0097CC"/>
                </a:solidFill>
                <a:latin typeface="HDharmony" charset="-127"/>
                <a:ea typeface="HDharmony" charset="-127"/>
                <a:sym typeface="Wingdings" panose="05000000000000000000" pitchFamily="2" charset="2"/>
              </a:rPr>
              <a:t>제자리</a:t>
            </a:r>
            <a:r>
              <a:rPr lang="en-US" altLang="ko-KR" sz="2200" dirty="0">
                <a:solidFill>
                  <a:srgbClr val="0097CC"/>
                </a:solidFill>
                <a:latin typeface="HDharmony" charset="-127"/>
                <a:ea typeface="HDharmony" charset="-127"/>
                <a:sym typeface="Wingdings" panose="05000000000000000000" pitchFamily="2" charset="2"/>
              </a:rPr>
              <a:t>, </a:t>
            </a:r>
            <a:r>
              <a:rPr lang="ko-KR" altLang="en-US" sz="2200" dirty="0">
                <a:solidFill>
                  <a:srgbClr val="0097CC"/>
                </a:solidFill>
                <a:latin typeface="HDharmony" charset="-127"/>
                <a:ea typeface="HDharmony" charset="-127"/>
                <a:sym typeface="Wingdings" panose="05000000000000000000" pitchFamily="2" charset="2"/>
              </a:rPr>
              <a:t>좌</a:t>
            </a:r>
            <a:r>
              <a:rPr lang="en-US" altLang="ko-KR" sz="2200" dirty="0">
                <a:solidFill>
                  <a:srgbClr val="0097CC"/>
                </a:solidFill>
                <a:latin typeface="HDharmony" charset="-127"/>
                <a:ea typeface="HDharmony" charset="-127"/>
                <a:sym typeface="Wingdings" panose="05000000000000000000" pitchFamily="2" charset="2"/>
              </a:rPr>
              <a:t>, </a:t>
            </a:r>
            <a:r>
              <a:rPr lang="ko-KR" altLang="en-US" sz="2200" dirty="0">
                <a:solidFill>
                  <a:srgbClr val="0097CC"/>
                </a:solidFill>
                <a:latin typeface="HDharmony" charset="-127"/>
                <a:ea typeface="HDharmony" charset="-127"/>
                <a:sym typeface="Wingdings" panose="05000000000000000000" pitchFamily="2" charset="2"/>
              </a:rPr>
              <a:t>우</a:t>
            </a:r>
            <a:endParaRPr lang="en-US" altLang="ko-KR" sz="2200" dirty="0">
              <a:solidFill>
                <a:srgbClr val="0097CC"/>
              </a:solidFill>
              <a:latin typeface="HDharmony" charset="-127"/>
              <a:ea typeface="HDharmony" charset="-127"/>
              <a:sym typeface="Wingdings" panose="05000000000000000000" pitchFamily="2" charset="2"/>
            </a:endParaRPr>
          </a:p>
          <a:p>
            <a:pPr lvl="7">
              <a:lnSpc>
                <a:spcPct val="150000"/>
              </a:lnSpc>
            </a:pPr>
            <a:r>
              <a:rPr lang="ko-KR" altLang="en-US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보상 </a:t>
            </a:r>
            <a:r>
              <a:rPr lang="en-US" altLang="ko-KR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: </a:t>
            </a:r>
            <a:r>
              <a:rPr lang="ko-KR" altLang="en-US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벽돌 깰 때마다 점수를 받으며 위 층의 벽돌을 깰수록 </a:t>
            </a:r>
            <a:endParaRPr lang="en-US" altLang="ko-KR" sz="2200" dirty="0">
              <a:latin typeface="HDharmony" charset="-127"/>
              <a:ea typeface="HDharmony" charset="-127"/>
              <a:sym typeface="Wingdings" panose="05000000000000000000" pitchFamily="2" charset="2"/>
            </a:endParaRPr>
          </a:p>
          <a:p>
            <a:pPr marL="3200400" lvl="7" indent="0">
              <a:lnSpc>
                <a:spcPct val="150000"/>
              </a:lnSpc>
              <a:buNone/>
            </a:pPr>
            <a:r>
              <a:rPr lang="en-US" altLang="ko-KR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             </a:t>
            </a:r>
            <a:r>
              <a:rPr lang="ko-KR" altLang="en-US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더 큰 점수를 받음</a:t>
            </a:r>
            <a:endParaRPr lang="en-US" altLang="ko-KR" sz="2200" dirty="0">
              <a:latin typeface="HDharmony" charset="-127"/>
              <a:ea typeface="HDharmony" charset="-127"/>
              <a:sym typeface="Wingdings" panose="05000000000000000000" pitchFamily="2" charset="2"/>
            </a:endParaRPr>
          </a:p>
          <a:p>
            <a:pPr lvl="7">
              <a:lnSpc>
                <a:spcPct val="150000"/>
              </a:lnSpc>
            </a:pPr>
            <a:r>
              <a:rPr lang="ko-KR" altLang="en-US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게임 세팅 </a:t>
            </a:r>
            <a:r>
              <a:rPr lang="en-US" altLang="ko-KR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: </a:t>
            </a:r>
            <a:r>
              <a:rPr lang="en-US" altLang="ko-KR" sz="2200" dirty="0">
                <a:solidFill>
                  <a:srgbClr val="0097CC"/>
                </a:solidFill>
                <a:latin typeface="HDharmony" charset="-127"/>
                <a:ea typeface="HDharmony" charset="-127"/>
                <a:sym typeface="Wingdings" panose="05000000000000000000" pitchFamily="2" charset="2"/>
              </a:rPr>
              <a:t>1 </a:t>
            </a:r>
            <a:r>
              <a:rPr lang="ko-KR" altLang="en-US" sz="2200" dirty="0">
                <a:solidFill>
                  <a:srgbClr val="0097CC"/>
                </a:solidFill>
                <a:latin typeface="HDharmony" charset="-127"/>
                <a:ea typeface="HDharmony" charset="-127"/>
                <a:sym typeface="Wingdings" panose="05000000000000000000" pitchFamily="2" charset="2"/>
              </a:rPr>
              <a:t>에피소드</a:t>
            </a:r>
            <a:r>
              <a:rPr lang="ko-KR" altLang="en-US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에서 에이전트는 </a:t>
            </a:r>
            <a:r>
              <a:rPr lang="en-US" altLang="ko-KR" sz="2200" dirty="0">
                <a:solidFill>
                  <a:srgbClr val="0097CC"/>
                </a:solidFill>
                <a:latin typeface="HDharmony" charset="-127"/>
                <a:ea typeface="HDharmony" charset="-127"/>
                <a:sym typeface="Wingdings" panose="05000000000000000000" pitchFamily="2" charset="2"/>
              </a:rPr>
              <a:t>5</a:t>
            </a:r>
            <a:r>
              <a:rPr lang="ko-KR" altLang="en-US" sz="2200" dirty="0">
                <a:solidFill>
                  <a:srgbClr val="0097CC"/>
                </a:solidFill>
                <a:latin typeface="HDharmony" charset="-127"/>
                <a:ea typeface="HDharmony" charset="-127"/>
                <a:sym typeface="Wingdings" panose="05000000000000000000" pitchFamily="2" charset="2"/>
              </a:rPr>
              <a:t>개의 목숨</a:t>
            </a:r>
            <a:r>
              <a:rPr lang="ko-KR" altLang="en-US" sz="2200" dirty="0">
                <a:latin typeface="HDharmony" charset="-127"/>
                <a:ea typeface="HDharmony" charset="-127"/>
                <a:sym typeface="Wingdings" panose="05000000000000000000" pitchFamily="2" charset="2"/>
              </a:rPr>
              <a:t>을 가짐</a:t>
            </a:r>
            <a:endParaRPr lang="en-US" altLang="ko-KR" sz="2200" dirty="0">
              <a:latin typeface="HDharmony" charset="-127"/>
              <a:ea typeface="HDharmony" charset="-127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65A003-3909-4231-86CB-68CD6FFCC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29" y="2656010"/>
            <a:ext cx="2263541" cy="29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AAFE56F-514E-498D-BE45-C0B1B6EA13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BFDAF-F2E8-403E-8B6E-A64C7BCC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87"/>
            <a:ext cx="10515600" cy="11286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  <a:endParaRPr lang="ko-KR" altLang="en-US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브레이크아웃</a:t>
            </a:r>
            <a:r>
              <a:rPr lang="en-US" altLang="ko-KR" dirty="0"/>
              <a:t>(Breakout)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>
                <a:sym typeface="Wingdings" panose="05000000000000000000" pitchFamily="2" charset="2"/>
              </a:rPr>
              <a:t>브레이크아웃의 상태는 무엇일까</a:t>
            </a:r>
            <a:r>
              <a:rPr lang="en-US" altLang="ko-KR" sz="2800" dirty="0">
                <a:sym typeface="Wingdings" panose="05000000000000000000" pitchFamily="2" charset="2"/>
              </a:rPr>
              <a:t>?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RGB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이미지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070C29-16B1-4F74-BC9E-BE09A7BAE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70" y="1869779"/>
            <a:ext cx="6700887" cy="37692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08FD99-917F-419E-9753-EF14AF6CE9F4}"/>
              </a:ext>
            </a:extLst>
          </p:cNvPr>
          <p:cNvSpPr/>
          <p:nvPr/>
        </p:nvSpPr>
        <p:spPr>
          <a:xfrm>
            <a:off x="684136" y="5766856"/>
            <a:ext cx="10822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Dharmony" charset="-127"/>
                <a:ea typeface="HDharmony" charset="-127"/>
              </a:rPr>
              <a:t>모든 상태의 큐함수를 다 저장하고 업데이트하는 방식으로는 불가능</a:t>
            </a:r>
            <a:endParaRPr lang="ko-KR" altLang="en-US" sz="2400" dirty="0">
              <a:solidFill>
                <a:srgbClr val="00B0F0"/>
              </a:solidFill>
              <a:latin typeface="HDharmony" charset="-127"/>
              <a:ea typeface="HDharmon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2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브레이크아웃</a:t>
            </a:r>
            <a:r>
              <a:rPr lang="en-US" altLang="ko-KR" dirty="0"/>
              <a:t>(Breakout)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2"/>
            <a:ext cx="11234464" cy="5215707"/>
          </a:xfrm>
        </p:spPr>
        <p:txBody>
          <a:bodyPr anchor="t">
            <a:normAutofit/>
          </a:bodyPr>
          <a:lstStyle/>
          <a:p>
            <a:r>
              <a:rPr lang="ko-KR" altLang="en-US" sz="2800" dirty="0">
                <a:sym typeface="Wingdings" panose="05000000000000000000" pitchFamily="2" charset="2"/>
              </a:rPr>
              <a:t>브레이크아웃의 상태는 무엇일까</a:t>
            </a:r>
            <a:r>
              <a:rPr lang="en-US" altLang="ko-KR" sz="2800" dirty="0">
                <a:sym typeface="Wingdings" panose="05000000000000000000" pitchFamily="2" charset="2"/>
              </a:rPr>
              <a:t>?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RGB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이미지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장으로 이루어진 히스토리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24F501B-11D8-46EC-A22E-7849B3E7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63" y="2087413"/>
            <a:ext cx="7833674" cy="33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브레이크아웃</a:t>
            </a:r>
            <a:r>
              <a:rPr lang="en-US" altLang="ko-KR" dirty="0"/>
              <a:t>(Breakout)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>
                <a:sym typeface="Wingdings" panose="05000000000000000000" pitchFamily="2" charset="2"/>
              </a:rPr>
              <a:t>큐함수를 인공신경망으로 근사하자</a:t>
            </a:r>
            <a:r>
              <a:rPr lang="en-US" altLang="ko-KR" sz="2800" dirty="0">
                <a:sym typeface="Wingdings" panose="05000000000000000000" pitchFamily="2" charset="2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8F5DAF9-E285-4364-AF76-256DB05B05D0}"/>
                  </a:ext>
                </a:extLst>
              </p:cNvPr>
              <p:cNvSpPr txBox="1"/>
              <p:nvPr/>
            </p:nvSpPr>
            <p:spPr>
              <a:xfrm>
                <a:off x="683246" y="5792669"/>
                <a:ext cx="10670554" cy="28219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h𝑖𝑠𝑡𝑜𝑟𝑦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F5DAF9-E285-4364-AF76-256DB05B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46" y="5792669"/>
                <a:ext cx="10670554" cy="282193"/>
              </a:xfrm>
              <a:prstGeom prst="rect">
                <a:avLst/>
              </a:prstGeom>
              <a:blipFill>
                <a:blip r:embed="rId2"/>
                <a:stretch>
                  <a:fillRect b="-3404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E612D1-6250-4633-9B7E-04B2C698DD01}"/>
              </a:ext>
            </a:extLst>
          </p:cNvPr>
          <p:cNvSpPr/>
          <p:nvPr/>
        </p:nvSpPr>
        <p:spPr>
          <a:xfrm>
            <a:off x="7343480" y="3893270"/>
            <a:ext cx="1772240" cy="320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14D79D-6B15-4D47-8C3C-6DA4C20F8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60" y="2229257"/>
            <a:ext cx="7019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브레이크아웃</a:t>
            </a:r>
            <a:r>
              <a:rPr lang="en-US" altLang="ko-KR" dirty="0"/>
              <a:t>(Breakout)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>
                <a:sym typeface="Wingdings" panose="05000000000000000000" pitchFamily="2" charset="2"/>
              </a:rPr>
              <a:t>브레이크아웃 이미지의 </a:t>
            </a:r>
            <a:r>
              <a:rPr lang="ko-KR" altLang="en-US" sz="2800" dirty="0" err="1">
                <a:sym typeface="Wingdings" panose="05000000000000000000" pitchFamily="2" charset="2"/>
              </a:rPr>
              <a:t>전처리</a:t>
            </a:r>
            <a:r>
              <a:rPr lang="ko-KR" altLang="en-US" sz="2800" dirty="0">
                <a:sym typeface="Wingdings" panose="05000000000000000000" pitchFamily="2" charset="2"/>
              </a:rPr>
              <a:t> 과정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F5DAF9-E285-4364-AF76-256DB05B05D0}"/>
              </a:ext>
            </a:extLst>
          </p:cNvPr>
          <p:cNvSpPr txBox="1"/>
          <p:nvPr/>
        </p:nvSpPr>
        <p:spPr>
          <a:xfrm>
            <a:off x="838200" y="5657430"/>
            <a:ext cx="1067055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>
                <a:latin typeface="HDharmony" charset="-127"/>
                <a:ea typeface="HDharmony" charset="-127"/>
              </a:rPr>
              <a:t>Rescale + grayscale</a:t>
            </a:r>
            <a:endParaRPr lang="ko-KR" altLang="en-US" sz="2400" dirty="0">
              <a:latin typeface="HDharmony" charset="-127"/>
              <a:ea typeface="HDharmony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E612D1-6250-4633-9B7E-04B2C698DD01}"/>
              </a:ext>
            </a:extLst>
          </p:cNvPr>
          <p:cNvSpPr/>
          <p:nvPr/>
        </p:nvSpPr>
        <p:spPr>
          <a:xfrm>
            <a:off x="7343480" y="3893270"/>
            <a:ext cx="1772240" cy="320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8EDDCF0-6454-45B0-B2D0-CA85A0A5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28" y="2545835"/>
            <a:ext cx="9837590" cy="26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인공신경망 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>
                <a:sym typeface="Wingdings" panose="05000000000000000000" pitchFamily="2" charset="2"/>
              </a:rPr>
              <a:t>큐러닝의 </a:t>
            </a:r>
            <a:r>
              <a:rPr lang="ko-KR" altLang="en-US" sz="2800" dirty="0" err="1">
                <a:sym typeface="Wingdings" panose="05000000000000000000" pitchFamily="2" charset="2"/>
              </a:rPr>
              <a:t>큐함수</a:t>
            </a:r>
            <a:r>
              <a:rPr lang="ko-KR" altLang="en-US" sz="2800" dirty="0">
                <a:sym typeface="Wingdings" panose="05000000000000000000" pitchFamily="2" charset="2"/>
              </a:rPr>
              <a:t> 업데이트 식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3E612D1-6250-4633-9B7E-04B2C698DD01}"/>
              </a:ext>
            </a:extLst>
          </p:cNvPr>
          <p:cNvSpPr/>
          <p:nvPr/>
        </p:nvSpPr>
        <p:spPr>
          <a:xfrm>
            <a:off x="7343480" y="3893270"/>
            <a:ext cx="1772240" cy="320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FE3BC2C3-FC19-4F38-86F0-2A57EF3ACE8F}"/>
                  </a:ext>
                </a:extLst>
              </p:cNvPr>
              <p:cNvSpPr txBox="1"/>
              <p:nvPr/>
            </p:nvSpPr>
            <p:spPr>
              <a:xfrm>
                <a:off x="760723" y="1750702"/>
                <a:ext cx="10670554" cy="56368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3BC2C3-FC19-4F38-86F0-2A57EF3AC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3" y="1750702"/>
                <a:ext cx="10670554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C098FA1-D88F-480B-AEEF-D8B732CEA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43" y="2924442"/>
            <a:ext cx="7067514" cy="27114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B01266-2F44-497A-ADD7-3F09A06BDB8E}"/>
              </a:ext>
            </a:extLst>
          </p:cNvPr>
          <p:cNvSpPr/>
          <p:nvPr/>
        </p:nvSpPr>
        <p:spPr>
          <a:xfrm>
            <a:off x="7202078" y="2924442"/>
            <a:ext cx="2158738" cy="67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인공신경망 업데이트</a:t>
            </a:r>
          </a:p>
        </p:txBody>
      </p:sp>
    </p:spTree>
    <p:extLst>
      <p:ext uri="{BB962C8B-B14F-4D97-AF65-F5344CB8AC3E}">
        <p14:creationId xmlns:p14="http://schemas.microsoft.com/office/powerpoint/2010/main" val="766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인공신경망 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69DEF9C-F71F-43E8-8B7C-437A3726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ym typeface="Wingdings" panose="05000000000000000000" pitchFamily="2" charset="2"/>
              </a:rPr>
              <a:t>정답 </a:t>
            </a:r>
            <a:r>
              <a:rPr lang="en-US" altLang="ko-KR" sz="2800" dirty="0" smtClean="0">
                <a:sym typeface="Wingdings" panose="05000000000000000000" pitchFamily="2" charset="2"/>
              </a:rPr>
              <a:t>- </a:t>
            </a:r>
            <a:r>
              <a:rPr lang="ko-KR" altLang="en-US" sz="2800" dirty="0">
                <a:sym typeface="Wingdings" panose="05000000000000000000" pitchFamily="2" charset="2"/>
              </a:rPr>
              <a:t>예측</a:t>
            </a:r>
            <a:r>
              <a:rPr lang="en-US" altLang="ko-KR" sz="2800" dirty="0">
                <a:sym typeface="Wingdings" panose="05000000000000000000" pitchFamily="2" charset="2"/>
              </a:rPr>
              <a:t>)</a:t>
            </a:r>
            <a:r>
              <a:rPr lang="ko-KR" altLang="en-US" sz="2800" dirty="0">
                <a:sym typeface="Wingdings" panose="05000000000000000000" pitchFamily="2" charset="2"/>
              </a:rPr>
              <a:t>의 오차를 이용해서 인공신경망에 </a:t>
            </a:r>
            <a:r>
              <a:rPr lang="ko-KR" altLang="en-US" sz="2800" dirty="0" err="1">
                <a:sym typeface="Wingdings" panose="05000000000000000000" pitchFamily="2" charset="2"/>
              </a:rPr>
              <a:t>역전파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인공신경망의 </a:t>
            </a:r>
            <a:r>
              <a:rPr lang="ko-KR" altLang="en-US" sz="2800" dirty="0" smtClean="0">
                <a:sym typeface="Wingdings" panose="05000000000000000000" pitchFamily="2" charset="2"/>
              </a:rPr>
              <a:t>업데이트</a:t>
            </a:r>
            <a:r>
              <a:rPr lang="en-US" altLang="ko-KR" sz="2800" dirty="0" smtClean="0">
                <a:sym typeface="Wingdings" panose="05000000000000000000" pitchFamily="2" charset="2"/>
              </a:rPr>
              <a:t>(Function Approximation)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3E612D1-6250-4633-9B7E-04B2C698DD01}"/>
              </a:ext>
            </a:extLst>
          </p:cNvPr>
          <p:cNvSpPr/>
          <p:nvPr/>
        </p:nvSpPr>
        <p:spPr>
          <a:xfrm>
            <a:off x="7343480" y="3893270"/>
            <a:ext cx="1772240" cy="320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583BF5B-8894-436F-9F54-2F7C2271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99" y="2787505"/>
            <a:ext cx="5005801" cy="29986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FA6D862-F23B-47EF-BCE2-420EA782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94" y="2913476"/>
            <a:ext cx="5330251" cy="24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E6EF8-3DF9-4C97-8E02-9877969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인공신경망 업데이트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169DEF9C-F71F-43E8-8B7C-437A3726C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1124744"/>
                <a:ext cx="12026552" cy="5215707"/>
              </a:xfrm>
            </p:spPr>
            <p:txBody>
              <a:bodyPr anchor="t">
                <a:normAutofit/>
              </a:bodyPr>
              <a:lstStyle/>
              <a:p>
                <a:r>
                  <a:rPr lang="ko-KR" altLang="en-US" sz="2800" dirty="0">
                    <a:sym typeface="Wingdings" panose="05000000000000000000" pitchFamily="2" charset="2"/>
                  </a:rPr>
                  <a:t>큐러닝의 큐함수 업데이트 </a:t>
                </a:r>
                <a:r>
                  <a:rPr lang="ko-KR" altLang="en-US" sz="2800" dirty="0" smtClean="0">
                    <a:sym typeface="Wingdings" panose="05000000000000000000" pitchFamily="2" charset="2"/>
                  </a:rPr>
                  <a:t>식</a:t>
                </a:r>
                <a:r>
                  <a:rPr lang="en-US" altLang="ko-KR" sz="2800" dirty="0" smtClean="0">
                    <a:solidFill>
                      <a:srgbClr val="FF990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ko-KR" altLang="en-US" sz="2800" dirty="0" smtClean="0">
                    <a:solidFill>
                      <a:srgbClr val="FF9900"/>
                    </a:solidFill>
                    <a:sym typeface="Wingdings" panose="05000000000000000000" pitchFamily="2" charset="2"/>
                  </a:rPr>
                  <a:t>큐 테이블</a:t>
                </a:r>
                <a:r>
                  <a:rPr lang="en-US" altLang="ko-KR" sz="2800" dirty="0" smtClean="0">
                    <a:solidFill>
                      <a:srgbClr val="FF9900"/>
                    </a:solidFill>
                    <a:sym typeface="Wingdings" panose="05000000000000000000" pitchFamily="2" charset="2"/>
                  </a:rPr>
                  <a:t>)</a:t>
                </a:r>
                <a:endParaRPr lang="en-US" altLang="ko-KR" sz="2800" dirty="0">
                  <a:solidFill>
                    <a:srgbClr val="FF9900"/>
                  </a:solidFill>
                  <a:sym typeface="Wingdings" panose="05000000000000000000" pitchFamily="2" charset="2"/>
                </a:endParaRPr>
              </a:p>
              <a:p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r>
                  <a:rPr lang="ko-KR" altLang="en-US" sz="2800" dirty="0">
                    <a:sym typeface="Wingdings" panose="05000000000000000000" pitchFamily="2" charset="2"/>
                  </a:rPr>
                  <a:t>큐함수를 인공신경망</a:t>
                </a:r>
                <a:r>
                  <a:rPr lang="en-US" altLang="ko-KR" sz="2800" dirty="0">
                    <a:sym typeface="Wingdings" panose="05000000000000000000" pitchFamily="2" charset="2"/>
                  </a:rPr>
                  <a:t>(parameter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ko-KR" sz="2800" dirty="0">
                    <a:sym typeface="Wingdings" panose="05000000000000000000" pitchFamily="2" charset="2"/>
                  </a:rPr>
                  <a:t>)</a:t>
                </a:r>
                <a:r>
                  <a:rPr lang="ko-KR" altLang="en-US" sz="2800" dirty="0">
                    <a:sym typeface="Wingdings" panose="05000000000000000000" pitchFamily="2" charset="2"/>
                  </a:rPr>
                  <a:t>로 </a:t>
                </a:r>
                <a:r>
                  <a:rPr lang="ko-KR" altLang="en-US" sz="2800" dirty="0" smtClean="0">
                    <a:sym typeface="Wingdings" panose="05000000000000000000" pitchFamily="2" charset="2"/>
                  </a:rPr>
                  <a:t>근사</a:t>
                </a:r>
                <a:r>
                  <a:rPr lang="en-US" altLang="ko-KR" sz="2800" dirty="0" smtClean="0">
                    <a:solidFill>
                      <a:srgbClr val="FF9900"/>
                    </a:solidFill>
                    <a:sym typeface="Wingdings" panose="05000000000000000000" pitchFamily="2" charset="2"/>
                  </a:rPr>
                  <a:t>(Function Approximation)</a:t>
                </a:r>
                <a:endParaRPr lang="en-US" altLang="ko-KR" sz="2800" dirty="0">
                  <a:solidFill>
                    <a:srgbClr val="FF9900"/>
                  </a:solidFill>
                  <a:sym typeface="Wingdings" panose="05000000000000000000" pitchFamily="2" charset="2"/>
                </a:endParaRPr>
              </a:p>
              <a:p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r>
                  <a:rPr lang="ko-KR" altLang="en-US" sz="2800" dirty="0">
                    <a:sym typeface="Wingdings" panose="05000000000000000000" pitchFamily="2" charset="2"/>
                  </a:rPr>
                  <a:t>큐함수가 아닌 큐함수를 근사한 인공신경망을 업데이트</a:t>
                </a:r>
                <a:r>
                  <a:rPr lang="en-US" altLang="ko-KR" sz="2800" dirty="0">
                    <a:solidFill>
                      <a:srgbClr val="FF9900"/>
                    </a:solidFill>
                    <a:sym typeface="Wingdings" panose="05000000000000000000" pitchFamily="2" charset="2"/>
                  </a:rPr>
                  <a:t>(MSE</a:t>
                </a:r>
                <a:r>
                  <a:rPr lang="ko-KR" altLang="en-US" sz="2800" dirty="0">
                    <a:solidFill>
                      <a:srgbClr val="FF99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sz="2800" dirty="0">
                    <a:solidFill>
                      <a:srgbClr val="FF9900"/>
                    </a:solidFill>
                    <a:sym typeface="Wingdings" panose="05000000000000000000" pitchFamily="2" charset="2"/>
                  </a:rPr>
                  <a:t>loss</a:t>
                </a:r>
                <a:r>
                  <a:rPr lang="ko-KR" altLang="en-US" sz="2800" dirty="0">
                    <a:solidFill>
                      <a:srgbClr val="FF99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sz="2800" dirty="0">
                    <a:solidFill>
                      <a:srgbClr val="FF9900"/>
                    </a:solidFill>
                    <a:sym typeface="Wingdings" panose="05000000000000000000" pitchFamily="2" charset="2"/>
                  </a:rPr>
                  <a:t>function)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69DEF9C-F71F-43E8-8B7C-437A3726C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124744"/>
                <a:ext cx="12026552" cy="5215707"/>
              </a:xfrm>
              <a:blipFill rotWithShape="0">
                <a:blip r:embed="rId2"/>
                <a:stretch>
                  <a:fillRect l="-912" t="-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E612D1-6250-4633-9B7E-04B2C698DD01}"/>
              </a:ext>
            </a:extLst>
          </p:cNvPr>
          <p:cNvSpPr/>
          <p:nvPr/>
        </p:nvSpPr>
        <p:spPr>
          <a:xfrm>
            <a:off x="7343480" y="3893270"/>
            <a:ext cx="1772240" cy="320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E3BC2C3-FC19-4F38-86F0-2A57EF3ACE8F}"/>
                  </a:ext>
                </a:extLst>
              </p:cNvPr>
              <p:cNvSpPr txBox="1"/>
              <p:nvPr/>
            </p:nvSpPr>
            <p:spPr>
              <a:xfrm>
                <a:off x="429213" y="1844824"/>
                <a:ext cx="10670554" cy="48320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E3BC2C3-FC19-4F38-86F0-2A57EF3AC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13" y="1844824"/>
                <a:ext cx="10670554" cy="483209"/>
              </a:xfrm>
              <a:prstGeom prst="rect">
                <a:avLst/>
              </a:prstGeom>
              <a:blipFill rotWithShape="0">
                <a:blip r:embed="rId3"/>
                <a:stretch>
                  <a:fillRect b="-126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E0EC2F7-54A4-4963-8309-612DA4FBDB32}"/>
                  </a:ext>
                </a:extLst>
              </p:cNvPr>
              <p:cNvSpPr txBox="1"/>
              <p:nvPr/>
            </p:nvSpPr>
            <p:spPr>
              <a:xfrm>
                <a:off x="683246" y="3483641"/>
                <a:ext cx="10670554" cy="49564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0EC2F7-54A4-4963-8309-612DA4FB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46" y="3483641"/>
                <a:ext cx="10670554" cy="495649"/>
              </a:xfrm>
              <a:prstGeom prst="rect">
                <a:avLst/>
              </a:prstGeom>
              <a:blipFill rotWithShape="0">
                <a:blip r:embed="rId4"/>
                <a:stretch>
                  <a:fillRect b="-109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D9D23A1B-A06A-46FC-81A5-7FD691E53F79}"/>
                  </a:ext>
                </a:extLst>
              </p:cNvPr>
              <p:cNvSpPr txBox="1"/>
              <p:nvPr/>
            </p:nvSpPr>
            <p:spPr>
              <a:xfrm>
                <a:off x="760723" y="4775822"/>
                <a:ext cx="10670554" cy="62568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altLang="ko-K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23A1B-A06A-46FC-81A5-7FD691E5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3" y="4775822"/>
                <a:ext cx="10670554" cy="625684"/>
              </a:xfrm>
              <a:prstGeom prst="rect">
                <a:avLst/>
              </a:prstGeom>
              <a:blipFill>
                <a:blip r:embed="rId5"/>
                <a:stretch>
                  <a:fillRect b="-97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1977F5B-9FB9-4303-8145-6256F02ED832}"/>
              </a:ext>
            </a:extLst>
          </p:cNvPr>
          <p:cNvCxnSpPr>
            <a:cxnSpLocks/>
          </p:cNvCxnSpPr>
          <p:nvPr/>
        </p:nvCxnSpPr>
        <p:spPr>
          <a:xfrm>
            <a:off x="4557860" y="5401506"/>
            <a:ext cx="24556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791B005-E9BA-4A7E-82FA-EB7AC6FE39CF}"/>
              </a:ext>
            </a:extLst>
          </p:cNvPr>
          <p:cNvSpPr txBox="1"/>
          <p:nvPr/>
        </p:nvSpPr>
        <p:spPr>
          <a:xfrm>
            <a:off x="4864230" y="5563437"/>
            <a:ext cx="180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HDharmony" charset="-127"/>
                <a:ea typeface="HDharmony" charset="-127"/>
              </a:rPr>
              <a:t>정답</a:t>
            </a:r>
            <a:endParaRPr lang="ko-KR" altLang="en-US" dirty="0">
              <a:solidFill>
                <a:srgbClr val="FF0000"/>
              </a:solidFill>
              <a:latin typeface="HDharmony" charset="-127"/>
              <a:ea typeface="HDharmony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8FC4F057-4D4B-42C9-93DE-1072C6BFD5D3}"/>
              </a:ext>
            </a:extLst>
          </p:cNvPr>
          <p:cNvCxnSpPr>
            <a:cxnSpLocks/>
          </p:cNvCxnSpPr>
          <p:nvPr/>
        </p:nvCxnSpPr>
        <p:spPr>
          <a:xfrm>
            <a:off x="7495880" y="5401506"/>
            <a:ext cx="9034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37E063-E0EE-4719-997A-6550FB2C053F}"/>
              </a:ext>
            </a:extLst>
          </p:cNvPr>
          <p:cNvSpPr txBox="1"/>
          <p:nvPr/>
        </p:nvSpPr>
        <p:spPr>
          <a:xfrm>
            <a:off x="7051249" y="5563437"/>
            <a:ext cx="180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HDharmony" charset="-127"/>
                <a:ea typeface="HDharmony" charset="-127"/>
              </a:rPr>
              <a:t>예측</a:t>
            </a:r>
            <a:endParaRPr lang="ko-KR" altLang="en-US" dirty="0">
              <a:solidFill>
                <a:srgbClr val="FF0000"/>
              </a:solidFill>
              <a:latin typeface="HDharmony" charset="-127"/>
              <a:ea typeface="HDharmon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14412</TotalTime>
  <Words>547</Words>
  <Application>Microsoft Macintosh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나눔명조</vt:lpstr>
      <vt:lpstr>맑은 고딕</vt:lpstr>
      <vt:lpstr>배달의민족 주아</vt:lpstr>
      <vt:lpstr>Cambria Math</vt:lpstr>
      <vt:lpstr>HDharmony</vt:lpstr>
      <vt:lpstr>Wingdings</vt:lpstr>
      <vt:lpstr>Arial</vt:lpstr>
      <vt:lpstr>Office 테마</vt:lpstr>
      <vt:lpstr>BreakOut DQN</vt:lpstr>
      <vt:lpstr>브레이크아웃(Breakout)</vt:lpstr>
      <vt:lpstr>브레이크아웃(Breakout)</vt:lpstr>
      <vt:lpstr>브레이크아웃(Breakout)</vt:lpstr>
      <vt:lpstr>브레이크아웃(Breakout)</vt:lpstr>
      <vt:lpstr>브레이크아웃(Breakout)</vt:lpstr>
      <vt:lpstr>인공신경망 업데이트</vt:lpstr>
      <vt:lpstr>인공신경망 업데이트</vt:lpstr>
      <vt:lpstr>인공신경망 업데이트</vt:lpstr>
      <vt:lpstr>DQN</vt:lpstr>
      <vt:lpstr>CNN</vt:lpstr>
      <vt:lpstr>Experience Replay</vt:lpstr>
      <vt:lpstr>Target q-network</vt:lpstr>
      <vt:lpstr>Deep Q-Learning</vt:lpstr>
      <vt:lpstr>학습된 에이전트</vt:lpstr>
      <vt:lpstr>강화학습의 단점</vt:lpstr>
      <vt:lpstr>DQN 실습</vt:lpstr>
      <vt:lpstr>카트폴(CartPole)</vt:lpstr>
      <vt:lpstr>앞으로 더 보면 좋을 내용</vt:lpstr>
      <vt:lpstr>감사합니다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Woongwon Lee</dc:creator>
  <cp:lastModifiedBy>이의령</cp:lastModifiedBy>
  <cp:revision>349</cp:revision>
  <cp:lastPrinted>2017-08-16T03:08:34Z</cp:lastPrinted>
  <dcterms:created xsi:type="dcterms:W3CDTF">2017-04-05T12:04:05Z</dcterms:created>
  <dcterms:modified xsi:type="dcterms:W3CDTF">2018-07-15T15:40:22Z</dcterms:modified>
</cp:coreProperties>
</file>