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  <p:embeddedFont>
      <p:font typeface="Lora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F9853E8-68BC-45B0-A80B-C7CCABF0E183}">
  <a:tblStyle styleId="{2F9853E8-68BC-45B0-A80B-C7CCABF0E18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22" Type="http://schemas.openxmlformats.org/officeDocument/2006/relationships/font" Target="fonts/Lato-italic.fntdata"/><Relationship Id="rId21" Type="http://schemas.openxmlformats.org/officeDocument/2006/relationships/font" Target="fonts/Lato-bold.fntdata"/><Relationship Id="rId24" Type="http://schemas.openxmlformats.org/officeDocument/2006/relationships/font" Target="fonts/Lora-regular.fntdata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ora-italic.fntdata"/><Relationship Id="rId25" Type="http://schemas.openxmlformats.org/officeDocument/2006/relationships/font" Target="fonts/Lora-bold.fntdata"/><Relationship Id="rId27" Type="http://schemas.openxmlformats.org/officeDocument/2006/relationships/font" Target="fonts/Lora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19" Type="http://schemas.openxmlformats.org/officeDocument/2006/relationships/font" Target="fonts/Montserrat-boldItalic.fntdata"/><Relationship Id="rId18" Type="http://schemas.openxmlformats.org/officeDocument/2006/relationships/font" Target="fonts/Montserrat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bdb1cb545f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bdb1cb545f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bdb1cb545f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bdb1cb545f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bdb1cb545f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bdb1cb545f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bdb1cb545f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bdb1cb545f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bdb1cb545f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bdb1cb545f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bdb1cb545f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bdb1cb545f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bdb1cb545f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bdb1cb545f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bdb1cb545f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bdb1cb545f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arxiv.org/abs/1908.04729" TargetMode="External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arxiv.org/abs/1912.13318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Finding Tables</a:t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Lora"/>
                <a:ea typeface="Lora"/>
                <a:cs typeface="Lora"/>
                <a:sym typeface="Lora"/>
              </a:rPr>
              <a:t>An end to end Deep Learning approach to table detection and extraction from invoices</a:t>
            </a:r>
            <a:endParaRPr sz="14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Tanay Dixit &amp; Neham Jain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Tasks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Recognition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Given an Invoice structure, identifying the key areas of informations , ie: tables is key task in the pipeline of Automating Invoice registration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(pic of example)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42" name="Google Shape;142;p1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Information Extraction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Once areas of Interest are </a:t>
            </a:r>
            <a:r>
              <a:rPr lang="en"/>
              <a:t>identified</a:t>
            </a:r>
            <a:r>
              <a:rPr lang="en"/>
              <a:t> the next key step in the pipeline is  to extract the text and transform it into a json/csv format so it can be processed easily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53275" y="3844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Pipeline/Approach</a:t>
            </a:r>
            <a:endParaRPr/>
          </a:p>
        </p:txBody>
      </p:sp>
      <p:sp>
        <p:nvSpPr>
          <p:cNvPr id="148" name="Google Shape;148;p15"/>
          <p:cNvSpPr txBox="1"/>
          <p:nvPr/>
        </p:nvSpPr>
        <p:spPr>
          <a:xfrm>
            <a:off x="1209800" y="1151850"/>
            <a:ext cx="21444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9" name="Google Shape;149;p15"/>
          <p:cNvSpPr txBox="1"/>
          <p:nvPr/>
        </p:nvSpPr>
        <p:spPr>
          <a:xfrm>
            <a:off x="1253275" y="1564775"/>
            <a:ext cx="1362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Lato"/>
                <a:ea typeface="Lato"/>
                <a:cs typeface="Lato"/>
                <a:sym typeface="Lato"/>
              </a:rPr>
              <a:t>Table Detection</a:t>
            </a:r>
            <a:endParaRPr>
              <a:solidFill>
                <a:srgbClr val="EFEFE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0" name="Google Shape;150;p15"/>
          <p:cNvSpPr/>
          <p:nvPr/>
        </p:nvSpPr>
        <p:spPr>
          <a:xfrm>
            <a:off x="2550000" y="1887125"/>
            <a:ext cx="847500" cy="260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5"/>
          <p:cNvSpPr txBox="1"/>
          <p:nvPr/>
        </p:nvSpPr>
        <p:spPr>
          <a:xfrm>
            <a:off x="3817775" y="1608250"/>
            <a:ext cx="1267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latin typeface="Lato"/>
                <a:ea typeface="Lato"/>
                <a:cs typeface="Lato"/>
                <a:sym typeface="Lato"/>
              </a:rPr>
              <a:t>Table Structure Recognition</a:t>
            </a:r>
            <a:endParaRPr>
              <a:solidFill>
                <a:srgbClr val="D9D9D9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2" name="Google Shape;152;p15"/>
          <p:cNvSpPr/>
          <p:nvPr/>
        </p:nvSpPr>
        <p:spPr>
          <a:xfrm>
            <a:off x="5194225" y="1907138"/>
            <a:ext cx="637500" cy="224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5"/>
          <p:cNvSpPr txBox="1"/>
          <p:nvPr/>
        </p:nvSpPr>
        <p:spPr>
          <a:xfrm>
            <a:off x="6063525" y="1709675"/>
            <a:ext cx="1144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Lato"/>
                <a:ea typeface="Lato"/>
                <a:cs typeface="Lato"/>
                <a:sym typeface="Lato"/>
              </a:rPr>
              <a:t>OCR /Text Recognition</a:t>
            </a:r>
            <a:endParaRPr>
              <a:solidFill>
                <a:srgbClr val="EFEFE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4" name="Google Shape;154;p15"/>
          <p:cNvSpPr/>
          <p:nvPr/>
        </p:nvSpPr>
        <p:spPr>
          <a:xfrm>
            <a:off x="7258850" y="1977700"/>
            <a:ext cx="637500" cy="10359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5"/>
          <p:cNvSpPr txBox="1"/>
          <p:nvPr/>
        </p:nvSpPr>
        <p:spPr>
          <a:xfrm>
            <a:off x="5766525" y="2731125"/>
            <a:ext cx="136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Lato"/>
                <a:ea typeface="Lato"/>
                <a:cs typeface="Lato"/>
                <a:sym typeface="Lato"/>
              </a:rPr>
              <a:t>json/csv file</a:t>
            </a:r>
            <a:endParaRPr>
              <a:solidFill>
                <a:srgbClr val="EFEFE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6" name="Google Shape;156;p15"/>
          <p:cNvSpPr txBox="1"/>
          <p:nvPr/>
        </p:nvSpPr>
        <p:spPr>
          <a:xfrm>
            <a:off x="927275" y="2810825"/>
            <a:ext cx="9924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Invoice</a:t>
            </a:r>
            <a:endParaRPr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Name</a:t>
            </a:r>
            <a:endParaRPr sz="900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Date </a:t>
            </a:r>
            <a:endParaRPr sz="900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address</a:t>
            </a:r>
            <a:endParaRPr sz="900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7" name="Google Shape;157;p15"/>
          <p:cNvSpPr/>
          <p:nvPr/>
        </p:nvSpPr>
        <p:spPr>
          <a:xfrm>
            <a:off x="1014200" y="1878100"/>
            <a:ext cx="283200" cy="8313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5"/>
          <p:cNvSpPr/>
          <p:nvPr/>
        </p:nvSpPr>
        <p:spPr>
          <a:xfrm>
            <a:off x="3500925" y="1585738"/>
            <a:ext cx="3611196" cy="867510"/>
          </a:xfrm>
          <a:prstGeom prst="flowChartTerminato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9" name="Google Shape;159;p15"/>
          <p:cNvSpPr/>
          <p:nvPr/>
        </p:nvSpPr>
        <p:spPr>
          <a:xfrm>
            <a:off x="655750" y="2810825"/>
            <a:ext cx="1608250" cy="1789350"/>
          </a:xfrm>
          <a:prstGeom prst="flowChartProcess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5"/>
          <p:cNvSpPr/>
          <p:nvPr/>
        </p:nvSpPr>
        <p:spPr>
          <a:xfrm>
            <a:off x="825975" y="3738075"/>
            <a:ext cx="1267800" cy="709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Item          10</a:t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Item	        20</a:t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Item	        10</a:t>
            </a:r>
            <a:endParaRPr>
              <a:solidFill>
                <a:srgbClr val="EFEFEF"/>
              </a:solidFill>
            </a:endParaRPr>
          </a:p>
        </p:txBody>
      </p:sp>
      <p:cxnSp>
        <p:nvCxnSpPr>
          <p:cNvPr id="161" name="Google Shape;161;p15"/>
          <p:cNvCxnSpPr>
            <a:stCxn id="160" idx="0"/>
            <a:endCxn id="160" idx="2"/>
          </p:cNvCxnSpPr>
          <p:nvPr/>
        </p:nvCxnSpPr>
        <p:spPr>
          <a:xfrm>
            <a:off x="1459875" y="3738075"/>
            <a:ext cx="0" cy="70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2" name="Google Shape;162;p15"/>
          <p:cNvSpPr/>
          <p:nvPr/>
        </p:nvSpPr>
        <p:spPr>
          <a:xfrm>
            <a:off x="2673175" y="1307850"/>
            <a:ext cx="637500" cy="570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</a:rPr>
              <a:t>Item        10</a:t>
            </a:r>
            <a:endParaRPr sz="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</a:rPr>
              <a:t>Item        20</a:t>
            </a:r>
            <a:endParaRPr sz="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</a:rPr>
              <a:t>Item        10</a:t>
            </a:r>
            <a:endParaRPr sz="600">
              <a:solidFill>
                <a:srgbClr val="FFFFFF"/>
              </a:solidFill>
            </a:endParaRPr>
          </a:p>
        </p:txBody>
      </p:sp>
      <p:cxnSp>
        <p:nvCxnSpPr>
          <p:cNvPr id="163" name="Google Shape;163;p15"/>
          <p:cNvCxnSpPr>
            <a:stCxn id="162" idx="0"/>
            <a:endCxn id="162" idx="0"/>
          </p:cNvCxnSpPr>
          <p:nvPr/>
        </p:nvCxnSpPr>
        <p:spPr>
          <a:xfrm>
            <a:off x="2991925" y="1307850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" name="Google Shape;164;p15"/>
          <p:cNvCxnSpPr>
            <a:stCxn id="162" idx="0"/>
          </p:cNvCxnSpPr>
          <p:nvPr/>
        </p:nvCxnSpPr>
        <p:spPr>
          <a:xfrm>
            <a:off x="2991925" y="1307850"/>
            <a:ext cx="0" cy="70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" name="Google Shape;165;p15"/>
          <p:cNvCxnSpPr>
            <a:stCxn id="160" idx="1"/>
            <a:endCxn id="160" idx="1"/>
          </p:cNvCxnSpPr>
          <p:nvPr/>
        </p:nvCxnSpPr>
        <p:spPr>
          <a:xfrm>
            <a:off x="825975" y="4092975"/>
            <a:ext cx="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6" name="Google Shape;166;p15"/>
          <p:cNvSpPr/>
          <p:nvPr/>
        </p:nvSpPr>
        <p:spPr>
          <a:xfrm>
            <a:off x="847600" y="3972321"/>
            <a:ext cx="1224300" cy="26575"/>
          </a:xfrm>
          <a:custGeom>
            <a:rect b="b" l="l" r="r" t="t"/>
            <a:pathLst>
              <a:path extrusionOk="0" h="1063" w="48972">
                <a:moveTo>
                  <a:pt x="0" y="773"/>
                </a:moveTo>
                <a:cubicBezTo>
                  <a:pt x="16224" y="-1031"/>
                  <a:pt x="32648" y="1063"/>
                  <a:pt x="48972" y="1063"/>
                </a:cubicBez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167" name="Google Shape;167;p15"/>
          <p:cNvCxnSpPr>
            <a:stCxn id="160" idx="1"/>
            <a:endCxn id="160" idx="1"/>
          </p:cNvCxnSpPr>
          <p:nvPr/>
        </p:nvCxnSpPr>
        <p:spPr>
          <a:xfrm>
            <a:off x="825975" y="4092975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168" name="Google Shape;168;p15"/>
          <p:cNvGraphicFramePr/>
          <p:nvPr/>
        </p:nvGraphicFramePr>
        <p:xfrm>
          <a:off x="5259175" y="31111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{2F9853E8-68BC-45B0-A80B-C7CCABF0E183}</a:tableStyleId>
              </a:tblPr>
              <a:tblGrid>
                <a:gridCol w="974425"/>
                <a:gridCol w="974425"/>
              </a:tblGrid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item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item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item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69" name="Google Shape;169;p15"/>
          <p:cNvGraphicFramePr/>
          <p:nvPr/>
        </p:nvGraphicFramePr>
        <p:xfrm>
          <a:off x="3781925" y="24395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{2F9853E8-68BC-45B0-A80B-C7CCABF0E183}</a:tableStyleId>
              </a:tblPr>
              <a:tblGrid>
                <a:gridCol w="496200"/>
                <a:gridCol w="496200"/>
              </a:tblGrid>
              <a:tr h="145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/>
                </a:tc>
              </a:tr>
              <a:tr h="159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/>
                </a:tc>
              </a:tr>
              <a:tr h="159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70" name="Google Shape;170;p15"/>
          <p:cNvSpPr txBox="1"/>
          <p:nvPr/>
        </p:nvSpPr>
        <p:spPr>
          <a:xfrm rot="-120914">
            <a:off x="6656270" y="1169753"/>
            <a:ext cx="955491" cy="4616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item,item,item,10,20,10</a:t>
            </a:r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1" name="Google Shape;171;p15"/>
          <p:cNvSpPr/>
          <p:nvPr/>
        </p:nvSpPr>
        <p:spPr>
          <a:xfrm>
            <a:off x="6545375" y="1169750"/>
            <a:ext cx="1035000" cy="4617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Detection Approach</a:t>
            </a:r>
            <a:endParaRPr/>
          </a:p>
        </p:txBody>
      </p:sp>
      <p:sp>
        <p:nvSpPr>
          <p:cNvPr id="177" name="Google Shape;177;p16"/>
          <p:cNvSpPr txBox="1"/>
          <p:nvPr/>
        </p:nvSpPr>
        <p:spPr>
          <a:xfrm>
            <a:off x="1297500" y="1307850"/>
            <a:ext cx="7409400" cy="34170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We use the open-source framework Detectron2 [Wu et al., 2019] to train models on the TableBank. Detectron2 is a high-quality and high-performance codebase for object detection research, which supports many state-of-the-art algorithms. In this task, we use the Faster R-CNN algorithm with the ResNeXt152 [Xie et al., 2016] as the backbone network architecture, where the parameters are pre-trained on the ImageNet dataset. 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The TableBank dataset totally consists of 417,234 high quality labeled tables as well as their original documents in a variety of domains.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We further take a subset of 300 images from the invoice dataset and finetune the parameters as the table structure of general tables and invoices tables would be slightly different.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Our model is able to detect multiple table, borderless tables, bordered tables with amazing accuracy.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Detection (00017.PNG)</a:t>
            </a:r>
            <a:endParaRPr/>
          </a:p>
        </p:txBody>
      </p:sp>
      <p:pic>
        <p:nvPicPr>
          <p:cNvPr id="183" name="Google Shape;1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5550" y="1420025"/>
            <a:ext cx="3752850" cy="333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900" y="1421512"/>
            <a:ext cx="3752850" cy="3330786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17"/>
          <p:cNvSpPr txBox="1"/>
          <p:nvPr/>
        </p:nvSpPr>
        <p:spPr>
          <a:xfrm>
            <a:off x="3028425" y="4752300"/>
            <a:ext cx="331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PERFECT RESULTS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Information Extraction and Table Structure Recognition </a:t>
            </a:r>
            <a:endParaRPr/>
          </a:p>
        </p:txBody>
      </p:sp>
      <p:sp>
        <p:nvSpPr>
          <p:cNvPr id="191" name="Google Shape;191;p18"/>
          <p:cNvSpPr txBox="1"/>
          <p:nvPr>
            <p:ph idx="1" type="body"/>
          </p:nvPr>
        </p:nvSpPr>
        <p:spPr>
          <a:xfrm>
            <a:off x="1225850" y="1252125"/>
            <a:ext cx="7038900" cy="38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to extracting text from a table is the ability to understand the Table Structure, many Invoices have borderless tables or complex table structures which can’t be directly alined  with an excel or csv file.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best approach to achieve this is using Graphical Convolution Networks to extract cell relations from the table*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3"/>
              </a:rPr>
              <a:t>Complicated Table Structure Recognition </a:t>
            </a:r>
            <a:r>
              <a:rPr lang="en"/>
              <a:t>                                  </a:t>
            </a:r>
            <a:r>
              <a:rPr lang="en" sz="975"/>
              <a:t>              *</a:t>
            </a:r>
            <a:r>
              <a:rPr lang="en" sz="975"/>
              <a:t>note this approach required labelled data </a:t>
            </a:r>
            <a:endParaRPr sz="975"/>
          </a:p>
        </p:txBody>
      </p:sp>
      <p:pic>
        <p:nvPicPr>
          <p:cNvPr id="192" name="Google Shape;19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12800" y="2285125"/>
            <a:ext cx="6019326" cy="222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Pipeline for unlabelled Data </a:t>
            </a:r>
            <a:endParaRPr/>
          </a:p>
        </p:txBody>
      </p:sp>
      <p:sp>
        <p:nvSpPr>
          <p:cNvPr id="198" name="Google Shape;198;p19"/>
          <p:cNvSpPr txBox="1"/>
          <p:nvPr>
            <p:ph idx="4294967295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OCR for text extraction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used Google OCR - pytesseract for identifying the bounding boxes and text in the Image. These detected cells are used by LayoutLM** to map each cell as either Question /answer to a question.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This relation can be used to map the key-value pair in a json file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**</a:t>
            </a:r>
            <a:r>
              <a:rPr lang="en" u="sng">
                <a:solidFill>
                  <a:schemeClr val="hlink"/>
                </a:solidFill>
                <a:hlinkClick r:id="rId3"/>
              </a:rPr>
              <a:t>LayoutLM</a:t>
            </a:r>
            <a:endParaRPr/>
          </a:p>
        </p:txBody>
      </p:sp>
      <p:sp>
        <p:nvSpPr>
          <p:cNvPr id="199" name="Google Shape;199;p19"/>
          <p:cNvSpPr txBox="1"/>
          <p:nvPr>
            <p:ph idx="4294967295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LayoutLM for Structure Detection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In-order to understand the flow or order of text detected its key to understand the table structure ie: cell relations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LayoutLM** is an model developed by Microsoft-AI team and based on the transformers model.It identifies the cell relationship as Question -Answers pairs and thus helps to map the outputs to json file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Putting it all together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1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 </a:t>
            </a:r>
            <a:endParaRPr/>
          </a:p>
        </p:txBody>
      </p:sp>
      <p:sp>
        <p:nvSpPr>
          <p:cNvPr id="210" name="Google Shape;210;p21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