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76" r:id="rId2"/>
    <p:sldId id="277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92" r:id="rId15"/>
    <p:sldId id="289" r:id="rId16"/>
    <p:sldId id="290" r:id="rId17"/>
    <p:sldId id="29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912" autoAdjust="0"/>
    <p:restoredTop sz="94660"/>
  </p:normalViewPr>
  <p:slideViewPr>
    <p:cSldViewPr snapToGrid="0">
      <p:cViewPr varScale="1">
        <p:scale>
          <a:sx n="74" d="100"/>
          <a:sy n="74" d="100"/>
        </p:scale>
        <p:origin x="2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2A54A-3718-48D0-9467-EE9CE6DFA422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6B58F-6E09-42D4-B0A1-F95C2535C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221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2A54A-3718-48D0-9467-EE9CE6DFA422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6B58F-6E09-42D4-B0A1-F95C2535C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033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2A54A-3718-48D0-9467-EE9CE6DFA422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6B58F-6E09-42D4-B0A1-F95C2535C83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875913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2A54A-3718-48D0-9467-EE9CE6DFA422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6B58F-6E09-42D4-B0A1-F95C2535C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9162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2A54A-3718-48D0-9467-EE9CE6DFA422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6B58F-6E09-42D4-B0A1-F95C2535C83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998742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2A54A-3718-48D0-9467-EE9CE6DFA422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6B58F-6E09-42D4-B0A1-F95C2535C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9997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2A54A-3718-48D0-9467-EE9CE6DFA422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6B58F-6E09-42D4-B0A1-F95C2535C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6912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2A54A-3718-48D0-9467-EE9CE6DFA422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6B58F-6E09-42D4-B0A1-F95C2535C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692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2A54A-3718-48D0-9467-EE9CE6DFA422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6B58F-6E09-42D4-B0A1-F95C2535C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548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2A54A-3718-48D0-9467-EE9CE6DFA422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6B58F-6E09-42D4-B0A1-F95C2535C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856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2A54A-3718-48D0-9467-EE9CE6DFA422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6B58F-6E09-42D4-B0A1-F95C2535C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022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2A54A-3718-48D0-9467-EE9CE6DFA422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6B58F-6E09-42D4-B0A1-F95C2535C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952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2A54A-3718-48D0-9467-EE9CE6DFA422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6B58F-6E09-42D4-B0A1-F95C2535C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533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2A54A-3718-48D0-9467-EE9CE6DFA422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6B58F-6E09-42D4-B0A1-F95C2535C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852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2A54A-3718-48D0-9467-EE9CE6DFA422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6B58F-6E09-42D4-B0A1-F95C2535C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056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6B58F-6E09-42D4-B0A1-F95C2535C83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2A54A-3718-48D0-9467-EE9CE6DFA422}" type="datetimeFigureOut">
              <a:rPr lang="en-US" smtClean="0"/>
              <a:t>2/13/2020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558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2A54A-3718-48D0-9467-EE9CE6DFA422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416B58F-6E09-42D4-B0A1-F95C2535C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108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                                          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042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IN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sz="2400" dirty="0">
                <a:solidFill>
                  <a:schemeClr val="tx1"/>
                </a:solidFill>
              </a:rPr>
              <a:t>Wrong way:</a:t>
            </a:r>
          </a:p>
          <a:p>
            <a:pPr lvl="1">
              <a:lnSpc>
                <a:spcPct val="80000"/>
              </a:lnSpc>
              <a:buNone/>
              <a:defRPr/>
            </a:pPr>
            <a:r>
              <a:rPr lang="en-US" sz="2000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Int</a:t>
            </a:r>
            <a:r>
              <a:rPr lang="en-US" sz="2000" i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x[10];</a:t>
            </a:r>
          </a:p>
          <a:p>
            <a:pPr lvl="1">
              <a:lnSpc>
                <a:spcPct val="80000"/>
              </a:lnSpc>
              <a:buNone/>
              <a:defRPr/>
            </a:pPr>
            <a:r>
              <a:rPr lang="en-US" sz="2000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cin</a:t>
            </a:r>
            <a:r>
              <a:rPr lang="en-US" sz="2000" i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&gt;&gt; x</a:t>
            </a:r>
            <a:r>
              <a:rPr lang="en-US" sz="2000" dirty="0" smtClean="0">
                <a:solidFill>
                  <a:schemeClr val="tx1"/>
                </a:solidFill>
              </a:rPr>
              <a:t>;</a:t>
            </a:r>
          </a:p>
          <a:p>
            <a:pPr lvl="1">
              <a:lnSpc>
                <a:spcPct val="80000"/>
              </a:lnSpc>
              <a:buNone/>
              <a:defRPr/>
            </a:pP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defRPr/>
            </a:pPr>
            <a:r>
              <a:rPr lang="en-US" sz="2400" dirty="0">
                <a:solidFill>
                  <a:schemeClr val="tx1"/>
                </a:solidFill>
              </a:rPr>
              <a:t>Correct way: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sz="2400" dirty="0">
                <a:solidFill>
                  <a:schemeClr val="tx1"/>
                </a:solidFill>
              </a:rPr>
              <a:t>    </a:t>
            </a:r>
            <a:r>
              <a:rPr lang="en-US" sz="2400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int</a:t>
            </a:r>
            <a:r>
              <a:rPr lang="en-US" sz="2400" i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x[10];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sz="2400" dirty="0">
                <a:solidFill>
                  <a:schemeClr val="tx1"/>
                </a:solidFill>
              </a:rPr>
              <a:t>    // Reading one value at a time from the user: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sz="2400" dirty="0">
                <a:solidFill>
                  <a:schemeClr val="tx1"/>
                </a:solidFill>
              </a:rPr>
              <a:t>    </a:t>
            </a:r>
            <a:r>
              <a:rPr lang="en-US" sz="2400" i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for (</a:t>
            </a:r>
            <a:r>
              <a:rPr lang="en-US" sz="2400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int</a:t>
            </a:r>
            <a:r>
              <a:rPr lang="en-US" sz="2400" i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index=0; index&lt;10; index++)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sz="2400" i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         </a:t>
            </a:r>
            <a:r>
              <a:rPr lang="en-US" sz="2400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cin</a:t>
            </a:r>
            <a:r>
              <a:rPr lang="en-US" sz="2400" i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&gt;&gt; x[index];</a:t>
            </a:r>
            <a:r>
              <a:rPr lang="en-US" sz="2400" dirty="0">
                <a:solidFill>
                  <a:schemeClr val="tx1"/>
                </a:solidFill>
              </a:rPr>
              <a:t>  </a:t>
            </a:r>
          </a:p>
          <a:p>
            <a:pPr lvl="1">
              <a:lnSpc>
                <a:spcPct val="80000"/>
              </a:lnSpc>
              <a:buNone/>
              <a:defRPr/>
            </a:pP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0867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aray</a:t>
            </a:r>
            <a:r>
              <a:rPr lang="en-US" dirty="0" smtClean="0"/>
              <a:t>[5];</a:t>
            </a:r>
          </a:p>
          <a:p>
            <a:pPr marL="0" indent="0">
              <a:buNone/>
            </a:pPr>
            <a:r>
              <a:rPr lang="en-US" dirty="0" err="1"/>
              <a:t>cout</a:t>
            </a:r>
            <a:r>
              <a:rPr lang="en-US" dirty="0"/>
              <a:t> &lt;&lt; "the elements are :"&lt;&lt;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nn-NO" dirty="0"/>
              <a:t>for (int i = 0; i &lt;= 5; i++)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err="1" smtClean="0"/>
              <a:t>cout</a:t>
            </a:r>
            <a:r>
              <a:rPr lang="en-US" dirty="0" smtClean="0"/>
              <a:t> </a:t>
            </a:r>
            <a:r>
              <a:rPr lang="en-US" dirty="0"/>
              <a:t>&lt;&lt; </a:t>
            </a:r>
            <a:r>
              <a:rPr lang="en-US" dirty="0" err="1"/>
              <a:t>aray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556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DIMENSIONAL ARRAY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270000"/>
            <a:ext cx="5627932" cy="5306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440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value 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1129" y="1690688"/>
            <a:ext cx="8434316" cy="4532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9929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882" y="180304"/>
            <a:ext cx="8836120" cy="52803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Insert  value 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731" y="1004553"/>
            <a:ext cx="7908841" cy="555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3367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 A VALUE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6287" y="1569493"/>
            <a:ext cx="8734567" cy="487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9439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14651"/>
            <a:ext cx="8596668" cy="5295331"/>
          </a:xfrm>
        </p:spPr>
        <p:txBody>
          <a:bodyPr>
            <a:normAutofit/>
          </a:bodyPr>
          <a:lstStyle/>
          <a:p>
            <a:pPr lvl="0">
              <a:buFont typeface="+mj-lt"/>
              <a:buAutoNum type="arabicPeriod"/>
            </a:pPr>
            <a:r>
              <a:rPr lang="en-US" dirty="0"/>
              <a:t>Create an array of length 10 of integers. Values ranging from 1 to 50.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800" dirty="0"/>
              <a:t>Find all pair of elements whose sum is 25.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800" dirty="0"/>
              <a:t>Find the number of elements of A which are even, and the number of elements of A which are odd.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800" dirty="0"/>
              <a:t>Write a procedure which finds the average of the value of A.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800" dirty="0"/>
              <a:t>Write a procedure which adds an element in an array at a given index. Take the value to add and the index from the user.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800" dirty="0"/>
              <a:t>Write a procedure which looks for 2 numbers 45 and 14 in an array and delete them if they are present in the array.</a:t>
            </a:r>
          </a:p>
          <a:p>
            <a:pPr marL="0" lv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3866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TASK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310185"/>
                <a:ext cx="8596668" cy="4731177"/>
              </a:xfrm>
            </p:spPr>
            <p:txBody>
              <a:bodyPr/>
              <a:lstStyle/>
              <a:p>
                <a:pPr marL="0" lvl="0" indent="0">
                  <a:buNone/>
                </a:pPr>
                <a:r>
                  <a:rPr lang="en-US" dirty="0" smtClean="0"/>
                  <a:t>2. Create </a:t>
                </a:r>
                <a:r>
                  <a:rPr lang="en-US" dirty="0"/>
                  <a:t>a 2 dimensional Array. Translate the matrix multiplication algorithm into a program which finds the product C of an </a:t>
                </a:r>
                <a:r>
                  <a:rPr lang="en-US" i="1" dirty="0" err="1"/>
                  <a:t>nxm</a:t>
                </a:r>
                <a:r>
                  <a:rPr lang="en-US" dirty="0"/>
                  <a:t> matrix A and </a:t>
                </a:r>
                <a:r>
                  <a:rPr lang="en-US" i="1" dirty="0" err="1"/>
                  <a:t>pxn</a:t>
                </a:r>
                <a:r>
                  <a:rPr lang="en-US" dirty="0"/>
                  <a:t> matrix B. Test the program using</a:t>
                </a:r>
              </a:p>
              <a:p>
                <a:pPr marL="0" indent="0">
                  <a:buNone/>
                </a:pPr>
                <a:r>
                  <a:rPr lang="en-US" dirty="0"/>
                  <a:t>               A=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			B=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Out put: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310185"/>
                <a:ext cx="8596668" cy="4731177"/>
              </a:xfrm>
              <a:blipFill rotWithShape="0">
                <a:blip r:embed="rId2"/>
                <a:stretch>
                  <a:fillRect l="-567" t="-9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4566" y="3550646"/>
            <a:ext cx="3291102" cy="2490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108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array is a collection of data elements that are of the same type (e.g., a collection of integers, collection of characters, collection of doubles).</a:t>
            </a:r>
          </a:p>
          <a:p>
            <a:r>
              <a:rPr lang="en-US" b="1" i="1" dirty="0"/>
              <a:t>Element </a:t>
            </a:r>
          </a:p>
          <a:p>
            <a:r>
              <a:rPr lang="en-US" dirty="0"/>
              <a:t>Each item stored in an array is called an element.</a:t>
            </a:r>
          </a:p>
          <a:p>
            <a:r>
              <a:rPr lang="en-US" b="1" i="1" dirty="0"/>
              <a:t>Index</a:t>
            </a:r>
          </a:p>
          <a:p>
            <a:r>
              <a:rPr lang="en-US" dirty="0"/>
              <a:t> Each location of an element in an array has a numerical index which is used to identify the element.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369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80000"/>
              </a:lnSpc>
              <a:defRPr/>
            </a:pPr>
            <a:r>
              <a:rPr lang="en-US" sz="3200" dirty="0"/>
              <a:t>The dimensionality of the array:</a:t>
            </a:r>
          </a:p>
          <a:p>
            <a:pPr lvl="2">
              <a:lnSpc>
                <a:spcPct val="80000"/>
              </a:lnSpc>
              <a:defRPr/>
            </a:pPr>
            <a:r>
              <a:rPr lang="en-US" sz="3200" dirty="0"/>
              <a:t>One dimensional (i.e. list of values ), </a:t>
            </a:r>
          </a:p>
          <a:p>
            <a:pPr lvl="2">
              <a:lnSpc>
                <a:spcPct val="80000"/>
              </a:lnSpc>
              <a:defRPr/>
            </a:pPr>
            <a:r>
              <a:rPr lang="en-US" sz="3200" dirty="0"/>
              <a:t>Two-dimension </a:t>
            </a:r>
            <a:r>
              <a:rPr lang="en-US" sz="3200" dirty="0" smtClean="0"/>
              <a:t>array </a:t>
            </a:r>
            <a:r>
              <a:rPr lang="en-US" sz="3200" dirty="0"/>
              <a:t>(a matrix or a table), etc</a:t>
            </a:r>
            <a:r>
              <a:rPr lang="en-US" sz="3200" dirty="0" smtClean="0"/>
              <a:t>.</a:t>
            </a:r>
          </a:p>
          <a:p>
            <a:pPr marL="914400" lvl="2" indent="0">
              <a:lnSpc>
                <a:spcPct val="80000"/>
              </a:lnSpc>
              <a:buNone/>
              <a:defRPr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57872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</a:t>
            </a:r>
            <a:endParaRPr lang="en-US" dirty="0"/>
          </a:p>
        </p:txBody>
      </p:sp>
      <p:pic>
        <p:nvPicPr>
          <p:cNvPr id="4" name="Content Placeholder 3" descr="Array Representation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75769" y="3610769"/>
            <a:ext cx="4000500" cy="98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Array Declaration"/>
          <p:cNvPicPr/>
          <p:nvPr/>
        </p:nvPicPr>
        <p:blipFill>
          <a:blip r:embed="rId3">
            <a:clrChange>
              <a:clrFrom>
                <a:srgbClr val="E5E5E7"/>
              </a:clrFrom>
              <a:clrTo>
                <a:srgbClr val="E5E5E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084" y="1690688"/>
            <a:ext cx="7124132" cy="14989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69449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declare an array in C++,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>
              <a:lnSpc>
                <a:spcPct val="80000"/>
              </a:lnSpc>
              <a:defRPr/>
            </a:pPr>
            <a:endParaRPr lang="en-US" sz="2000" dirty="0" smtClean="0"/>
          </a:p>
          <a:p>
            <a:r>
              <a:rPr lang="en-US" sz="2400" dirty="0" smtClean="0">
                <a:solidFill>
                  <a:schemeClr val="tx1"/>
                </a:solidFill>
              </a:rPr>
              <a:t>Syntax: </a:t>
            </a:r>
          </a:p>
          <a:p>
            <a:pPr>
              <a:buFont typeface="Monotype Sorts" pitchFamily="2" charset="2"/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       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&lt;type&gt; &lt;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</a:rPr>
              <a:t>arrayName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&gt;[&lt;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</a:rPr>
              <a:t>array_size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&gt;];</a:t>
            </a:r>
          </a:p>
          <a:p>
            <a:pPr marL="914400" lvl="1" indent="-457200">
              <a:lnSpc>
                <a:spcPct val="80000"/>
              </a:lnSpc>
              <a:buFont typeface="+mj-lt"/>
              <a:buAutoNum type="arabicPeriod"/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The </a:t>
            </a:r>
            <a:r>
              <a:rPr lang="en-US" sz="2000" dirty="0">
                <a:solidFill>
                  <a:schemeClr val="tx1"/>
                </a:solidFill>
              </a:rPr>
              <a:t>data type of the values which will be stored in the array</a:t>
            </a:r>
          </a:p>
          <a:p>
            <a:pPr marL="914400" lvl="1" indent="-457200">
              <a:lnSpc>
                <a:spcPct val="80000"/>
              </a:lnSpc>
              <a:buFont typeface="+mj-lt"/>
              <a:buAutoNum type="arabicPeriod"/>
              <a:defRPr/>
            </a:pPr>
            <a:r>
              <a:rPr lang="en-US" sz="2000" dirty="0">
                <a:solidFill>
                  <a:schemeClr val="tx1"/>
                </a:solidFill>
              </a:rPr>
              <a:t>The name of the array (i.e. a C++ identifier that will be used to access and update the array values</a:t>
            </a:r>
            <a:r>
              <a:rPr lang="en-US" sz="2000" dirty="0" smtClean="0">
                <a:solidFill>
                  <a:schemeClr val="tx1"/>
                </a:solidFill>
              </a:rPr>
              <a:t>)</a:t>
            </a:r>
            <a:r>
              <a:rPr lang="en-US" sz="1800" dirty="0" smtClean="0">
                <a:solidFill>
                  <a:schemeClr val="tx1"/>
                </a:solidFill>
              </a:rPr>
              <a:t>.</a:t>
            </a:r>
            <a:endParaRPr lang="en-US" sz="1800" dirty="0">
              <a:solidFill>
                <a:schemeClr val="tx1"/>
              </a:solidFill>
            </a:endParaRPr>
          </a:p>
          <a:p>
            <a:pPr marL="914400" lvl="1" indent="-457200">
              <a:lnSpc>
                <a:spcPct val="80000"/>
              </a:lnSpc>
              <a:buFont typeface="+mj-lt"/>
              <a:buAutoNum type="arabicPeriod"/>
              <a:defRPr/>
            </a:pPr>
            <a:r>
              <a:rPr lang="en-US" sz="2000" dirty="0">
                <a:solidFill>
                  <a:schemeClr val="tx1"/>
                </a:solidFill>
              </a:rPr>
              <a:t>The size of each </a:t>
            </a:r>
            <a:r>
              <a:rPr lang="en-US" sz="2000" dirty="0" smtClean="0">
                <a:solidFill>
                  <a:schemeClr val="tx1"/>
                </a:solidFill>
              </a:rPr>
              <a:t>dimension</a:t>
            </a:r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Examples</a:t>
            </a:r>
            <a:endParaRPr lang="en-US" sz="2400" dirty="0">
              <a:solidFill>
                <a:schemeClr val="tx1"/>
              </a:solidFill>
            </a:endParaRPr>
          </a:p>
          <a:p>
            <a:pPr lvl="1">
              <a:lnSpc>
                <a:spcPct val="80000"/>
              </a:lnSpc>
              <a:defRPr/>
            </a:pPr>
            <a:r>
              <a:rPr lang="en-US" sz="2000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int</a:t>
            </a:r>
            <a:r>
              <a:rPr lang="en-US" sz="2000" i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x[10];</a:t>
            </a:r>
            <a:r>
              <a:rPr lang="en-US" sz="2000" dirty="0">
                <a:solidFill>
                  <a:schemeClr val="tx1"/>
                </a:solidFill>
              </a:rPr>
              <a:t> // An integer array named x with size 10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000" i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float GPA[30];</a:t>
            </a:r>
            <a:r>
              <a:rPr lang="en-US" sz="2000" dirty="0">
                <a:solidFill>
                  <a:schemeClr val="tx1"/>
                </a:solidFill>
              </a:rPr>
              <a:t> // An array to store the GPA for 30 students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000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int</a:t>
            </a:r>
            <a:r>
              <a:rPr lang="en-US" sz="2000" i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sz="2000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studentScores</a:t>
            </a:r>
            <a:r>
              <a:rPr lang="en-US" sz="2000" i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[30][5];</a:t>
            </a:r>
            <a:r>
              <a:rPr lang="en-US" sz="2000" dirty="0">
                <a:solidFill>
                  <a:schemeClr val="tx1"/>
                </a:solidFill>
              </a:rPr>
              <a:t> // A two-dimensional array to store the scores of 5 exams for 30 students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081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Basic Operations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3200" dirty="0" smtClean="0"/>
              <a:t>Following </a:t>
            </a:r>
            <a:r>
              <a:rPr lang="en-US" sz="3200" dirty="0"/>
              <a:t>are the basic operations supported by an array.</a:t>
            </a:r>
          </a:p>
          <a:p>
            <a:r>
              <a:rPr lang="en-US" sz="3200" b="1" dirty="0"/>
              <a:t>Traverse</a:t>
            </a:r>
            <a:r>
              <a:rPr lang="en-US" sz="3200" dirty="0"/>
              <a:t> − print all the array elements one by one.</a:t>
            </a:r>
          </a:p>
          <a:p>
            <a:r>
              <a:rPr lang="en-US" sz="3200" b="1" dirty="0"/>
              <a:t>Insertion</a:t>
            </a:r>
            <a:r>
              <a:rPr lang="en-US" sz="3200" dirty="0"/>
              <a:t> − add an element at given index.</a:t>
            </a:r>
          </a:p>
          <a:p>
            <a:r>
              <a:rPr lang="en-US" sz="3200" b="1" dirty="0"/>
              <a:t>Deletion</a:t>
            </a:r>
            <a:r>
              <a:rPr lang="en-US" sz="3200" dirty="0"/>
              <a:t> − delete an element at given index.</a:t>
            </a:r>
          </a:p>
          <a:p>
            <a:r>
              <a:rPr lang="en-US" sz="3200" b="1" dirty="0"/>
              <a:t>Search</a:t>
            </a:r>
            <a:r>
              <a:rPr lang="en-US" sz="3200" dirty="0"/>
              <a:t> − search an element using given index or by value.</a:t>
            </a:r>
          </a:p>
          <a:p>
            <a:r>
              <a:rPr lang="en-US" sz="3200" b="1" dirty="0"/>
              <a:t>Update</a:t>
            </a:r>
            <a:r>
              <a:rPr lang="en-US" sz="3200" dirty="0"/>
              <a:t> − update an element at given index.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509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877" y="1690688"/>
            <a:ext cx="10515600" cy="4351338"/>
          </a:xfrm>
        </p:spPr>
        <p:txBody>
          <a:bodyPr/>
          <a:lstStyle/>
          <a:p>
            <a:pPr>
              <a:defRPr/>
            </a:pPr>
            <a:r>
              <a:rPr lang="en-US" dirty="0"/>
              <a:t>We use one-dimensional (ID) arrays to store and access list of data values in an easy way by </a:t>
            </a:r>
            <a:r>
              <a:rPr lang="en-US" dirty="0">
                <a:solidFill>
                  <a:schemeClr val="tx1"/>
                </a:solidFill>
              </a:rPr>
              <a:t>giving these values a common name, e.g.</a:t>
            </a:r>
          </a:p>
          <a:p>
            <a:pPr>
              <a:buNone/>
              <a:defRPr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</a:t>
            </a:r>
            <a:r>
              <a:rPr lang="en-US" i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int</a:t>
            </a:r>
            <a:r>
              <a:rPr lang="en-US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i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x[4];</a:t>
            </a:r>
            <a:r>
              <a:rPr lang="en-US" dirty="0">
                <a:solidFill>
                  <a:schemeClr val="tx1"/>
                </a:solidFill>
              </a:rPr>
              <a:t> // all values are named x</a:t>
            </a:r>
          </a:p>
          <a:p>
            <a:pPr>
              <a:buNone/>
              <a:defRPr/>
            </a:pPr>
            <a:r>
              <a:rPr lang="en-US" dirty="0">
                <a:solidFill>
                  <a:schemeClr val="tx1"/>
                </a:solidFill>
              </a:rPr>
              <a:t>   </a:t>
            </a:r>
            <a:r>
              <a:rPr lang="en-US" i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x[0] = 10;</a:t>
            </a:r>
            <a:r>
              <a:rPr lang="en-US" dirty="0">
                <a:solidFill>
                  <a:schemeClr val="tx1"/>
                </a:solidFill>
              </a:rPr>
              <a:t> // the 1</a:t>
            </a:r>
            <a:r>
              <a:rPr lang="en-US" baseline="30000" dirty="0">
                <a:solidFill>
                  <a:schemeClr val="tx1"/>
                </a:solidFill>
              </a:rPr>
              <a:t>st</a:t>
            </a:r>
            <a:r>
              <a:rPr lang="en-US" dirty="0">
                <a:solidFill>
                  <a:schemeClr val="tx1"/>
                </a:solidFill>
              </a:rPr>
              <a:t> value is 10</a:t>
            </a:r>
          </a:p>
          <a:p>
            <a:pPr>
              <a:buNone/>
              <a:defRPr/>
            </a:pPr>
            <a:r>
              <a:rPr lang="en-US" dirty="0">
                <a:solidFill>
                  <a:schemeClr val="tx1"/>
                </a:solidFill>
              </a:rPr>
              <a:t>   </a:t>
            </a:r>
            <a:r>
              <a:rPr lang="en-US" i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x[1] = 5;</a:t>
            </a:r>
            <a:r>
              <a:rPr lang="en-US" dirty="0">
                <a:solidFill>
                  <a:schemeClr val="tx1"/>
                </a:solidFill>
              </a:rPr>
              <a:t>   // the 2</a:t>
            </a:r>
            <a:r>
              <a:rPr lang="en-US" baseline="30000" dirty="0">
                <a:solidFill>
                  <a:schemeClr val="tx1"/>
                </a:solidFill>
              </a:rPr>
              <a:t>nd</a:t>
            </a:r>
            <a:r>
              <a:rPr lang="en-US" dirty="0">
                <a:solidFill>
                  <a:schemeClr val="tx1"/>
                </a:solidFill>
              </a:rPr>
              <a:t> value is 5</a:t>
            </a:r>
          </a:p>
          <a:p>
            <a:pPr>
              <a:buNone/>
              <a:defRPr/>
            </a:pPr>
            <a:r>
              <a:rPr lang="en-US" dirty="0">
                <a:solidFill>
                  <a:schemeClr val="tx1"/>
                </a:solidFill>
              </a:rPr>
              <a:t>   </a:t>
            </a:r>
            <a:r>
              <a:rPr lang="en-US" i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x[2] = 20;</a:t>
            </a:r>
            <a:r>
              <a:rPr lang="en-US" dirty="0">
                <a:solidFill>
                  <a:schemeClr val="tx1"/>
                </a:solidFill>
              </a:rPr>
              <a:t> // the 3</a:t>
            </a:r>
            <a:r>
              <a:rPr lang="en-US" baseline="30000" dirty="0">
                <a:solidFill>
                  <a:schemeClr val="tx1"/>
                </a:solidFill>
              </a:rPr>
              <a:t>rd</a:t>
            </a:r>
            <a:r>
              <a:rPr lang="en-US" dirty="0">
                <a:solidFill>
                  <a:schemeClr val="tx1"/>
                </a:solidFill>
              </a:rPr>
              <a:t> value is 20</a:t>
            </a:r>
          </a:p>
          <a:p>
            <a:pPr>
              <a:buNone/>
              <a:defRPr/>
            </a:pPr>
            <a:r>
              <a:rPr lang="en-US" dirty="0">
                <a:solidFill>
                  <a:schemeClr val="tx1"/>
                </a:solidFill>
              </a:rPr>
              <a:t>   </a:t>
            </a:r>
            <a:r>
              <a:rPr lang="en-US" i="1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x[3] = 30;</a:t>
            </a:r>
            <a:r>
              <a:rPr lang="en-US" dirty="0">
                <a:solidFill>
                  <a:schemeClr val="tx1"/>
                </a:solidFill>
              </a:rPr>
              <a:t> // the 4</a:t>
            </a:r>
            <a:r>
              <a:rPr lang="en-US" baseline="30000" dirty="0">
                <a:solidFill>
                  <a:schemeClr val="tx1"/>
                </a:solidFill>
              </a:rPr>
              <a:t>th</a:t>
            </a:r>
            <a:r>
              <a:rPr lang="en-US" dirty="0">
                <a:solidFill>
                  <a:schemeClr val="tx1"/>
                </a:solidFill>
              </a:rPr>
              <a:t> value is 30</a:t>
            </a:r>
          </a:p>
          <a:p>
            <a:pPr>
              <a:buNone/>
              <a:defRPr/>
            </a:pPr>
            <a:r>
              <a:rPr lang="en-US" dirty="0">
                <a:solidFill>
                  <a:schemeClr val="tx1"/>
                </a:solidFill>
              </a:rPr>
              <a:t>  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7" name="Picture 6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643" y="2524836"/>
            <a:ext cx="2033232" cy="2784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016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OF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en-US" dirty="0"/>
              <a:t>Wrong way:</a:t>
            </a:r>
          </a:p>
          <a:p>
            <a:pPr lvl="1">
              <a:lnSpc>
                <a:spcPct val="80000"/>
              </a:lnSpc>
              <a:buNone/>
              <a:defRPr/>
            </a:pPr>
            <a:r>
              <a:rPr lang="en-US" i="1" dirty="0" err="1">
                <a:solidFill>
                  <a:schemeClr val="folHlink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Int</a:t>
            </a:r>
            <a:r>
              <a:rPr lang="en-US" i="1" dirty="0">
                <a:solidFill>
                  <a:schemeClr val="folHlink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x[10];</a:t>
            </a:r>
          </a:p>
          <a:p>
            <a:pPr lvl="1">
              <a:lnSpc>
                <a:spcPct val="80000"/>
              </a:lnSpc>
              <a:buNone/>
              <a:defRPr/>
            </a:pPr>
            <a:r>
              <a:rPr lang="en-US" i="1" dirty="0" err="1">
                <a:solidFill>
                  <a:schemeClr val="folHlink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cout</a:t>
            </a:r>
            <a:r>
              <a:rPr lang="en-US" i="1" dirty="0">
                <a:solidFill>
                  <a:schemeClr val="folHlink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&lt;&lt; x</a:t>
            </a:r>
            <a:r>
              <a:rPr lang="en-US" i="1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;</a:t>
            </a:r>
          </a:p>
          <a:p>
            <a:pPr lvl="1">
              <a:lnSpc>
                <a:spcPct val="80000"/>
              </a:lnSpc>
              <a:buNone/>
              <a:defRPr/>
            </a:pPr>
            <a:endParaRPr lang="en-US" i="1" dirty="0">
              <a:solidFill>
                <a:schemeClr val="folHlink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>
              <a:lnSpc>
                <a:spcPct val="80000"/>
              </a:lnSpc>
              <a:defRPr/>
            </a:pPr>
            <a:r>
              <a:rPr lang="en-US" dirty="0"/>
              <a:t>Correct way: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dirty="0"/>
              <a:t>    </a:t>
            </a:r>
            <a:r>
              <a:rPr lang="en-US" i="1" dirty="0" err="1">
                <a:solidFill>
                  <a:schemeClr val="folHlink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int</a:t>
            </a:r>
            <a:r>
              <a:rPr lang="en-US" i="1" dirty="0">
                <a:solidFill>
                  <a:schemeClr val="folHlink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x[10];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dirty="0"/>
              <a:t>    // Displaying one value per line to the user: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dirty="0"/>
              <a:t>    </a:t>
            </a:r>
            <a:r>
              <a:rPr lang="en-US" i="1" dirty="0">
                <a:solidFill>
                  <a:schemeClr val="folHlink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for (</a:t>
            </a:r>
            <a:r>
              <a:rPr lang="en-US" i="1" dirty="0" err="1">
                <a:solidFill>
                  <a:schemeClr val="folHlink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int</a:t>
            </a:r>
            <a:r>
              <a:rPr lang="en-US" i="1" dirty="0">
                <a:solidFill>
                  <a:schemeClr val="folHlink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i="1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index=0</a:t>
            </a:r>
            <a:r>
              <a:rPr lang="en-US" i="1" dirty="0">
                <a:solidFill>
                  <a:schemeClr val="folHlink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; index&lt;10; index++)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i="1" dirty="0">
                <a:solidFill>
                  <a:schemeClr val="folHlink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         </a:t>
            </a:r>
            <a:r>
              <a:rPr lang="en-US" i="1" dirty="0" err="1">
                <a:solidFill>
                  <a:schemeClr val="folHlink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cout</a:t>
            </a:r>
            <a:r>
              <a:rPr lang="en-US" i="1" dirty="0">
                <a:solidFill>
                  <a:schemeClr val="folHlink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&lt;&lt; x[index] &lt;&lt; </a:t>
            </a:r>
            <a:r>
              <a:rPr lang="en-US" i="1" dirty="0" err="1">
                <a:solidFill>
                  <a:schemeClr val="folHlink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endl</a:t>
            </a:r>
            <a:r>
              <a:rPr lang="en-US" i="1" dirty="0">
                <a:solidFill>
                  <a:schemeClr val="folHlink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;</a:t>
            </a:r>
            <a:r>
              <a:rPr lang="en-US" dirty="0"/>
              <a:t>  </a:t>
            </a:r>
          </a:p>
          <a:p>
            <a:pPr lvl="1">
              <a:lnSpc>
                <a:spcPct val="80000"/>
              </a:lnSpc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565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aray</a:t>
            </a:r>
            <a:r>
              <a:rPr lang="en-US" dirty="0"/>
              <a:t>[5];</a:t>
            </a:r>
          </a:p>
          <a:p>
            <a:pPr marL="0" indent="0">
              <a:buNone/>
            </a:pPr>
            <a:r>
              <a:rPr lang="en-US" dirty="0" err="1"/>
              <a:t>cout</a:t>
            </a:r>
            <a:r>
              <a:rPr lang="en-US" dirty="0"/>
              <a:t> &lt;&lt; "Enter the value in array"&lt;&lt;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nn-NO" dirty="0"/>
              <a:t>for (int i = 0; i&lt; 5; i++)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err="1"/>
              <a:t>cin</a:t>
            </a:r>
            <a:r>
              <a:rPr lang="en-US" dirty="0"/>
              <a:t> &gt;&gt; </a:t>
            </a:r>
            <a:r>
              <a:rPr lang="en-US" dirty="0" err="1"/>
              <a:t>aray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4986865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1370</TotalTime>
  <Words>601</Words>
  <Application>Microsoft Office PowerPoint</Application>
  <PresentationFormat>Widescreen</PresentationFormat>
  <Paragraphs>92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Cambria Math</vt:lpstr>
      <vt:lpstr>Courier New</vt:lpstr>
      <vt:lpstr>Monotype Sorts</vt:lpstr>
      <vt:lpstr>Trebuchet MS</vt:lpstr>
      <vt:lpstr>Wingdings 3</vt:lpstr>
      <vt:lpstr>Facet</vt:lpstr>
      <vt:lpstr>ARRAYS</vt:lpstr>
      <vt:lpstr>ARRAYS</vt:lpstr>
      <vt:lpstr>TYPES OF ARRAY</vt:lpstr>
      <vt:lpstr>ARRAY</vt:lpstr>
      <vt:lpstr>To declare an array in C++,</vt:lpstr>
      <vt:lpstr>Basic Operations </vt:lpstr>
      <vt:lpstr>EXAMPLE</vt:lpstr>
      <vt:lpstr>OUTPUT OF ARRAY</vt:lpstr>
      <vt:lpstr>EXAMPLE</vt:lpstr>
      <vt:lpstr>INPUT IN ARRAY</vt:lpstr>
      <vt:lpstr>EXAMPLE</vt:lpstr>
      <vt:lpstr>TWO DIMENSIONAL ARRAY</vt:lpstr>
      <vt:lpstr>Update value </vt:lpstr>
      <vt:lpstr>Insert  value </vt:lpstr>
      <vt:lpstr>DELET A VALUE</vt:lpstr>
      <vt:lpstr>LAB TASKS</vt:lpstr>
      <vt:lpstr>LAB TASK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 ++</dc:title>
  <dc:creator>Sidra   Mudassar</dc:creator>
  <cp:lastModifiedBy>User</cp:lastModifiedBy>
  <cp:revision>27</cp:revision>
  <dcterms:created xsi:type="dcterms:W3CDTF">2018-02-05T09:08:50Z</dcterms:created>
  <dcterms:modified xsi:type="dcterms:W3CDTF">2020-02-13T04:41:04Z</dcterms:modified>
</cp:coreProperties>
</file>