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7" r:id="rId13"/>
    <p:sldId id="279" r:id="rId14"/>
    <p:sldId id="268" r:id="rId15"/>
    <p:sldId id="269" r:id="rId16"/>
    <p:sldId id="270" r:id="rId17"/>
    <p:sldId id="271" r:id="rId18"/>
    <p:sldId id="265" r:id="rId19"/>
    <p:sldId id="275" r:id="rId20"/>
    <p:sldId id="272" r:id="rId21"/>
    <p:sldId id="273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1179-198E-4E5B-86BD-02AFF74E616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92FA-A6B2-46EF-AFBA-5B97913F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4B338B-C7E9-425C-8BEA-07636960F97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83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871F15-710E-4442-8195-78B1AA8C297A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196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2A22B4-E2D2-44CB-8C85-66E354CA3152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734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0CFA91-D704-4CE8-A0BC-3EBDAA22CCCC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782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7FA505-D341-4118-A03C-113DBF417CF2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275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37AB46-95F3-40D9-BEE7-920258135987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98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8EDA72-DD5F-4123-AE98-3B9DA80430DE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49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9002F8-76EE-4166-96AF-01C6A45E3CA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996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209B83-8F97-40CD-B8F0-6E3A0598EC8C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13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D21B9-4FA5-4E8D-83FF-BA8CA7CD100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89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453218-9923-4CA8-BC0E-2C838521C61E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492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6556DF-CB1F-4C61-9698-B93ED6C5B801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645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18605-C8C1-43F4-B3B2-47A743350603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6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E458-44C0-4AD8-9CBB-DA2878EA69A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3EB-9DFE-45CA-9BF0-7F660468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MS Mincho" panose="02020609040205080304" pitchFamily="49" charset="-128"/>
              </a:rPr>
              <a:t>How to search a binary search tree?</a:t>
            </a:r>
            <a:r>
              <a:rPr lang="en-US" sz="400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791200" y="1760538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If it is less than the value stored at the root, then search the left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If it is greater than the value stored at the root, then search the right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Repeat steps 2-6 for the root of the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chosen in the previous step 4 or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Mincho" panose="02020609040205080304" pitchFamily="49" charset="-128"/>
              </a:rPr>
              <a:t>Tree Traversals</a:t>
            </a:r>
            <a:r>
              <a:rPr lang="en-US" dirty="0" smtClean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2590800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 smtClean="0">
                <a:cs typeface="Times New Roman" panose="02020603050405020304" pitchFamily="18" charset="0"/>
              </a:rPr>
              <a:t>There are mainly three ways to traverse a tree: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Clr>
                <a:schemeClr val="bg1"/>
              </a:buClr>
              <a:buFontTx/>
              <a:buAutoNum type="arabicParenR"/>
            </a:pPr>
            <a:r>
              <a:rPr lang="en-US" dirty="0" err="1" smtClean="0">
                <a:ea typeface="MS Mincho" panose="02020609040205080304" pitchFamily="49" charset="-128"/>
              </a:rPr>
              <a:t>Inorder</a:t>
            </a:r>
            <a:r>
              <a:rPr lang="en-US" dirty="0" smtClean="0">
                <a:ea typeface="MS Mincho" panose="02020609040205080304" pitchFamily="49" charset="-128"/>
              </a:rPr>
              <a:t> Traversal </a:t>
            </a:r>
            <a:r>
              <a:rPr lang="en-US" dirty="0"/>
              <a:t>(Left, Root, Right)</a:t>
            </a:r>
            <a:endParaRPr lang="en-US" dirty="0" smtClean="0"/>
          </a:p>
          <a:p>
            <a:pPr marL="609600" indent="-609600">
              <a:buClr>
                <a:schemeClr val="bg1"/>
              </a:buClr>
              <a:buFontTx/>
              <a:buAutoNum type="arabicParenR"/>
            </a:pPr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r>
              <a:rPr lang="en-US" dirty="0"/>
              <a:t> (Left, Right, Root) </a:t>
            </a:r>
            <a:endParaRPr lang="en-US" dirty="0" smtClean="0"/>
          </a:p>
          <a:p>
            <a:pPr marL="609600" indent="-609600">
              <a:buClr>
                <a:schemeClr val="bg1"/>
              </a:buClr>
              <a:buFontTx/>
              <a:buAutoNum type="arabicParenR"/>
            </a:pPr>
            <a:r>
              <a:rPr lang="en-US" dirty="0" smtClean="0"/>
              <a:t>Preorder Traversal </a:t>
            </a:r>
            <a:r>
              <a:rPr lang="en-US" dirty="0"/>
              <a:t>(Root, Left, Right)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5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8" name="Picture 4" descr="Example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45" y="365125"/>
            <a:ext cx="5578933" cy="33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7532" y="3543510"/>
            <a:ext cx="9341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Depth First Traversals:</a:t>
            </a:r>
          </a:p>
          <a:p>
            <a:r>
              <a:rPr lang="en-US" sz="2400" dirty="0" smtClean="0"/>
              <a:t>(a)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 (Left, Root, Right) : 4 2 5 1 3</a:t>
            </a:r>
          </a:p>
          <a:p>
            <a:r>
              <a:rPr lang="en-US" sz="2400" dirty="0" smtClean="0"/>
              <a:t>(b) Preorder (Root, Left, Right) : 1 2 4 5 3</a:t>
            </a:r>
          </a:p>
          <a:p>
            <a:r>
              <a:rPr lang="en-US" sz="2400" dirty="0" smtClean="0"/>
              <a:t>(c)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(Left, Right, Root) : 4 5 2 3 1</a:t>
            </a:r>
          </a:p>
          <a:p>
            <a:endParaRPr lang="en-US" sz="2400" dirty="0" smtClean="0"/>
          </a:p>
          <a:p>
            <a:r>
              <a:rPr lang="en-US" sz="2400" dirty="0" smtClean="0"/>
              <a:t>Breadth First or Level Order Traversal : 1 2 3 4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0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78" y="1197735"/>
            <a:ext cx="9090178" cy="4533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9194" y="227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Depth First Traversals:</a:t>
            </a:r>
          </a:p>
          <a:p>
            <a:r>
              <a:rPr lang="en-US" dirty="0"/>
              <a:t>(a) </a:t>
            </a:r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(b) Preorder (Root, Left, Right) : 1 2 4 5 3</a:t>
            </a:r>
          </a:p>
          <a:p>
            <a:r>
              <a:rPr lang="en-US" dirty="0"/>
              <a:t>(c) </a:t>
            </a:r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</p:txBody>
      </p:sp>
    </p:spTree>
    <p:extLst>
      <p:ext uri="{BB962C8B-B14F-4D97-AF65-F5344CB8AC3E}">
        <p14:creationId xmlns:p14="http://schemas.microsoft.com/office/powerpoint/2010/main" val="15911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4353B1-A78C-46B9-825C-33BC9A94ABA4}" type="slidenum"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Oval 2"/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885950" y="152400"/>
            <a:ext cx="8515350" cy="1143000"/>
          </a:xfrm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/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sz="4000" dirty="0" smtClean="0"/>
              <a:t>In order </a:t>
            </a:r>
            <a:r>
              <a:rPr lang="en-US" altLang="en-US" sz="4000" dirty="0"/>
              <a:t>Traversal :</a:t>
            </a:r>
            <a:r>
              <a:rPr lang="en-US" altLang="en-US" sz="4000" dirty="0">
                <a:solidFill>
                  <a:srgbClr val="FF0000"/>
                </a:solidFill>
              </a:rPr>
              <a:t> A E H J M T Y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endParaRPr lang="en-US" altLang="en-US" sz="4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48163" name="Rectangle 11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164" name="Rectangle 12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>
                  <a:solidFill>
                    <a:srgbClr val="FF0000"/>
                  </a:solidFill>
                </a:rPr>
                <a:t>‘J’</a:t>
              </a:r>
            </a:p>
          </p:txBody>
        </p:sp>
      </p:grpSp>
      <p:sp>
        <p:nvSpPr>
          <p:cNvPr id="48139" name="Line 13"/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 ‘E’</a:t>
            </a: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‘A’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‘H’</a:t>
            </a:r>
          </a:p>
        </p:txBody>
      </p:sp>
      <p:sp>
        <p:nvSpPr>
          <p:cNvPr id="48146" name="Rectangle 20"/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48" name="Rectangle 22"/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7753351" y="3660776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‘T’</a:t>
            </a:r>
          </a:p>
        </p:txBody>
      </p:sp>
      <p:sp>
        <p:nvSpPr>
          <p:cNvPr id="48150" name="Line 24"/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52" name="Rectangle 26"/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 ‘M’</a:t>
            </a:r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‘Y’</a:t>
            </a:r>
          </a:p>
        </p:txBody>
      </p:sp>
      <p:sp>
        <p:nvSpPr>
          <p:cNvPr id="48154" name="Rectangle 28"/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8156" name="Rectangle 30"/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48157" name="Rectangle 31"/>
          <p:cNvSpPr>
            <a:spLocks noChangeArrowheads="1"/>
          </p:cNvSpPr>
          <p:nvPr/>
        </p:nvSpPr>
        <p:spPr bwMode="auto">
          <a:xfrm>
            <a:off x="2236789" y="5834063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000"/>
                </a:solidFill>
              </a:rPr>
              <a:t>Visit left subtree first</a:t>
            </a:r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6700839" y="5834064"/>
            <a:ext cx="34104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C00"/>
                </a:solidFill>
              </a:rPr>
              <a:t>Visit right subtree last</a:t>
            </a:r>
            <a:endParaRPr lang="en-US" altLang="en-US" sz="2400" b="1">
              <a:solidFill>
                <a:srgbClr val="006633"/>
              </a:solidFill>
            </a:endParaRPr>
          </a:p>
        </p:txBody>
      </p:sp>
      <p:sp>
        <p:nvSpPr>
          <p:cNvPr id="48159" name="Rectangle 33"/>
          <p:cNvSpPr>
            <a:spLocks noChangeArrowheads="1"/>
          </p:cNvSpPr>
          <p:nvPr/>
        </p:nvSpPr>
        <p:spPr bwMode="auto">
          <a:xfrm>
            <a:off x="7172325" y="1657351"/>
            <a:ext cx="199176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Visit second</a:t>
            </a:r>
          </a:p>
        </p:txBody>
      </p:sp>
      <p:sp>
        <p:nvSpPr>
          <p:cNvPr id="75810" name="AutoShape 34"/>
          <p:cNvSpPr>
            <a:spLocks/>
          </p:cNvSpPr>
          <p:nvPr/>
        </p:nvSpPr>
        <p:spPr bwMode="auto">
          <a:xfrm rot="5269351">
            <a:off x="7847807" y="305594"/>
            <a:ext cx="457200" cy="3032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75811" name="AutoShape 35"/>
          <p:cNvSpPr>
            <a:spLocks/>
          </p:cNvSpPr>
          <p:nvPr/>
        </p:nvSpPr>
        <p:spPr bwMode="auto">
          <a:xfrm rot="5269351">
            <a:off x="69723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75812" name="AutoShape 36"/>
          <p:cNvSpPr>
            <a:spLocks/>
          </p:cNvSpPr>
          <p:nvPr/>
        </p:nvSpPr>
        <p:spPr bwMode="auto">
          <a:xfrm rot="5269351">
            <a:off x="87249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0" grpId="0" animBg="1"/>
      <p:bldP spid="75811" grpId="0" animBg="1"/>
      <p:bldP spid="758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54E21A-FF27-4CF2-B8B9-2C4A0B5F8FC5}" type="slidenum"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Oval 1026"/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80" name="Oval 1027"/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81" name="Oval 1028"/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830388" y="293688"/>
            <a:ext cx="8509000" cy="1143000"/>
          </a:xfrm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000"/>
              <a:t>Preorder Traversal:   J E A H T M Y</a:t>
            </a:r>
            <a:r>
              <a:rPr lang="en-US" altLang="en-US" sz="4000" b="1">
                <a:latin typeface="Courier New" panose="02070309020205020404" pitchFamily="49" charset="0"/>
              </a:rPr>
              <a:t> </a:t>
            </a:r>
            <a:r>
              <a:rPr lang="en-US" altLang="en-US" sz="4000"/>
              <a:t> </a:t>
            </a:r>
          </a:p>
        </p:txBody>
      </p:sp>
      <p:sp>
        <p:nvSpPr>
          <p:cNvPr id="50183" name="Rectangle 1031"/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84" name="Rectangle 1032"/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85" name="Rectangle 1033"/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0186" name="Group 1034"/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50211" name="Rectangle 1035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0212" name="Rectangle 1036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0187" name="Line 1037"/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8"/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39"/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040"/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041"/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0192" name="Rectangle 1042"/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0193" name="Rectangle 1043"/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0194" name="Rectangle 1044"/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95" name="Rectangle 1045"/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96" name="Rectangle 1046"/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197" name="Rectangle 1047"/>
          <p:cNvSpPr>
            <a:spLocks noChangeArrowheads="1"/>
          </p:cNvSpPr>
          <p:nvPr/>
        </p:nvSpPr>
        <p:spPr bwMode="auto">
          <a:xfrm>
            <a:off x="7753351" y="3660776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0198" name="Line 1048"/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1049"/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1050"/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0201" name="Rectangle 1051"/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0202" name="Rectangle 1052"/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203" name="Line 1053"/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1054"/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0205" name="Rectangle 1055"/>
          <p:cNvSpPr>
            <a:spLocks noChangeArrowheads="1"/>
          </p:cNvSpPr>
          <p:nvPr/>
        </p:nvSpPr>
        <p:spPr bwMode="auto">
          <a:xfrm>
            <a:off x="2236789" y="5834063"/>
            <a:ext cx="3735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000"/>
                </a:solidFill>
              </a:rPr>
              <a:t>Visit left subtree second</a:t>
            </a:r>
          </a:p>
        </p:txBody>
      </p:sp>
      <p:sp>
        <p:nvSpPr>
          <p:cNvPr id="50206" name="Rectangle 1056"/>
          <p:cNvSpPr>
            <a:spLocks noChangeArrowheads="1"/>
          </p:cNvSpPr>
          <p:nvPr/>
        </p:nvSpPr>
        <p:spPr bwMode="auto">
          <a:xfrm>
            <a:off x="6700839" y="5834064"/>
            <a:ext cx="34104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C00"/>
                </a:solidFill>
              </a:rPr>
              <a:t>Visit right subtree last</a:t>
            </a:r>
            <a:endParaRPr lang="en-US" altLang="en-US" sz="2400" b="1">
              <a:solidFill>
                <a:srgbClr val="006633"/>
              </a:solidFill>
            </a:endParaRPr>
          </a:p>
        </p:txBody>
      </p:sp>
      <p:sp>
        <p:nvSpPr>
          <p:cNvPr id="50207" name="Rectangle 1057"/>
          <p:cNvSpPr>
            <a:spLocks noChangeArrowheads="1"/>
          </p:cNvSpPr>
          <p:nvPr/>
        </p:nvSpPr>
        <p:spPr bwMode="auto">
          <a:xfrm>
            <a:off x="7172326" y="1657351"/>
            <a:ext cx="14964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Visit first</a:t>
            </a:r>
          </a:p>
        </p:txBody>
      </p:sp>
      <p:sp>
        <p:nvSpPr>
          <p:cNvPr id="114722" name="AutoShape 1058"/>
          <p:cNvSpPr>
            <a:spLocks/>
          </p:cNvSpPr>
          <p:nvPr/>
        </p:nvSpPr>
        <p:spPr bwMode="auto">
          <a:xfrm rot="5269351">
            <a:off x="6515100" y="3429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4723" name="AutoShape 1059"/>
          <p:cNvSpPr>
            <a:spLocks/>
          </p:cNvSpPr>
          <p:nvPr/>
        </p:nvSpPr>
        <p:spPr bwMode="auto">
          <a:xfrm rot="5269351">
            <a:off x="74295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4724" name="AutoShape 1060"/>
          <p:cNvSpPr>
            <a:spLocks/>
          </p:cNvSpPr>
          <p:nvPr/>
        </p:nvSpPr>
        <p:spPr bwMode="auto">
          <a:xfrm rot="5269351">
            <a:off x="88011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2" grpId="0" animBg="1"/>
      <p:bldP spid="114723" grpId="0" animBg="1"/>
      <p:bldP spid="1147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CD96C1-ABF0-4376-85F1-F36B5B158F27}" type="slidenum"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Oval 1026"/>
          <p:cNvSpPr>
            <a:spLocks noChangeArrowheads="1"/>
          </p:cNvSpPr>
          <p:nvPr/>
        </p:nvSpPr>
        <p:spPr bwMode="auto">
          <a:xfrm>
            <a:off x="6319839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28" name="Oval 1027"/>
          <p:cNvSpPr>
            <a:spLocks noChangeArrowheads="1"/>
          </p:cNvSpPr>
          <p:nvPr/>
        </p:nvSpPr>
        <p:spPr bwMode="auto">
          <a:xfrm>
            <a:off x="4241801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29" name="Oval 1028"/>
          <p:cNvSpPr>
            <a:spLocks noChangeArrowheads="1"/>
          </p:cNvSpPr>
          <p:nvPr/>
        </p:nvSpPr>
        <p:spPr bwMode="auto">
          <a:xfrm>
            <a:off x="1920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0" name="Rectangle 1030"/>
          <p:cNvSpPr>
            <a:spLocks noChangeArrowheads="1"/>
          </p:cNvSpPr>
          <p:nvPr/>
        </p:nvSpPr>
        <p:spPr bwMode="auto">
          <a:xfrm>
            <a:off x="3559176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1" name="Rectangle 1031"/>
          <p:cNvSpPr>
            <a:spLocks noChangeArrowheads="1"/>
          </p:cNvSpPr>
          <p:nvPr/>
        </p:nvSpPr>
        <p:spPr bwMode="auto">
          <a:xfrm>
            <a:off x="2706689" y="4476751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2" name="Rectangle 1032"/>
          <p:cNvSpPr>
            <a:spLocks noChangeArrowheads="1"/>
          </p:cNvSpPr>
          <p:nvPr/>
        </p:nvSpPr>
        <p:spPr bwMode="auto">
          <a:xfrm>
            <a:off x="4129089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2233" name="Group 1033"/>
          <p:cNvGrpSpPr>
            <a:grpSpLocks/>
          </p:cNvGrpSpPr>
          <p:nvPr/>
        </p:nvGrpSpPr>
        <p:grpSpPr bwMode="auto">
          <a:xfrm>
            <a:off x="5686425" y="2876554"/>
            <a:ext cx="927100" cy="461963"/>
            <a:chOff x="2622" y="1812"/>
            <a:chExt cx="584" cy="291"/>
          </a:xfrm>
        </p:grpSpPr>
        <p:sp>
          <p:nvSpPr>
            <p:cNvPr id="52259" name="Rectangle 1034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60" name="Rectangle 1035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2234" name="Line 1036"/>
          <p:cNvSpPr>
            <a:spLocks noChangeShapeType="1"/>
          </p:cNvSpPr>
          <p:nvPr/>
        </p:nvSpPr>
        <p:spPr bwMode="auto">
          <a:xfrm flipH="1" flipV="1">
            <a:off x="6580188" y="3108326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37"/>
          <p:cNvSpPr>
            <a:spLocks noChangeShapeType="1"/>
          </p:cNvSpPr>
          <p:nvPr/>
        </p:nvSpPr>
        <p:spPr bwMode="auto">
          <a:xfrm flipH="1" flipV="1">
            <a:off x="4310064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038"/>
          <p:cNvSpPr>
            <a:spLocks noChangeShapeType="1"/>
          </p:cNvSpPr>
          <p:nvPr/>
        </p:nvSpPr>
        <p:spPr bwMode="auto">
          <a:xfrm flipV="1">
            <a:off x="3230564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039"/>
          <p:cNvSpPr>
            <a:spLocks noChangeShapeType="1"/>
          </p:cNvSpPr>
          <p:nvPr/>
        </p:nvSpPr>
        <p:spPr bwMode="auto">
          <a:xfrm flipV="1">
            <a:off x="4165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040"/>
          <p:cNvSpPr>
            <a:spLocks noChangeArrowheads="1"/>
          </p:cNvSpPr>
          <p:nvPr/>
        </p:nvSpPr>
        <p:spPr bwMode="auto">
          <a:xfrm>
            <a:off x="3675064" y="3686176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2239" name="Rectangle 1041"/>
          <p:cNvSpPr>
            <a:spLocks noChangeArrowheads="1"/>
          </p:cNvSpPr>
          <p:nvPr/>
        </p:nvSpPr>
        <p:spPr bwMode="auto">
          <a:xfrm>
            <a:off x="2817813" y="4478339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2240" name="Rectangle 1042"/>
          <p:cNvSpPr>
            <a:spLocks noChangeArrowheads="1"/>
          </p:cNvSpPr>
          <p:nvPr/>
        </p:nvSpPr>
        <p:spPr bwMode="auto">
          <a:xfrm>
            <a:off x="4240213" y="4483101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2241" name="Rectangle 1043"/>
          <p:cNvSpPr>
            <a:spLocks noChangeArrowheads="1"/>
          </p:cNvSpPr>
          <p:nvPr/>
        </p:nvSpPr>
        <p:spPr bwMode="auto">
          <a:xfrm>
            <a:off x="7656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42" name="Rectangle 1044"/>
          <p:cNvSpPr>
            <a:spLocks noChangeArrowheads="1"/>
          </p:cNvSpPr>
          <p:nvPr/>
        </p:nvSpPr>
        <p:spPr bwMode="auto">
          <a:xfrm>
            <a:off x="6750051" y="4475164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43" name="Rectangle 1045"/>
          <p:cNvSpPr>
            <a:spLocks noChangeArrowheads="1"/>
          </p:cNvSpPr>
          <p:nvPr/>
        </p:nvSpPr>
        <p:spPr bwMode="auto">
          <a:xfrm>
            <a:off x="8461376" y="4506914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44" name="Rectangle 1046"/>
          <p:cNvSpPr>
            <a:spLocks noChangeArrowheads="1"/>
          </p:cNvSpPr>
          <p:nvPr/>
        </p:nvSpPr>
        <p:spPr bwMode="auto">
          <a:xfrm>
            <a:off x="7753351" y="3660776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2245" name="Line 1047"/>
          <p:cNvSpPr>
            <a:spLocks noChangeShapeType="1"/>
          </p:cNvSpPr>
          <p:nvPr/>
        </p:nvSpPr>
        <p:spPr bwMode="auto">
          <a:xfrm flipH="1" flipV="1">
            <a:off x="8455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1048"/>
          <p:cNvSpPr>
            <a:spLocks noChangeShapeType="1"/>
          </p:cNvSpPr>
          <p:nvPr/>
        </p:nvSpPr>
        <p:spPr bwMode="auto">
          <a:xfrm flipV="1">
            <a:off x="7210426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1049"/>
          <p:cNvSpPr>
            <a:spLocks noChangeArrowheads="1"/>
          </p:cNvSpPr>
          <p:nvPr/>
        </p:nvSpPr>
        <p:spPr bwMode="auto">
          <a:xfrm>
            <a:off x="6780213" y="4486276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2248" name="Rectangle 1050"/>
          <p:cNvSpPr>
            <a:spLocks noChangeArrowheads="1"/>
          </p:cNvSpPr>
          <p:nvPr/>
        </p:nvSpPr>
        <p:spPr bwMode="auto">
          <a:xfrm>
            <a:off x="8553450" y="4486276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2249" name="Rectangle 1051"/>
          <p:cNvSpPr>
            <a:spLocks noChangeArrowheads="1"/>
          </p:cNvSpPr>
          <p:nvPr/>
        </p:nvSpPr>
        <p:spPr bwMode="auto">
          <a:xfrm>
            <a:off x="5992814" y="1946276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50" name="Line 1052"/>
          <p:cNvSpPr>
            <a:spLocks noChangeShapeType="1"/>
          </p:cNvSpPr>
          <p:nvPr/>
        </p:nvSpPr>
        <p:spPr bwMode="auto">
          <a:xfrm flipV="1">
            <a:off x="6075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Rectangle 1053"/>
          <p:cNvSpPr>
            <a:spLocks noChangeArrowheads="1"/>
          </p:cNvSpPr>
          <p:nvPr/>
        </p:nvSpPr>
        <p:spPr bwMode="auto">
          <a:xfrm>
            <a:off x="5037138" y="1901826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2252" name="Rectangle 1054"/>
          <p:cNvSpPr>
            <a:spLocks noChangeArrowheads="1"/>
          </p:cNvSpPr>
          <p:nvPr/>
        </p:nvSpPr>
        <p:spPr bwMode="auto">
          <a:xfrm>
            <a:off x="2236789" y="5834063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Visit left subtree first</a:t>
            </a:r>
          </a:p>
        </p:txBody>
      </p:sp>
      <p:sp>
        <p:nvSpPr>
          <p:cNvPr id="52253" name="Rectangle 1055"/>
          <p:cNvSpPr>
            <a:spLocks noChangeArrowheads="1"/>
          </p:cNvSpPr>
          <p:nvPr/>
        </p:nvSpPr>
        <p:spPr bwMode="auto">
          <a:xfrm>
            <a:off x="6300789" y="5834064"/>
            <a:ext cx="395704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Visit right subtree second</a:t>
            </a:r>
          </a:p>
        </p:txBody>
      </p:sp>
      <p:sp>
        <p:nvSpPr>
          <p:cNvPr id="52254" name="Rectangle 1056"/>
          <p:cNvSpPr>
            <a:spLocks noChangeArrowheads="1"/>
          </p:cNvSpPr>
          <p:nvPr/>
        </p:nvSpPr>
        <p:spPr bwMode="auto">
          <a:xfrm>
            <a:off x="7172326" y="1657351"/>
            <a:ext cx="144513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Visit last</a:t>
            </a:r>
          </a:p>
        </p:txBody>
      </p:sp>
      <p:sp>
        <p:nvSpPr>
          <p:cNvPr id="52255" name="Rectangle 1057"/>
          <p:cNvSpPr>
            <a:spLocks noChangeArrowheads="1"/>
          </p:cNvSpPr>
          <p:nvPr/>
        </p:nvSpPr>
        <p:spPr bwMode="auto">
          <a:xfrm>
            <a:off x="1884363" y="317500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</a:rPr>
              <a:t/>
            </a:r>
            <a:br>
              <a:rPr lang="en-US" altLang="en-US" sz="4400" b="1" dirty="0">
                <a:latin typeface="Times New Roman" panose="02020603050405020304" pitchFamily="18" charset="0"/>
              </a:rPr>
            </a:br>
            <a:r>
              <a:rPr lang="en-US" altLang="en-US" sz="4000" b="1" dirty="0" err="1">
                <a:latin typeface="Times New Roman" panose="02020603050405020304" pitchFamily="18" charset="0"/>
              </a:rPr>
              <a:t>Postorder</a:t>
            </a:r>
            <a:r>
              <a:rPr lang="en-US" altLang="en-US" sz="4000" b="1" dirty="0">
                <a:latin typeface="Times New Roman" panose="02020603050405020304" pitchFamily="18" charset="0"/>
              </a:rPr>
              <a:t> Traversal:  A H E M Y T J</a:t>
            </a:r>
            <a:r>
              <a:rPr lang="en-US" altLang="en-US" sz="4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75" name="AutoShape 1059"/>
          <p:cNvSpPr>
            <a:spLocks/>
          </p:cNvSpPr>
          <p:nvPr/>
        </p:nvSpPr>
        <p:spPr bwMode="auto">
          <a:xfrm rot="5269351">
            <a:off x="7353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76" name="AutoShape 1060"/>
          <p:cNvSpPr>
            <a:spLocks/>
          </p:cNvSpPr>
          <p:nvPr/>
        </p:nvSpPr>
        <p:spPr bwMode="auto">
          <a:xfrm rot="5269351">
            <a:off x="8877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78" name="AutoShape 1062"/>
          <p:cNvSpPr>
            <a:spLocks/>
          </p:cNvSpPr>
          <p:nvPr/>
        </p:nvSpPr>
        <p:spPr bwMode="auto">
          <a:xfrm rot="5269351">
            <a:off x="9867900" y="4191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5" grpId="0" animBg="1"/>
      <p:bldP spid="112676" grpId="0" animBg="1"/>
      <p:bldP spid="1126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0"/>
            <a:ext cx="27432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ea typeface="MS Mincho" panose="02020609040205080304" pitchFamily="49" charset="-128"/>
              </a:rPr>
              <a:t>Tree Traversals:</a:t>
            </a:r>
            <a:br>
              <a:rPr lang="en-US" sz="4000">
                <a:ea typeface="MS Mincho" panose="02020609040205080304" pitchFamily="49" charset="-128"/>
              </a:rPr>
            </a:br>
            <a:r>
              <a:rPr lang="en-US" sz="4000">
                <a:ea typeface="MS Mincho" panose="02020609040205080304" pitchFamily="49" charset="-128"/>
              </a:rPr>
              <a:t>another</a:t>
            </a:r>
            <a:br>
              <a:rPr lang="en-US" sz="4000">
                <a:ea typeface="MS Mincho" panose="02020609040205080304" pitchFamily="49" charset="-128"/>
              </a:rPr>
            </a:br>
            <a:r>
              <a:rPr lang="en-US" sz="4000">
                <a:ea typeface="MS Mincho" panose="02020609040205080304" pitchFamily="49" charset="-128"/>
              </a:rPr>
              <a:t>example</a:t>
            </a:r>
          </a:p>
        </p:txBody>
      </p:sp>
      <p:pic>
        <p:nvPicPr>
          <p:cNvPr id="54275" name="Picture 3" descr="P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42" y="811368"/>
            <a:ext cx="3820166" cy="562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r>
              <a:rPr lang="en-US" dirty="0" smtClean="0"/>
              <a:t>	char data;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*left;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*right;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Node* Insert(Node *root, char data)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 (root == NULL) {</a:t>
            </a:r>
          </a:p>
          <a:p>
            <a:r>
              <a:rPr lang="en-US" dirty="0" smtClean="0"/>
              <a:t>		root = new Node();</a:t>
            </a:r>
          </a:p>
          <a:p>
            <a:r>
              <a:rPr lang="en-US" dirty="0" smtClean="0"/>
              <a:t>		root-&gt;data = data;</a:t>
            </a:r>
          </a:p>
          <a:p>
            <a:r>
              <a:rPr lang="en-US" dirty="0" smtClean="0"/>
              <a:t>		root-&gt;left = root-&gt;right = NULL;}</a:t>
            </a:r>
          </a:p>
          <a:p>
            <a:r>
              <a:rPr lang="en-US" dirty="0" smtClean="0"/>
              <a:t>	else if (data &lt;= root-&gt;data)</a:t>
            </a:r>
          </a:p>
          <a:p>
            <a:r>
              <a:rPr lang="en-US" dirty="0" smtClean="0"/>
              <a:t>		root-&gt;left = Insert(root-&gt;left, data);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root-&gt;right = Insert(root-&gt;right, data);</a:t>
            </a:r>
          </a:p>
          <a:p>
            <a:r>
              <a:rPr lang="en-US" dirty="0" smtClean="0"/>
              <a:t>	return root;}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 tree is a hierarchical data structure in which data is stored in terms of hierarchy. A tree data structure can be defined as a collection of nodes linked together to simulate a hierarchy. Tree is a non-linear data structure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Preorder(</a:t>
            </a:r>
            <a:r>
              <a:rPr lang="en-US" dirty="0" err="1" smtClean="0"/>
              <a:t>struct</a:t>
            </a:r>
            <a:r>
              <a:rPr lang="en-US" dirty="0" smtClean="0"/>
              <a:t> Node *root)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 (root == NULL) return;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&lt;&lt;root-&gt;data&lt;&lt;" ";</a:t>
            </a:r>
          </a:p>
          <a:p>
            <a:r>
              <a:rPr lang="en-US" dirty="0" smtClean="0"/>
              <a:t>	Preorder(root-&gt;left);  </a:t>
            </a:r>
          </a:p>
          <a:p>
            <a:r>
              <a:rPr lang="en-US" dirty="0" smtClean="0"/>
              <a:t>	Preorder(root-&gt;right);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(Node *root)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 (root == NULL) return;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(root-&gt;left);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&lt;&lt;root-&gt;data&lt;&lt;"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(root-&gt;right);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(Node *root)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 (root == NULL) return;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Postorder</a:t>
            </a:r>
            <a:r>
              <a:rPr lang="en-US" dirty="0" smtClean="0"/>
              <a:t>(root-&gt;left);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Postorder</a:t>
            </a:r>
            <a:r>
              <a:rPr lang="en-US" dirty="0" smtClean="0"/>
              <a:t>(root-&gt;right);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&lt;&lt;root-&gt;data&lt;&lt;" ";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Node* root = NULL;</a:t>
            </a:r>
          </a:p>
          <a:p>
            <a:r>
              <a:rPr lang="en-US" dirty="0" smtClean="0"/>
              <a:t>	root = Insert(root, 'M'); root = Insert(root, 'B');</a:t>
            </a:r>
          </a:p>
          <a:p>
            <a:r>
              <a:rPr lang="en-US" dirty="0" smtClean="0"/>
              <a:t>	root = Insert(root, 'Q'); root = Insert(root, 'Z');</a:t>
            </a:r>
          </a:p>
          <a:p>
            <a:r>
              <a:rPr lang="en-US" dirty="0" smtClean="0"/>
              <a:t>	root = Insert(root, 'A'); root = Insert(root, 'C');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"Preorder: ";</a:t>
            </a:r>
          </a:p>
          <a:p>
            <a:r>
              <a:rPr lang="en-US" dirty="0" smtClean="0"/>
              <a:t>	Preorder(root);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Inorder</a:t>
            </a:r>
            <a:r>
              <a:rPr lang="en-US" dirty="0" smtClean="0"/>
              <a:t>: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(root);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Postorder</a:t>
            </a:r>
            <a:r>
              <a:rPr lang="en-US" dirty="0" smtClean="0"/>
              <a:t>: 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Postorder</a:t>
            </a:r>
            <a:r>
              <a:rPr lang="en-US" dirty="0" smtClean="0"/>
              <a:t>(root);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"\n";</a:t>
            </a:r>
          </a:p>
          <a:p>
            <a:r>
              <a:rPr lang="en-US" dirty="0" smtClean="0"/>
              <a:t>	system("pause");}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data structure to store a binary search. Implement a method to insert and search an element in BST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/>
              <a:t>Create a data structure to store a binary search. Implement a method to insert and </a:t>
            </a:r>
            <a:r>
              <a:rPr lang="en-US" dirty="0">
                <a:cs typeface="Times New Roman" panose="02020603050405020304" pitchFamily="18" charset="0"/>
              </a:rPr>
              <a:t>traverse 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BST (</a:t>
            </a:r>
            <a:r>
              <a:rPr lang="en-US" dirty="0" err="1" smtClean="0"/>
              <a:t>inorder,postorder</a:t>
            </a:r>
            <a:r>
              <a:rPr lang="en-US" dirty="0" smtClean="0"/>
              <a:t>, preorder).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1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anose="02020609040205080304" pitchFamily="49" charset="-128"/>
              </a:rPr>
              <a:t>What is a binary tree?</a:t>
            </a:r>
            <a:r>
              <a:rPr lang="en-US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anose="02020609040205080304" pitchFamily="49" charset="-128"/>
              </a:rPr>
              <a:t>Property 1</a:t>
            </a:r>
            <a:r>
              <a:rPr lang="en-US" smtClean="0">
                <a:solidFill>
                  <a:srgbClr val="FF9900"/>
                </a:solidFill>
                <a:ea typeface="MS Mincho" panose="02020609040205080304" pitchFamily="49" charset="-128"/>
              </a:rPr>
              <a:t>:</a:t>
            </a:r>
            <a:r>
              <a:rPr lang="en-US" smtClean="0">
                <a:ea typeface="MS Mincho" panose="02020609040205080304" pitchFamily="49" charset="-128"/>
              </a:rPr>
              <a:t> each node can have up to two successor nodes.</a:t>
            </a:r>
            <a:endParaRPr lang="en-US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11" descr="P4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5"/>
          <a:stretch>
            <a:fillRect/>
          </a:stretch>
        </p:blipFill>
        <p:spPr bwMode="auto">
          <a:xfrm>
            <a:off x="4267200" y="2971801"/>
            <a:ext cx="40386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9900"/>
                </a:solidFill>
                <a:ea typeface="MS Mincho" panose="02020609040205080304" pitchFamily="49" charset="-128"/>
              </a:rPr>
              <a:t>Property 2</a:t>
            </a:r>
            <a:r>
              <a:rPr lang="en-US" smtClean="0">
                <a:solidFill>
                  <a:srgbClr val="FF9900"/>
                </a:solidFill>
                <a:ea typeface="MS Mincho" panose="02020609040205080304" pitchFamily="49" charset="-128"/>
              </a:rPr>
              <a:t>:</a:t>
            </a:r>
            <a:r>
              <a:rPr lang="en-US" smtClean="0">
                <a:ea typeface="MS Mincho" panose="02020609040205080304" pitchFamily="49" charset="-128"/>
              </a:rPr>
              <a:t> a unique path exists from the root to every other node</a:t>
            </a:r>
            <a:r>
              <a:rPr lang="en-US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MS Mincho" panose="02020609040205080304" pitchFamily="49" charset="-128"/>
              </a:rPr>
              <a:t>What is a binary tree?</a:t>
            </a:r>
            <a:r>
              <a:rPr lang="en-US" smtClean="0"/>
              <a:t> (cont.)</a:t>
            </a:r>
          </a:p>
        </p:txBody>
      </p:sp>
      <p:pic>
        <p:nvPicPr>
          <p:cNvPr id="4100" name="Picture 4" descr="P45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276600"/>
            <a:ext cx="2251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05601" y="42672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bg1"/>
                </a:solidFill>
              </a:rPr>
              <a:t>Not a valid binary tree!</a:t>
            </a:r>
          </a:p>
        </p:txBody>
      </p:sp>
    </p:spTree>
    <p:extLst>
      <p:ext uri="{BB962C8B-B14F-4D97-AF65-F5344CB8AC3E}">
        <p14:creationId xmlns:p14="http://schemas.microsoft.com/office/powerpoint/2010/main" val="13747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anose="02020609040205080304" pitchFamily="49" charset="-128"/>
              </a:rPr>
              <a:t>Some terminology</a:t>
            </a:r>
            <a:r>
              <a:rPr 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MS Mincho" panose="02020609040205080304" pitchFamily="49" charset="-128"/>
              </a:rPr>
              <a:t>The successor nodes of a node are called its </a:t>
            </a:r>
            <a:r>
              <a:rPr lang="en-US" sz="2400" i="1" dirty="0">
                <a:solidFill>
                  <a:srgbClr val="FF9900"/>
                </a:solidFill>
                <a:ea typeface="MS Mincho" panose="02020609040205080304" pitchFamily="49" charset="-128"/>
              </a:rPr>
              <a:t>children</a:t>
            </a:r>
          </a:p>
          <a:p>
            <a:pPr eaLnBrk="1" hangingPunct="1"/>
            <a:r>
              <a:rPr lang="en-US" sz="2400" dirty="0">
                <a:ea typeface="MS Mincho" panose="02020609040205080304" pitchFamily="49" charset="-128"/>
              </a:rPr>
              <a:t>The predecessor node of a node is called its </a:t>
            </a:r>
            <a:r>
              <a:rPr lang="en-US" sz="2400" i="1" dirty="0">
                <a:solidFill>
                  <a:srgbClr val="FF9900"/>
                </a:solidFill>
                <a:ea typeface="MS Mincho" panose="02020609040205080304" pitchFamily="49" charset="-128"/>
              </a:rPr>
              <a:t>parent</a:t>
            </a:r>
            <a:endParaRPr 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ea typeface="MS Mincho" panose="02020609040205080304" pitchFamily="49" charset="-128"/>
              </a:rPr>
              <a:t>The "beginning" node is called the </a:t>
            </a:r>
            <a:r>
              <a:rPr lang="en-US" sz="2400" i="1" dirty="0">
                <a:solidFill>
                  <a:srgbClr val="FF9900"/>
                </a:solidFill>
                <a:ea typeface="MS Mincho" panose="02020609040205080304" pitchFamily="49" charset="-128"/>
              </a:rPr>
              <a:t>root</a:t>
            </a:r>
            <a:r>
              <a:rPr lang="en-US" sz="2400" dirty="0">
                <a:ea typeface="MS Mincho" panose="02020609040205080304" pitchFamily="49" charset="-128"/>
              </a:rPr>
              <a:t> (has no parent)</a:t>
            </a:r>
            <a:endParaRPr 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ea typeface="MS Mincho" panose="02020609040205080304" pitchFamily="49" charset="-128"/>
              </a:rPr>
              <a:t>A node without </a:t>
            </a:r>
            <a:r>
              <a:rPr lang="en-US" sz="2400" i="1" dirty="0">
                <a:ea typeface="MS Mincho" panose="02020609040205080304" pitchFamily="49" charset="-128"/>
              </a:rPr>
              <a:t>children</a:t>
            </a:r>
            <a:r>
              <a:rPr lang="en-US" sz="2400" dirty="0">
                <a:ea typeface="MS Mincho" panose="02020609040205080304" pitchFamily="49" charset="-128"/>
              </a:rPr>
              <a:t> is called a </a:t>
            </a:r>
            <a:r>
              <a:rPr lang="en-US" sz="2400" i="1" dirty="0">
                <a:solidFill>
                  <a:srgbClr val="FF9900"/>
                </a:solidFill>
                <a:ea typeface="MS Mincho" panose="02020609040205080304" pitchFamily="49" charset="-128"/>
              </a:rPr>
              <a:t>leaf</a:t>
            </a:r>
            <a:endParaRPr lang="en-US" sz="2400" u="sng" dirty="0">
              <a:cs typeface="Times New Roman" panose="02020603050405020304" pitchFamily="18" charset="0"/>
            </a:endParaRPr>
          </a:p>
          <a:p>
            <a:pPr eaLnBrk="1" hangingPunct="1"/>
            <a:endParaRPr lang="en-US" sz="2400" u="sng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3100" dirty="0"/>
          </a:p>
        </p:txBody>
      </p:sp>
      <p:pic>
        <p:nvPicPr>
          <p:cNvPr id="5124" name="Picture 2" descr="P455"/>
          <p:cNvPicPr>
            <a:picLocks noChangeAspect="1" noChangeArrowheads="1"/>
          </p:cNvPicPr>
          <p:nvPr/>
        </p:nvPicPr>
        <p:blipFill>
          <a:blip r:embed="rId3" cstate="print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r="62605" b="44989"/>
          <a:stretch>
            <a:fillRect/>
          </a:stretch>
        </p:blipFill>
        <p:spPr bwMode="auto">
          <a:xfrm>
            <a:off x="4343400" y="3260726"/>
            <a:ext cx="3657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9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anose="02020609040205080304" pitchFamily="49" charset="-128"/>
              </a:rPr>
              <a:t>Some terminology (cont’d)</a:t>
            </a:r>
            <a:r>
              <a:rPr lang="en-US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09676"/>
            <a:ext cx="7772400" cy="5267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cs typeface="Times New Roman" panose="02020603050405020304" pitchFamily="18" charset="0"/>
              </a:rPr>
              <a:t>Nodes are organize in levels (indexed from 0).</a:t>
            </a:r>
          </a:p>
          <a:p>
            <a:pPr eaLnBrk="1" hangingPunct="1"/>
            <a:endParaRPr 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>
                <a:cs typeface="Times New Roman" panose="02020603050405020304" pitchFamily="18" charset="0"/>
              </a:rPr>
              <a:t>Level (or depth) of a node</a:t>
            </a:r>
            <a:r>
              <a:rPr lang="en-US" sz="2400">
                <a:cs typeface="Times New Roman" panose="02020603050405020304" pitchFamily="18" charset="0"/>
              </a:rPr>
              <a:t>: number of edges in the path from the root to that node.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>
                <a:cs typeface="Times New Roman" panose="02020603050405020304" pitchFamily="18" charset="0"/>
              </a:rPr>
              <a:t>Height of a tree h</a:t>
            </a:r>
            <a:r>
              <a:rPr lang="en-US" sz="2400">
                <a:cs typeface="Times New Roman" panose="02020603050405020304" pitchFamily="18" charset="0"/>
              </a:rPr>
              <a:t>: #levels = L</a:t>
            </a:r>
          </a:p>
          <a:p>
            <a:pPr eaLnBrk="1" hangingPunct="1"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   (</a:t>
            </a:r>
            <a:r>
              <a:rPr 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Warning:</a:t>
            </a:r>
            <a:r>
              <a:rPr lang="en-US" sz="2400">
                <a:cs typeface="Times New Roman" panose="02020603050405020304" pitchFamily="18" charset="0"/>
              </a:rPr>
              <a:t> some books define h </a:t>
            </a:r>
          </a:p>
          <a:p>
            <a:pPr eaLnBrk="1" hangingPunct="1"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     as #levels-1).</a:t>
            </a:r>
          </a:p>
          <a:p>
            <a:pPr eaLnBrk="1" hangingPunct="1"/>
            <a:endParaRPr 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>
                <a:cs typeface="Times New Roman" panose="02020603050405020304" pitchFamily="18" charset="0"/>
              </a:rPr>
              <a:t>Full tree: </a:t>
            </a:r>
            <a:r>
              <a:rPr lang="en-US" sz="2400">
                <a:cs typeface="Times New Roman" panose="02020603050405020304" pitchFamily="18" charset="0"/>
              </a:rPr>
              <a:t>every node has exactly </a:t>
            </a:r>
          </a:p>
          <a:p>
            <a:pPr eaLnBrk="1" hangingPunct="1"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two children </a:t>
            </a:r>
            <a:r>
              <a:rPr lang="en-US" sz="2400" b="1" i="1">
                <a:solidFill>
                  <a:srgbClr val="FF9900"/>
                </a:solidFill>
                <a:cs typeface="Times New Roman" panose="02020603050405020304" pitchFamily="18" charset="0"/>
              </a:rPr>
              <a:t>and</a:t>
            </a:r>
            <a:r>
              <a:rPr 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</a:rPr>
              <a:t>all the </a:t>
            </a:r>
          </a:p>
          <a:p>
            <a:pPr eaLnBrk="1" hangingPunct="1"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leaves are on the same level.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smtClean="0"/>
          </a:p>
        </p:txBody>
      </p:sp>
      <p:pic>
        <p:nvPicPr>
          <p:cNvPr id="6148" name="Picture 4" descr="P4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200400"/>
            <a:ext cx="35814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8458200" y="3267076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/>
              <a:t>not full!</a:t>
            </a:r>
          </a:p>
        </p:txBody>
      </p:sp>
    </p:spTree>
    <p:extLst>
      <p:ext uri="{BB962C8B-B14F-4D97-AF65-F5344CB8AC3E}">
        <p14:creationId xmlns:p14="http://schemas.microsoft.com/office/powerpoint/2010/main" val="15071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Mincho" pitchFamily="49" charset="-128"/>
              </a:rPr>
              <a:t>Binary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ea typeface="MS Mincho" pitchFamily="49" charset="-128"/>
              </a:rPr>
              <a:t> Trees</a:t>
            </a:r>
            <a:r>
              <a:rPr lang="en-US" dirty="0" smtClean="0"/>
              <a:t> (BSTs)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b="1" smtClean="0">
                <a:cs typeface="Times New Roman" panose="02020603050405020304" pitchFamily="18" charset="0"/>
              </a:rPr>
              <a:t>Binary Search  Tree Property</a:t>
            </a:r>
            <a:r>
              <a:rPr lang="en-US" smtClean="0">
                <a:cs typeface="Times New Roman" panose="02020603050405020304" pitchFamily="18" charset="0"/>
              </a:rPr>
              <a:t>:</a:t>
            </a:r>
            <a:r>
              <a:rPr lang="es-ES_tradnl" smtClean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a node is </a:t>
            </a:r>
            <a:r>
              <a:rPr lang="en-US" i="1" smtClean="0">
                <a:solidFill>
                  <a:srgbClr val="FFCC00"/>
                </a:solidFill>
                <a:cs typeface="Times New Roman" panose="02020603050405020304" pitchFamily="18" charset="0"/>
              </a:rPr>
              <a:t>greater</a:t>
            </a:r>
            <a:r>
              <a:rPr lang="en-US" smtClean="0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left child and </a:t>
            </a:r>
            <a:r>
              <a:rPr lang="en-US" i="1" smtClean="0">
                <a:solidFill>
                  <a:srgbClr val="FFCC00"/>
                </a:solidFill>
                <a:cs typeface="Times New Roman" panose="02020603050405020304" pitchFamily="18" charset="0"/>
              </a:rPr>
              <a:t>less</a:t>
            </a:r>
            <a:r>
              <a:rPr lang="en-US" smtClean="0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right child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3132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2438400"/>
            <a:ext cx="3581400" cy="4376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</a:rPr>
              <a:t>Where is the </a:t>
            </a:r>
            <a:r>
              <a:rPr lang="en-US" sz="3200" dirty="0">
                <a:solidFill>
                  <a:srgbClr val="FF0000"/>
                </a:solidFill>
              </a:rPr>
              <a:t>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0000"/>
                </a:solidFill>
              </a:rPr>
              <a:t>Ans</a:t>
            </a:r>
            <a:r>
              <a:rPr lang="en-US" sz="2800" dirty="0">
                <a:solidFill>
                  <a:srgbClr val="FF0000"/>
                </a:solidFill>
              </a:rPr>
              <a:t>: 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rgbClr val="FF0000"/>
                </a:solidFill>
              </a:rPr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0000"/>
                </a:solidFill>
                <a:latin typeface="Times New Roman"/>
              </a:rPr>
              <a:t>Ans</a:t>
            </a:r>
            <a:r>
              <a:rPr lang="en-US" sz="2800" dirty="0">
                <a:solidFill>
                  <a:srgbClr val="FF0000"/>
                </a:solidFill>
                <a:latin typeface="Times New Roman"/>
              </a:rPr>
              <a:t>: 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rgbClr val="FF0000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2916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MS Mincho" panose="02020609040205080304" pitchFamily="49" charset="-128"/>
              </a:rPr>
              <a:t>How to search a binary search tree?</a:t>
            </a:r>
            <a:r>
              <a:rPr lang="en-US" sz="400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6096000" y="16764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Start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Compare the value of the item you are searching for with the value stored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If the values are equal, then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found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if it is a leaf node, then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746</Words>
  <Application>Microsoft Office PowerPoint</Application>
  <PresentationFormat>Widescreen</PresentationFormat>
  <Paragraphs>183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Mincho</vt:lpstr>
      <vt:lpstr>Arial</vt:lpstr>
      <vt:lpstr>Calibri</vt:lpstr>
      <vt:lpstr>Calibri Light</vt:lpstr>
      <vt:lpstr>Courier New</vt:lpstr>
      <vt:lpstr>Times New Roman</vt:lpstr>
      <vt:lpstr>Office Theme</vt:lpstr>
      <vt:lpstr>Trees</vt:lpstr>
      <vt:lpstr>TREE</vt:lpstr>
      <vt:lpstr>What is a binary tree? </vt:lpstr>
      <vt:lpstr>What is a binary tree? (cont.)</vt:lpstr>
      <vt:lpstr>Some terminology </vt:lpstr>
      <vt:lpstr>Some terminology (cont’d) </vt:lpstr>
      <vt:lpstr>Binary Search Trees (BSTs)</vt:lpstr>
      <vt:lpstr>PowerPoint Presentation</vt:lpstr>
      <vt:lpstr>How to search a binary search tree? </vt:lpstr>
      <vt:lpstr>How to search a binary search tree? </vt:lpstr>
      <vt:lpstr>Tree Traversals </vt:lpstr>
      <vt:lpstr>EXAMPLE</vt:lpstr>
      <vt:lpstr>PowerPoint Presentation</vt:lpstr>
      <vt:lpstr> In order Traversal : A E H J M T Y </vt:lpstr>
      <vt:lpstr> Preorder Traversal:   J E A H T M Y  </vt:lpstr>
      <vt:lpstr>PowerPoint Presentation</vt:lpstr>
      <vt:lpstr>Tree Traversals: another example</vt:lpstr>
      <vt:lpstr>EXAMPLE CODE :</vt:lpstr>
      <vt:lpstr>Insert node</vt:lpstr>
      <vt:lpstr>Preorder</vt:lpstr>
      <vt:lpstr>inorder</vt:lpstr>
      <vt:lpstr>postorder</vt:lpstr>
      <vt:lpstr>Main()</vt:lpstr>
      <vt:lpstr>Lab task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creator>Sidra   Mudassar</dc:creator>
  <cp:lastModifiedBy>User</cp:lastModifiedBy>
  <cp:revision>9</cp:revision>
  <dcterms:created xsi:type="dcterms:W3CDTF">2018-05-10T02:54:26Z</dcterms:created>
  <dcterms:modified xsi:type="dcterms:W3CDTF">2020-06-11T08:38:38Z</dcterms:modified>
</cp:coreProperties>
</file>