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71" r:id="rId2"/>
    <p:sldId id="272" r:id="rId3"/>
    <p:sldId id="256" r:id="rId4"/>
    <p:sldId id="257" r:id="rId5"/>
    <p:sldId id="259" r:id="rId6"/>
    <p:sldId id="261" r:id="rId7"/>
    <p:sldId id="260" r:id="rId8"/>
    <p:sldId id="258" r:id="rId9"/>
    <p:sldId id="262" r:id="rId10"/>
    <p:sldId id="263" r:id="rId11"/>
    <p:sldId id="264" r:id="rId12"/>
    <p:sldId id="265" r:id="rId13"/>
    <p:sldId id="266" r:id="rId14"/>
    <p:sldId id="267" r:id="rId15"/>
    <p:sldId id="268" r:id="rId16"/>
    <p:sldId id="269" r:id="rId17"/>
    <p:sldId id="276" r:id="rId18"/>
    <p:sldId id="27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7"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D2A54A-3718-48D0-9467-EE9CE6DFA422}"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21642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2A54A-3718-48D0-9467-EE9CE6DFA422}"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400703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2A54A-3718-48D0-9467-EE9CE6DFA422}"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6B58F-6E09-42D4-B0A1-F95C2535C8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759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2A54A-3718-48D0-9467-EE9CE6DFA422}"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1562916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2A54A-3718-48D0-9467-EE9CE6DFA422}"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6B58F-6E09-42D4-B0A1-F95C2535C8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9874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2A54A-3718-48D0-9467-EE9CE6DFA422}"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544999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D2A54A-3718-48D0-9467-EE9CE6DFA422}"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3096691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D2A54A-3718-48D0-9467-EE9CE6DFA422}"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51869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D2A54A-3718-48D0-9467-EE9CE6DFA422}"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381954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2A54A-3718-48D0-9467-EE9CE6DFA422}"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191285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D2A54A-3718-48D0-9467-EE9CE6DFA422}"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164802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D2A54A-3718-48D0-9467-EE9CE6DFA422}"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33149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D2A54A-3718-48D0-9467-EE9CE6DFA422}"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230253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2A54A-3718-48D0-9467-EE9CE6DFA422}"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273985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2A54A-3718-48D0-9467-EE9CE6DFA422}"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6B58F-6E09-42D4-B0A1-F95C2535C832}" type="slidenum">
              <a:rPr lang="en-US" smtClean="0"/>
              <a:t>‹#›</a:t>
            </a:fld>
            <a:endParaRPr lang="en-US"/>
          </a:p>
        </p:txBody>
      </p:sp>
    </p:spTree>
    <p:extLst>
      <p:ext uri="{BB962C8B-B14F-4D97-AF65-F5344CB8AC3E}">
        <p14:creationId xmlns:p14="http://schemas.microsoft.com/office/powerpoint/2010/main" val="339105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6B58F-6E09-42D4-B0A1-F95C2535C832}" type="slidenum">
              <a:rPr lang="en-US" smtClean="0"/>
              <a:t>‹#›</a:t>
            </a:fld>
            <a:endParaRPr lang="en-US"/>
          </a:p>
        </p:txBody>
      </p:sp>
      <p:sp>
        <p:nvSpPr>
          <p:cNvPr id="5" name="Date Placeholder 4"/>
          <p:cNvSpPr>
            <a:spLocks noGrp="1"/>
          </p:cNvSpPr>
          <p:nvPr>
            <p:ph type="dt" sz="half" idx="10"/>
          </p:nvPr>
        </p:nvSpPr>
        <p:spPr/>
        <p:txBody>
          <a:bodyPr/>
          <a:lstStyle/>
          <a:p>
            <a:fld id="{13D2A54A-3718-48D0-9467-EE9CE6DFA422}" type="datetimeFigureOut">
              <a:rPr lang="en-US" smtClean="0"/>
              <a:t>2/6/2020</a:t>
            </a:fld>
            <a:endParaRPr lang="en-US"/>
          </a:p>
        </p:txBody>
      </p:sp>
    </p:spTree>
    <p:extLst>
      <p:ext uri="{BB962C8B-B14F-4D97-AF65-F5344CB8AC3E}">
        <p14:creationId xmlns:p14="http://schemas.microsoft.com/office/powerpoint/2010/main" val="349655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D2A54A-3718-48D0-9467-EE9CE6DFA422}" type="datetimeFigureOut">
              <a:rPr lang="en-US" smtClean="0"/>
              <a:t>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16B58F-6E09-42D4-B0A1-F95C2535C832}" type="slidenum">
              <a:rPr lang="en-US" smtClean="0"/>
              <a:t>‹#›</a:t>
            </a:fld>
            <a:endParaRPr lang="en-US"/>
          </a:p>
        </p:txBody>
      </p:sp>
    </p:spTree>
    <p:extLst>
      <p:ext uri="{BB962C8B-B14F-4D97-AF65-F5344CB8AC3E}">
        <p14:creationId xmlns:p14="http://schemas.microsoft.com/office/powerpoint/2010/main" val="227410861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idramudassar.bukc@bahria.edu.pk" TargetMode="External"/><Relationship Id="rId2" Type="http://schemas.openxmlformats.org/officeDocument/2006/relationships/hyperlink" Target="mailto:sidramudassar90@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18565"/>
            <a:ext cx="7766936" cy="981635"/>
          </a:xfrm>
        </p:spPr>
        <p:txBody>
          <a:bodyPr/>
          <a:lstStyle/>
          <a:p>
            <a:pPr algn="ctr"/>
            <a:r>
              <a:rPr lang="en-US" sz="6000" b="1" dirty="0" smtClean="0"/>
              <a:t>LAB # 1</a:t>
            </a:r>
            <a:endParaRPr lang="en-US" sz="6000" b="1" dirty="0"/>
          </a:p>
        </p:txBody>
      </p:sp>
      <p:sp>
        <p:nvSpPr>
          <p:cNvPr id="3" name="Subtitle 2"/>
          <p:cNvSpPr>
            <a:spLocks noGrp="1"/>
          </p:cNvSpPr>
          <p:nvPr>
            <p:ph type="subTitle" idx="1"/>
          </p:nvPr>
        </p:nvSpPr>
        <p:spPr>
          <a:xfrm>
            <a:off x="739588" y="1842247"/>
            <a:ext cx="9614647" cy="3305485"/>
          </a:xfrm>
        </p:spPr>
        <p:txBody>
          <a:bodyPr>
            <a:noAutofit/>
          </a:bodyPr>
          <a:lstStyle/>
          <a:p>
            <a:pPr algn="ctr"/>
            <a:endParaRPr lang="en-US" sz="4000" dirty="0" smtClean="0"/>
          </a:p>
          <a:p>
            <a:pPr algn="ctr"/>
            <a:endParaRPr lang="en-US" sz="4000" dirty="0" smtClean="0"/>
          </a:p>
          <a:p>
            <a:pPr algn="ctr"/>
            <a:r>
              <a:rPr lang="en-US" sz="4000" dirty="0" smtClean="0"/>
              <a:t>DATA STRUCTURE AND ALGORITHM</a:t>
            </a:r>
          </a:p>
          <a:p>
            <a:pPr algn="ctr"/>
            <a:endParaRPr lang="en-US" sz="4000" dirty="0"/>
          </a:p>
          <a:p>
            <a:endParaRPr lang="en-US" sz="3200" dirty="0" smtClean="0"/>
          </a:p>
          <a:p>
            <a:r>
              <a:rPr lang="en-US" sz="3200" dirty="0" smtClean="0"/>
              <a:t> ENGR SIDRA MUDASSAR</a:t>
            </a:r>
            <a:endParaRPr lang="en-US" sz="3200" dirty="0"/>
          </a:p>
        </p:txBody>
      </p:sp>
    </p:spTree>
    <p:extLst>
      <p:ext uri="{BB962C8B-B14F-4D97-AF65-F5344CB8AC3E}">
        <p14:creationId xmlns:p14="http://schemas.microsoft.com/office/powerpoint/2010/main" val="443353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Algorithms</a:t>
            </a:r>
            <a:br>
              <a:rPr lang="en-US" b="1" dirty="0"/>
            </a:br>
            <a:endParaRPr lang="en-US" dirty="0"/>
          </a:p>
        </p:txBody>
      </p:sp>
      <p:sp>
        <p:nvSpPr>
          <p:cNvPr id="3" name="Content Placeholder 2"/>
          <p:cNvSpPr>
            <a:spLocks noGrp="1"/>
          </p:cNvSpPr>
          <p:nvPr>
            <p:ph idx="1"/>
          </p:nvPr>
        </p:nvSpPr>
        <p:spPr>
          <a:xfrm>
            <a:off x="677334" y="1398495"/>
            <a:ext cx="8596668" cy="4642868"/>
          </a:xfrm>
        </p:spPr>
        <p:txBody>
          <a:bodyPr>
            <a:normAutofit/>
          </a:bodyPr>
          <a:lstStyle/>
          <a:p>
            <a:r>
              <a:rPr lang="en-US" sz="2800" dirty="0" smtClean="0"/>
              <a:t>Algorithm </a:t>
            </a:r>
            <a:r>
              <a:rPr lang="en-US" sz="2800" dirty="0"/>
              <a:t>is a step by step procedure, which defines a set of instructions to be executed in certain order to get the desired output. Algorithms are generally created independent of underlying languages, i.e. an algorithm can be implemented in more than one programming language.</a:t>
            </a:r>
          </a:p>
          <a:p>
            <a:endParaRPr lang="en-US" dirty="0"/>
          </a:p>
        </p:txBody>
      </p:sp>
    </p:spTree>
    <p:extLst>
      <p:ext uri="{BB962C8B-B14F-4D97-AF65-F5344CB8AC3E}">
        <p14:creationId xmlns:p14="http://schemas.microsoft.com/office/powerpoint/2010/main" val="2008549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3" y="0"/>
            <a:ext cx="10515600" cy="1264023"/>
          </a:xfrm>
        </p:spPr>
        <p:txBody>
          <a:bodyPr>
            <a:normAutofit fontScale="90000"/>
          </a:bodyPr>
          <a:lstStyle/>
          <a:p>
            <a:r>
              <a:rPr lang="en-US" b="1" dirty="0" smtClean="0"/>
              <a:t/>
            </a:r>
            <a:br>
              <a:rPr lang="en-US" b="1" dirty="0" smtClean="0"/>
            </a:br>
            <a:r>
              <a:rPr lang="en-US" b="1" dirty="0" smtClean="0"/>
              <a:t>Characteristics </a:t>
            </a:r>
            <a:r>
              <a:rPr lang="en-US" b="1" dirty="0"/>
              <a:t>of an Algorithm</a:t>
            </a:r>
            <a:br>
              <a:rPr lang="en-US" b="1" dirty="0"/>
            </a:br>
            <a:endParaRPr lang="en-US" dirty="0"/>
          </a:p>
        </p:txBody>
      </p:sp>
      <p:sp>
        <p:nvSpPr>
          <p:cNvPr id="3" name="Content Placeholder 2"/>
          <p:cNvSpPr>
            <a:spLocks noGrp="1"/>
          </p:cNvSpPr>
          <p:nvPr>
            <p:ph idx="1"/>
          </p:nvPr>
        </p:nvSpPr>
        <p:spPr>
          <a:xfrm>
            <a:off x="255494" y="1264024"/>
            <a:ext cx="11645153" cy="5298142"/>
          </a:xfrm>
        </p:spPr>
        <p:txBody>
          <a:bodyPr>
            <a:noAutofit/>
          </a:bodyPr>
          <a:lstStyle/>
          <a:p>
            <a:pPr marL="0" indent="0">
              <a:buNone/>
            </a:pPr>
            <a:r>
              <a:rPr lang="en-US" sz="2200" dirty="0"/>
              <a:t>From data structure point of view, following are some important categories of algorithms</a:t>
            </a:r>
          </a:p>
          <a:p>
            <a:pPr lvl="0"/>
            <a:r>
              <a:rPr lang="en-US" sz="2200" b="1" dirty="0" smtClean="0"/>
              <a:t>Search</a:t>
            </a:r>
          </a:p>
          <a:p>
            <a:pPr lvl="0"/>
            <a:r>
              <a:rPr lang="en-US" sz="2200" dirty="0" smtClean="0"/>
              <a:t>Algorithm </a:t>
            </a:r>
            <a:r>
              <a:rPr lang="en-US" sz="2200" dirty="0"/>
              <a:t>to search an item in a data structure.</a:t>
            </a:r>
          </a:p>
          <a:p>
            <a:pPr lvl="0"/>
            <a:r>
              <a:rPr lang="en-US" sz="2200" b="1" dirty="0"/>
              <a:t>Sort</a:t>
            </a:r>
          </a:p>
          <a:p>
            <a:pPr marL="0" indent="0">
              <a:buNone/>
            </a:pPr>
            <a:r>
              <a:rPr lang="en-US" sz="2200" dirty="0"/>
              <a:t>Algorithm to sort items in certain order.</a:t>
            </a:r>
          </a:p>
          <a:p>
            <a:pPr lvl="0"/>
            <a:r>
              <a:rPr lang="en-US" sz="2200" b="1" dirty="0"/>
              <a:t>Insert</a:t>
            </a:r>
          </a:p>
          <a:p>
            <a:pPr marL="0" indent="0">
              <a:buNone/>
            </a:pPr>
            <a:r>
              <a:rPr lang="en-US" sz="2200" dirty="0"/>
              <a:t>Algorithm to insert item in a data structure.</a:t>
            </a:r>
          </a:p>
          <a:p>
            <a:pPr lvl="0"/>
            <a:r>
              <a:rPr lang="en-US" sz="2200" b="1" dirty="0"/>
              <a:t>Update</a:t>
            </a:r>
          </a:p>
          <a:p>
            <a:pPr marL="0" indent="0">
              <a:buNone/>
            </a:pPr>
            <a:r>
              <a:rPr lang="en-US" sz="2200" dirty="0"/>
              <a:t>Algorithm to update an existing item in a data structure.</a:t>
            </a:r>
          </a:p>
          <a:p>
            <a:pPr lvl="0"/>
            <a:r>
              <a:rPr lang="en-US" sz="2200" b="1" dirty="0"/>
              <a:t>Delete</a:t>
            </a:r>
          </a:p>
          <a:p>
            <a:pPr marL="0" indent="0">
              <a:buNone/>
            </a:pPr>
            <a:r>
              <a:rPr lang="en-US" sz="2200" dirty="0"/>
              <a:t>Algorithm to delete an existing item from a data structure.</a:t>
            </a:r>
          </a:p>
          <a:p>
            <a:endParaRPr lang="en-US" sz="2200" dirty="0"/>
          </a:p>
        </p:txBody>
      </p:sp>
    </p:spTree>
    <p:extLst>
      <p:ext uri="{BB962C8B-B14F-4D97-AF65-F5344CB8AC3E}">
        <p14:creationId xmlns:p14="http://schemas.microsoft.com/office/powerpoint/2010/main" val="2508435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an Algorithm</a:t>
            </a:r>
            <a:br>
              <a:rPr lang="en-US" b="1" dirty="0"/>
            </a:br>
            <a:endParaRPr lang="en-US" dirty="0"/>
          </a:p>
        </p:txBody>
      </p:sp>
      <p:sp>
        <p:nvSpPr>
          <p:cNvPr id="3" name="Content Placeholder 2"/>
          <p:cNvSpPr>
            <a:spLocks noGrp="1"/>
          </p:cNvSpPr>
          <p:nvPr>
            <p:ph idx="1"/>
          </p:nvPr>
        </p:nvSpPr>
        <p:spPr>
          <a:xfrm>
            <a:off x="838200" y="1479176"/>
            <a:ext cx="10515600" cy="4697787"/>
          </a:xfrm>
        </p:spPr>
        <p:txBody>
          <a:bodyPr>
            <a:normAutofit fontScale="77500" lnSpcReduction="20000"/>
          </a:bodyPr>
          <a:lstStyle/>
          <a:p>
            <a:pPr marL="0" indent="0">
              <a:buNone/>
            </a:pPr>
            <a:r>
              <a:rPr lang="en-US" sz="3000" dirty="0" smtClean="0"/>
              <a:t>An </a:t>
            </a:r>
            <a:r>
              <a:rPr lang="en-US" sz="3000" dirty="0"/>
              <a:t>algorithm should have the below mentioned characteristics</a:t>
            </a:r>
          </a:p>
          <a:p>
            <a:pPr lvl="0"/>
            <a:r>
              <a:rPr lang="en-US" sz="3000" b="1" dirty="0"/>
              <a:t>Unambiguous</a:t>
            </a:r>
          </a:p>
          <a:p>
            <a:pPr marL="0" indent="0">
              <a:buNone/>
            </a:pPr>
            <a:r>
              <a:rPr lang="en-US" sz="3000" dirty="0"/>
              <a:t>Algorithm should be clear and unambiguous. Each of its steps (or phases), and their input/outputs should be clear and must lead to only one meaning.</a:t>
            </a:r>
          </a:p>
          <a:p>
            <a:pPr lvl="0"/>
            <a:r>
              <a:rPr lang="en-US" sz="3000" b="1" dirty="0"/>
              <a:t>Input</a:t>
            </a:r>
          </a:p>
          <a:p>
            <a:pPr marL="0" indent="0">
              <a:buNone/>
            </a:pPr>
            <a:r>
              <a:rPr lang="en-US" sz="3000" dirty="0"/>
              <a:t> An algorithm should have 0 or more well-defined inputs.</a:t>
            </a:r>
          </a:p>
          <a:p>
            <a:pPr lvl="0"/>
            <a:r>
              <a:rPr lang="en-US" sz="3000" b="1" dirty="0"/>
              <a:t>Output</a:t>
            </a:r>
          </a:p>
          <a:p>
            <a:pPr marL="0" indent="0">
              <a:buNone/>
            </a:pPr>
            <a:r>
              <a:rPr lang="en-US" sz="3000" dirty="0"/>
              <a:t>An algorithm should have 1 or more well-defined outputs, and should match the desired output.</a:t>
            </a:r>
          </a:p>
          <a:p>
            <a:pPr lvl="0"/>
            <a:r>
              <a:rPr lang="en-US" sz="3000" b="1" dirty="0"/>
              <a:t>Finiteness</a:t>
            </a:r>
          </a:p>
          <a:p>
            <a:pPr marL="0" indent="0">
              <a:buNone/>
            </a:pPr>
            <a:r>
              <a:rPr lang="en-US" sz="3000" dirty="0"/>
              <a:t>Algorithms must terminate after a finite number of steps.</a:t>
            </a:r>
          </a:p>
          <a:p>
            <a:endParaRPr lang="en-US" dirty="0"/>
          </a:p>
        </p:txBody>
      </p:sp>
    </p:spTree>
    <p:extLst>
      <p:ext uri="{BB962C8B-B14F-4D97-AF65-F5344CB8AC3E}">
        <p14:creationId xmlns:p14="http://schemas.microsoft.com/office/powerpoint/2010/main" val="3900908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write an algorithm?</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a:t>There are no well-defined standards for writing algorithms. Rather, it is problem and resource </a:t>
            </a:r>
            <a:r>
              <a:rPr lang="en-US" sz="2400" dirty="0" smtClean="0"/>
              <a:t>dependent</a:t>
            </a:r>
          </a:p>
          <a:p>
            <a:endParaRPr lang="en-US" sz="2400" dirty="0"/>
          </a:p>
          <a:p>
            <a:pPr marL="0" indent="0">
              <a:buNone/>
            </a:pPr>
            <a:r>
              <a:rPr lang="en-US" sz="2400" dirty="0" smtClean="0"/>
              <a:t>. </a:t>
            </a:r>
          </a:p>
          <a:p>
            <a:r>
              <a:rPr lang="en-US" sz="2400" b="1" dirty="0"/>
              <a:t>Problem</a:t>
            </a:r>
            <a:r>
              <a:rPr lang="en-US" sz="2400" dirty="0"/>
              <a:t> − Design an algorithm to add two numbers and display result.</a:t>
            </a:r>
          </a:p>
        </p:txBody>
      </p:sp>
    </p:spTree>
    <p:extLst>
      <p:ext uri="{BB962C8B-B14F-4D97-AF65-F5344CB8AC3E}">
        <p14:creationId xmlns:p14="http://schemas.microsoft.com/office/powerpoint/2010/main" val="2249065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7" name="Content Placeholder 6"/>
          <p:cNvSpPr>
            <a:spLocks noGrp="1"/>
          </p:cNvSpPr>
          <p:nvPr>
            <p:ph idx="1"/>
          </p:nvPr>
        </p:nvSpPr>
        <p:spPr/>
        <p:txBody>
          <a:bodyPr/>
          <a:lstStyle/>
          <a:p>
            <a:r>
              <a:rPr lang="en-US" dirty="0"/>
              <a:t>step 1 − START</a:t>
            </a:r>
          </a:p>
          <a:p>
            <a:r>
              <a:rPr lang="en-US" dirty="0"/>
              <a:t>step 2 − declare three integers a, b &amp; c</a:t>
            </a:r>
          </a:p>
          <a:p>
            <a:r>
              <a:rPr lang="en-US" dirty="0"/>
              <a:t>step 3 − define values of a &amp; b</a:t>
            </a:r>
          </a:p>
          <a:p>
            <a:r>
              <a:rPr lang="en-US" dirty="0"/>
              <a:t>step 4 − add values of a &amp; b</a:t>
            </a:r>
          </a:p>
          <a:p>
            <a:r>
              <a:rPr lang="en-US" dirty="0"/>
              <a:t>step 5 − store output of step 4 to c</a:t>
            </a:r>
          </a:p>
          <a:p>
            <a:r>
              <a:rPr lang="en-US" dirty="0"/>
              <a:t>step 6 − print c</a:t>
            </a:r>
          </a:p>
          <a:p>
            <a:r>
              <a:rPr lang="en-US" dirty="0"/>
              <a:t>step 7 − STOP</a:t>
            </a:r>
          </a:p>
        </p:txBody>
      </p:sp>
    </p:spTree>
    <p:extLst>
      <p:ext uri="{BB962C8B-B14F-4D97-AF65-F5344CB8AC3E}">
        <p14:creationId xmlns:p14="http://schemas.microsoft.com/office/powerpoint/2010/main" val="526515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2</a:t>
            </a:r>
            <a:r>
              <a:rPr lang="en-US" baseline="30000" dirty="0" smtClean="0"/>
              <a:t>nd</a:t>
            </a:r>
            <a:r>
              <a:rPr lang="en-US" dirty="0" smtClean="0"/>
              <a:t> Solution </a:t>
            </a:r>
            <a:endParaRPr lang="en-US" dirty="0"/>
          </a:p>
        </p:txBody>
      </p:sp>
      <p:sp>
        <p:nvSpPr>
          <p:cNvPr id="3" name="Content Placeholder 2"/>
          <p:cNvSpPr>
            <a:spLocks noGrp="1"/>
          </p:cNvSpPr>
          <p:nvPr>
            <p:ph idx="1"/>
          </p:nvPr>
        </p:nvSpPr>
        <p:spPr/>
        <p:txBody>
          <a:bodyPr/>
          <a:lstStyle/>
          <a:p>
            <a:r>
              <a:rPr lang="en-US" dirty="0"/>
              <a:t>step 1 − START ADD</a:t>
            </a:r>
          </a:p>
          <a:p>
            <a:r>
              <a:rPr lang="en-US" dirty="0"/>
              <a:t>step 2 − get values of a &amp; b</a:t>
            </a:r>
          </a:p>
          <a:p>
            <a:r>
              <a:rPr lang="en-US" dirty="0"/>
              <a:t>step 3 − c ← a + b</a:t>
            </a:r>
          </a:p>
          <a:p>
            <a:r>
              <a:rPr lang="en-US" dirty="0"/>
              <a:t>step 4 − display </a:t>
            </a:r>
            <a:r>
              <a:rPr lang="en-US" dirty="0" smtClean="0"/>
              <a:t>c</a:t>
            </a:r>
            <a:endParaRPr lang="en-US" dirty="0"/>
          </a:p>
          <a:p>
            <a:r>
              <a:rPr lang="en-US" dirty="0"/>
              <a:t>step 5 − STOP</a:t>
            </a:r>
          </a:p>
          <a:p>
            <a:endParaRPr lang="en-US" dirty="0"/>
          </a:p>
        </p:txBody>
      </p:sp>
    </p:spTree>
    <p:extLst>
      <p:ext uri="{BB962C8B-B14F-4D97-AF65-F5344CB8AC3E}">
        <p14:creationId xmlns:p14="http://schemas.microsoft.com/office/powerpoint/2010/main" val="3756612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9440"/>
          </a:xfrm>
        </p:spPr>
        <p:txBody>
          <a:bodyPr>
            <a:normAutofit/>
          </a:bodyPr>
          <a:lstStyle/>
          <a:p>
            <a:r>
              <a:rPr lang="en-US" sz="3600" dirty="0"/>
              <a:t>We design an algorithm to get solution of a given problem. A problem can be solved in more than one ways.</a:t>
            </a:r>
            <a:r>
              <a:rPr lang="en-US" dirty="0"/>
              <a:t/>
            </a:r>
            <a:br>
              <a:rPr lang="en-US" dirty="0"/>
            </a:br>
            <a:endParaRPr lang="en-US" dirty="0"/>
          </a:p>
        </p:txBody>
      </p:sp>
      <p:sp>
        <p:nvSpPr>
          <p:cNvPr id="3" name="Content Placeholder 2"/>
          <p:cNvSpPr>
            <a:spLocks noGrp="1"/>
          </p:cNvSpPr>
          <p:nvPr>
            <p:ph idx="1"/>
          </p:nvPr>
        </p:nvSpPr>
        <p:spPr>
          <a:xfrm>
            <a:off x="838200" y="2649071"/>
            <a:ext cx="10515600" cy="3527892"/>
          </a:xfrm>
        </p:spPr>
        <p:txBody>
          <a:bodyPr/>
          <a:lstStyle/>
          <a:p>
            <a:pPr marL="0" indent="0">
              <a:buNone/>
            </a:pPr>
            <a:endParaRPr lang="en-US" dirty="0"/>
          </a:p>
          <a:p>
            <a:endParaRPr lang="en-US" dirty="0"/>
          </a:p>
        </p:txBody>
      </p:sp>
      <p:pic>
        <p:nvPicPr>
          <p:cNvPr id="8" name="Picture 7" descr="one problem many solutions"/>
          <p:cNvPicPr/>
          <p:nvPr/>
        </p:nvPicPr>
        <p:blipFill>
          <a:blip r:embed="rId2">
            <a:extLst>
              <a:ext uri="{28A0092B-C50C-407E-A947-70E740481C1C}">
                <a14:useLocalDpi xmlns:a14="http://schemas.microsoft.com/office/drawing/2010/main" val="0"/>
              </a:ext>
            </a:extLst>
          </a:blip>
          <a:srcRect/>
          <a:stretch>
            <a:fillRect/>
          </a:stretch>
        </p:blipFill>
        <p:spPr bwMode="auto">
          <a:xfrm>
            <a:off x="2017060" y="3039035"/>
            <a:ext cx="6521822" cy="3402106"/>
          </a:xfrm>
          <a:prstGeom prst="rect">
            <a:avLst/>
          </a:prstGeom>
          <a:noFill/>
          <a:ln>
            <a:noFill/>
          </a:ln>
        </p:spPr>
      </p:pic>
    </p:spTree>
    <p:extLst>
      <p:ext uri="{BB962C8B-B14F-4D97-AF65-F5344CB8AC3E}">
        <p14:creationId xmlns:p14="http://schemas.microsoft.com/office/powerpoint/2010/main" val="2673807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TASK</a:t>
            </a:r>
            <a:endParaRPr lang="en-US" dirty="0"/>
          </a:p>
        </p:txBody>
      </p:sp>
      <p:sp>
        <p:nvSpPr>
          <p:cNvPr id="3" name="Content Placeholder 2"/>
          <p:cNvSpPr>
            <a:spLocks noGrp="1"/>
          </p:cNvSpPr>
          <p:nvPr>
            <p:ph idx="1"/>
          </p:nvPr>
        </p:nvSpPr>
        <p:spPr/>
        <p:txBody>
          <a:bodyPr/>
          <a:lstStyle/>
          <a:p>
            <a:r>
              <a:rPr lang="en-US" dirty="0"/>
              <a:t>Write a C++ Program that read a float input from user and store it in variable </a:t>
            </a:r>
            <a:r>
              <a:rPr lang="en-US" i="1" dirty="0"/>
              <a:t>amount</a:t>
            </a:r>
            <a:r>
              <a:rPr lang="en-US" dirty="0"/>
              <a:t>. add 16 to an integer </a:t>
            </a:r>
            <a:r>
              <a:rPr lang="en-US" i="1" dirty="0" err="1"/>
              <a:t>num</a:t>
            </a:r>
            <a:r>
              <a:rPr lang="en-US" i="1" dirty="0"/>
              <a:t> </a:t>
            </a:r>
            <a:r>
              <a:rPr lang="en-US" dirty="0"/>
              <a:t>if the value of amount in greater than 5.4. Print out the results of both variables on screen. </a:t>
            </a:r>
          </a:p>
          <a:p>
            <a:endParaRPr lang="en-US" dirty="0" smtClean="0"/>
          </a:p>
          <a:p>
            <a:r>
              <a:rPr lang="en-US" dirty="0"/>
              <a:t>Write a C++ Menu driven program that allows a user to enter five numbers and then choose between findings the smallest, largest, sum or average. Use else if statement to determine what action to take.  </a:t>
            </a:r>
          </a:p>
          <a:p>
            <a:endParaRPr lang="en-US" dirty="0"/>
          </a:p>
        </p:txBody>
      </p:sp>
    </p:spTree>
    <p:extLst>
      <p:ext uri="{BB962C8B-B14F-4D97-AF65-F5344CB8AC3E}">
        <p14:creationId xmlns:p14="http://schemas.microsoft.com/office/powerpoint/2010/main" val="272730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TASK</a:t>
            </a:r>
            <a:endParaRPr lang="en-US" dirty="0"/>
          </a:p>
        </p:txBody>
      </p:sp>
      <p:sp>
        <p:nvSpPr>
          <p:cNvPr id="3" name="Content Placeholder 2"/>
          <p:cNvSpPr>
            <a:spLocks noGrp="1"/>
          </p:cNvSpPr>
          <p:nvPr>
            <p:ph idx="1"/>
          </p:nvPr>
        </p:nvSpPr>
        <p:spPr/>
        <p:txBody>
          <a:bodyPr/>
          <a:lstStyle/>
          <a:p>
            <a:r>
              <a:rPr lang="en-US" dirty="0"/>
              <a:t>Write a C++ program that takes a positive integer from user and store it in variable </a:t>
            </a:r>
            <a:r>
              <a:rPr lang="en-US" i="1" dirty="0" err="1"/>
              <a:t>posNumber</a:t>
            </a:r>
            <a:r>
              <a:rPr lang="en-US" dirty="0"/>
              <a:t>. Follow these conditions;</a:t>
            </a:r>
          </a:p>
          <a:p>
            <a:r>
              <a:rPr lang="en-US" dirty="0"/>
              <a:t>If the number is less than 1, print wrong input. </a:t>
            </a:r>
          </a:p>
          <a:p>
            <a:r>
              <a:rPr lang="en-US" dirty="0"/>
              <a:t>If it is 1, Print its value. </a:t>
            </a:r>
          </a:p>
          <a:p>
            <a:r>
              <a:rPr lang="en-US" dirty="0"/>
              <a:t>If value is </a:t>
            </a:r>
            <a:r>
              <a:rPr lang="en-US" dirty="0" err="1"/>
              <a:t>greate</a:t>
            </a:r>
            <a:r>
              <a:rPr lang="en-US" dirty="0"/>
              <a:t> than 1, check the value is it Even or Odd. </a:t>
            </a:r>
          </a:p>
          <a:p>
            <a:r>
              <a:rPr lang="en-US" dirty="0"/>
              <a:t>If it is Even, half it and print. </a:t>
            </a:r>
          </a:p>
          <a:p>
            <a:r>
              <a:rPr lang="en-US" dirty="0"/>
              <a:t>If it is Odd, multiply it by 3 and print result.</a:t>
            </a:r>
          </a:p>
          <a:p>
            <a:r>
              <a:rPr lang="en-US" dirty="0"/>
              <a:t>Repeat the whole process until user enter 1. </a:t>
            </a:r>
          </a:p>
          <a:p>
            <a:endParaRPr lang="en-US" dirty="0"/>
          </a:p>
        </p:txBody>
      </p:sp>
    </p:spTree>
    <p:extLst>
      <p:ext uri="{BB962C8B-B14F-4D97-AF65-F5344CB8AC3E}">
        <p14:creationId xmlns:p14="http://schemas.microsoft.com/office/powerpoint/2010/main" val="241158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 </a:t>
            </a:r>
            <a:r>
              <a:rPr lang="en-US" b="1" dirty="0" smtClean="0"/>
              <a:t>Tasks</a:t>
            </a:r>
            <a:endParaRPr lang="en-US" dirty="0"/>
          </a:p>
        </p:txBody>
      </p:sp>
      <p:sp>
        <p:nvSpPr>
          <p:cNvPr id="3" name="Content Placeholder 2"/>
          <p:cNvSpPr>
            <a:spLocks noGrp="1"/>
          </p:cNvSpPr>
          <p:nvPr>
            <p:ph idx="1"/>
          </p:nvPr>
        </p:nvSpPr>
        <p:spPr>
          <a:xfrm>
            <a:off x="677334" y="1519519"/>
            <a:ext cx="8596668" cy="3133164"/>
          </a:xfrm>
        </p:spPr>
        <p:txBody>
          <a:bodyPr/>
          <a:lstStyle/>
          <a:p>
            <a:pPr lvl="1"/>
            <a:r>
              <a:rPr lang="en-US" dirty="0" smtClean="0"/>
              <a:t>Create </a:t>
            </a:r>
            <a:r>
              <a:rPr lang="en-US" dirty="0"/>
              <a:t>a program which implement an interface for simple calculator &amp; use multiple data types to store answers and result and memory log.</a:t>
            </a:r>
          </a:p>
          <a:p>
            <a:pPr lvl="2"/>
            <a:r>
              <a:rPr lang="en-US" dirty="0"/>
              <a:t>Develop an Algorithm for it.</a:t>
            </a:r>
          </a:p>
          <a:p>
            <a:pPr lvl="2"/>
            <a:r>
              <a:rPr lang="en-US" dirty="0"/>
              <a:t>Create an interface for simple calculator.</a:t>
            </a:r>
          </a:p>
          <a:p>
            <a:pPr lvl="2"/>
            <a:r>
              <a:rPr lang="en-US" dirty="0"/>
              <a:t>Implement interface in </a:t>
            </a:r>
            <a:r>
              <a:rPr lang="en-US" dirty="0" err="1"/>
              <a:t>SimpleCalculator</a:t>
            </a:r>
            <a:r>
              <a:rPr lang="en-US" dirty="0"/>
              <a:t> class</a:t>
            </a:r>
            <a:r>
              <a:rPr lang="en-US" dirty="0" smtClean="0"/>
              <a:t>.</a:t>
            </a:r>
          </a:p>
          <a:p>
            <a:pPr marL="914400" lvl="2" indent="0">
              <a:buNone/>
            </a:pPr>
            <a:endParaRPr lang="en-US" dirty="0" smtClean="0"/>
          </a:p>
          <a:p>
            <a:pPr marL="914400" lvl="2" indent="0">
              <a:buNone/>
            </a:pPr>
            <a:endParaRPr lang="en-US" dirty="0"/>
          </a:p>
          <a:p>
            <a:endParaRPr lang="en-US" dirty="0"/>
          </a:p>
        </p:txBody>
      </p:sp>
    </p:spTree>
    <p:extLst>
      <p:ext uri="{BB962C8B-B14F-4D97-AF65-F5344CB8AC3E}">
        <p14:creationId xmlns:p14="http://schemas.microsoft.com/office/powerpoint/2010/main" val="1430269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INTRODUCTION</a:t>
            </a:r>
            <a:endParaRPr lang="en-US" dirty="0"/>
          </a:p>
        </p:txBody>
      </p:sp>
      <p:sp>
        <p:nvSpPr>
          <p:cNvPr id="6" name="Content Placeholder 5"/>
          <p:cNvSpPr>
            <a:spLocks noGrp="1"/>
          </p:cNvSpPr>
          <p:nvPr>
            <p:ph idx="1"/>
          </p:nvPr>
        </p:nvSpPr>
        <p:spPr/>
        <p:txBody>
          <a:bodyPr/>
          <a:lstStyle/>
          <a:p>
            <a:r>
              <a:rPr lang="en-US" dirty="0" smtClean="0"/>
              <a:t>SIDRA MUDASSAR (LAB ENGINEER)</a:t>
            </a:r>
          </a:p>
          <a:p>
            <a:endParaRPr lang="en-US" dirty="0"/>
          </a:p>
          <a:p>
            <a:r>
              <a:rPr lang="en-US" dirty="0" smtClean="0"/>
              <a:t>EMAIL:</a:t>
            </a:r>
          </a:p>
          <a:p>
            <a:pPr marL="0" indent="0">
              <a:buNone/>
            </a:pPr>
            <a:r>
              <a:rPr lang="en-US" dirty="0" smtClean="0">
                <a:hlinkClick r:id="rId2"/>
              </a:rPr>
              <a:t>sidramudassar90@gmail.com</a:t>
            </a:r>
            <a:endParaRPr lang="en-US" dirty="0" smtClean="0"/>
          </a:p>
          <a:p>
            <a:pPr marL="0" indent="0">
              <a:buNone/>
            </a:pPr>
            <a:r>
              <a:rPr lang="en-US" u="sng" dirty="0" smtClean="0">
                <a:hlinkClick r:id="rId3"/>
              </a:rPr>
              <a:t>sidramudassar.bukc@bahria.edu.pk</a:t>
            </a:r>
            <a:endParaRPr lang="en-US" u="sng" dirty="0" smtClean="0"/>
          </a:p>
          <a:p>
            <a:pPr marL="0" indent="0">
              <a:buNone/>
            </a:pPr>
            <a:endParaRPr lang="en-US" u="sng" dirty="0"/>
          </a:p>
          <a:p>
            <a:pPr marL="0" indent="0">
              <a:buNone/>
            </a:pPr>
            <a:r>
              <a:rPr lang="en-US" u="sng" dirty="0" smtClean="0"/>
              <a:t>SITE LINK:</a:t>
            </a:r>
          </a:p>
          <a:p>
            <a:pPr marL="0" indent="0">
              <a:buNone/>
            </a:pPr>
            <a:r>
              <a:rPr lang="en-US" dirty="0"/>
              <a:t>https://sites.google.com/view/bce786</a:t>
            </a:r>
            <a:endParaRPr lang="en-US" dirty="0" smtClean="0"/>
          </a:p>
        </p:txBody>
      </p:sp>
    </p:spTree>
    <p:extLst>
      <p:ext uri="{BB962C8B-B14F-4D97-AF65-F5344CB8AC3E}">
        <p14:creationId xmlns:p14="http://schemas.microsoft.com/office/powerpoint/2010/main" val="748957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 ++</a:t>
            </a:r>
            <a:endParaRPr lang="en-US" dirty="0"/>
          </a:p>
        </p:txBody>
      </p:sp>
    </p:spTree>
    <p:extLst>
      <p:ext uri="{BB962C8B-B14F-4D97-AF65-F5344CB8AC3E}">
        <p14:creationId xmlns:p14="http://schemas.microsoft.com/office/powerpoint/2010/main" val="2269255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sz="3200" dirty="0"/>
              <a:t>C is a programming language developed in the 1970's alongside the UNIX operating system. </a:t>
            </a:r>
          </a:p>
          <a:p>
            <a:r>
              <a:rPr lang="en-US" sz="3200" dirty="0"/>
              <a:t>C provides a comprehensive set of features for handling a wide variety of applications, such as systems development and scientific computation. </a:t>
            </a:r>
          </a:p>
          <a:p>
            <a:r>
              <a:rPr lang="en-US" sz="3200" dirty="0"/>
              <a:t>C++ is an “extension” of the C language, in that most C programs are also C++ programs. </a:t>
            </a:r>
          </a:p>
          <a:p>
            <a:r>
              <a:rPr lang="en-US" sz="3200" dirty="0"/>
              <a:t>C++, as opposed to C, supports “object-oriented programming.”</a:t>
            </a:r>
          </a:p>
          <a:p>
            <a:endParaRPr lang="en-US" dirty="0"/>
          </a:p>
        </p:txBody>
      </p:sp>
    </p:spTree>
    <p:extLst>
      <p:ext uri="{BB962C8B-B14F-4D97-AF65-F5344CB8AC3E}">
        <p14:creationId xmlns:p14="http://schemas.microsoft.com/office/powerpoint/2010/main" val="2078885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 ++ program</a:t>
            </a:r>
            <a:endParaRPr lang="en-US" dirty="0"/>
          </a:p>
        </p:txBody>
      </p:sp>
      <p:pic>
        <p:nvPicPr>
          <p:cNvPr id="6" name="Content Placeholder 5"/>
          <p:cNvPicPr>
            <a:picLocks noGrp="1" noChangeAspect="1"/>
          </p:cNvPicPr>
          <p:nvPr>
            <p:ph idx="1"/>
          </p:nvPr>
        </p:nvPicPr>
        <p:blipFill>
          <a:blip r:embed="rId2"/>
          <a:stretch>
            <a:fillRect/>
          </a:stretch>
        </p:blipFill>
        <p:spPr>
          <a:xfrm>
            <a:off x="1775012" y="1690688"/>
            <a:ext cx="8014447" cy="3970524"/>
          </a:xfrm>
          <a:prstGeom prst="rect">
            <a:avLst/>
          </a:prstGeom>
        </p:spPr>
      </p:pic>
    </p:spTree>
    <p:extLst>
      <p:ext uri="{BB962C8B-B14F-4D97-AF65-F5344CB8AC3E}">
        <p14:creationId xmlns:p14="http://schemas.microsoft.com/office/powerpoint/2010/main" val="3471728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Input statements</a:t>
            </a:r>
            <a:endParaRPr lang="en-US" dirty="0"/>
          </a:p>
        </p:txBody>
      </p:sp>
      <p:sp>
        <p:nvSpPr>
          <p:cNvPr id="3" name="Content Placeholder 2"/>
          <p:cNvSpPr>
            <a:spLocks noGrp="1"/>
          </p:cNvSpPr>
          <p:nvPr>
            <p:ph idx="1"/>
          </p:nvPr>
        </p:nvSpPr>
        <p:spPr>
          <a:xfrm>
            <a:off x="677334" y="1411941"/>
            <a:ext cx="8596668" cy="4629421"/>
          </a:xfrm>
        </p:spPr>
        <p:txBody>
          <a:bodyPr>
            <a:normAutofit/>
          </a:bodyPr>
          <a:lstStyle/>
          <a:p>
            <a:pPr>
              <a:buFontTx/>
              <a:buNone/>
            </a:pPr>
            <a:r>
              <a:rPr lang="en-US" sz="2800" b="1" dirty="0" err="1">
                <a:solidFill>
                  <a:srgbClr val="FF0000"/>
                </a:solidFill>
                <a:latin typeface="American Typewriter Condensed" charset="0"/>
              </a:rPr>
              <a:t>cin</a:t>
            </a:r>
            <a:r>
              <a:rPr lang="en-US" sz="2800" b="1" dirty="0">
                <a:solidFill>
                  <a:srgbClr val="FF0000"/>
                </a:solidFill>
                <a:latin typeface="American Typewriter Condensed" charset="0"/>
              </a:rPr>
              <a:t> &gt;&gt; variable-name;</a:t>
            </a:r>
          </a:p>
          <a:p>
            <a:pPr>
              <a:buFontTx/>
              <a:buNone/>
            </a:pPr>
            <a:r>
              <a:rPr lang="en-US" sz="2800" dirty="0"/>
              <a:t>Meaning: read the value of the variable called &lt;variable-name&gt; from the user</a:t>
            </a:r>
          </a:p>
          <a:p>
            <a:pPr>
              <a:buFontTx/>
              <a:buNone/>
            </a:pPr>
            <a:r>
              <a:rPr lang="en-US" sz="2800" dirty="0" smtClean="0"/>
              <a:t>Example</a:t>
            </a:r>
            <a:r>
              <a:rPr lang="en-US" sz="2800" dirty="0"/>
              <a:t>:</a:t>
            </a:r>
          </a:p>
          <a:p>
            <a:pPr>
              <a:buFontTx/>
              <a:buNone/>
            </a:pPr>
            <a:r>
              <a:rPr lang="en-US" sz="2800" dirty="0"/>
              <a:t>	</a:t>
            </a:r>
            <a:r>
              <a:rPr lang="en-US" sz="2800" dirty="0" err="1">
                <a:solidFill>
                  <a:schemeClr val="accent2"/>
                </a:solidFill>
                <a:latin typeface="American Typewriter Condensed" charset="0"/>
              </a:rPr>
              <a:t>cin</a:t>
            </a:r>
            <a:r>
              <a:rPr lang="en-US" sz="2800" dirty="0">
                <a:solidFill>
                  <a:schemeClr val="accent2"/>
                </a:solidFill>
                <a:latin typeface="American Typewriter Condensed" charset="0"/>
              </a:rPr>
              <a:t> &gt;&gt; a; </a:t>
            </a:r>
          </a:p>
          <a:p>
            <a:pPr>
              <a:buFontTx/>
              <a:buNone/>
            </a:pPr>
            <a:r>
              <a:rPr lang="en-US" sz="2800" dirty="0">
                <a:solidFill>
                  <a:schemeClr val="accent2"/>
                </a:solidFill>
                <a:latin typeface="American Typewriter Condensed" charset="0"/>
              </a:rPr>
              <a:t>	</a:t>
            </a:r>
            <a:r>
              <a:rPr lang="en-US" sz="2800" dirty="0" err="1">
                <a:solidFill>
                  <a:schemeClr val="accent2"/>
                </a:solidFill>
                <a:latin typeface="American Typewriter Condensed" charset="0"/>
              </a:rPr>
              <a:t>cin</a:t>
            </a:r>
            <a:r>
              <a:rPr lang="en-US" sz="2800" dirty="0">
                <a:solidFill>
                  <a:schemeClr val="accent2"/>
                </a:solidFill>
                <a:latin typeface="American Typewriter Condensed" charset="0"/>
              </a:rPr>
              <a:t> &gt;&gt; b &gt;&gt; c;</a:t>
            </a:r>
          </a:p>
          <a:p>
            <a:pPr>
              <a:buFontTx/>
              <a:buNone/>
            </a:pPr>
            <a:r>
              <a:rPr lang="en-US" sz="2800" dirty="0">
                <a:solidFill>
                  <a:schemeClr val="accent2"/>
                </a:solidFill>
                <a:latin typeface="American Typewriter Condensed" charset="0"/>
              </a:rPr>
              <a:t>	</a:t>
            </a:r>
            <a:r>
              <a:rPr lang="en-US" sz="2800" dirty="0" err="1">
                <a:solidFill>
                  <a:schemeClr val="accent2"/>
                </a:solidFill>
                <a:latin typeface="American Typewriter Condensed" charset="0"/>
              </a:rPr>
              <a:t>cin</a:t>
            </a:r>
            <a:r>
              <a:rPr lang="en-US" sz="2800" dirty="0">
                <a:solidFill>
                  <a:schemeClr val="accent2"/>
                </a:solidFill>
                <a:latin typeface="American Typewriter Condensed" charset="0"/>
              </a:rPr>
              <a:t> &gt;&gt; x;</a:t>
            </a:r>
          </a:p>
          <a:p>
            <a:pPr>
              <a:buFontTx/>
              <a:buNone/>
            </a:pPr>
            <a:r>
              <a:rPr lang="en-US" sz="2800" dirty="0">
                <a:solidFill>
                  <a:schemeClr val="accent2"/>
                </a:solidFill>
                <a:latin typeface="American Typewriter Condensed" charset="0"/>
              </a:rPr>
              <a:t>	</a:t>
            </a:r>
            <a:r>
              <a:rPr lang="en-US" sz="2800" dirty="0" err="1">
                <a:solidFill>
                  <a:schemeClr val="accent2"/>
                </a:solidFill>
                <a:latin typeface="American Typewriter Condensed" charset="0"/>
              </a:rPr>
              <a:t>cin</a:t>
            </a:r>
            <a:r>
              <a:rPr lang="en-US" sz="2800" dirty="0">
                <a:solidFill>
                  <a:schemeClr val="accent2"/>
                </a:solidFill>
                <a:latin typeface="American Typewriter Condensed" charset="0"/>
              </a:rPr>
              <a:t> &gt;&gt; my-character;</a:t>
            </a:r>
          </a:p>
          <a:p>
            <a:endParaRPr lang="en-US" dirty="0"/>
          </a:p>
        </p:txBody>
      </p:sp>
    </p:spTree>
    <p:extLst>
      <p:ext uri="{BB962C8B-B14F-4D97-AF65-F5344CB8AC3E}">
        <p14:creationId xmlns:p14="http://schemas.microsoft.com/office/powerpoint/2010/main" val="3413553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2729"/>
            <a:ext cx="8596668" cy="1607671"/>
          </a:xfrm>
        </p:spPr>
        <p:txBody>
          <a:bodyPr/>
          <a:lstStyle/>
          <a:p>
            <a:pPr algn="ctr"/>
            <a:r>
              <a:rPr lang="en-US" dirty="0"/>
              <a:t>Output statements</a:t>
            </a:r>
          </a:p>
        </p:txBody>
      </p:sp>
      <p:sp>
        <p:nvSpPr>
          <p:cNvPr id="3" name="Content Placeholder 2"/>
          <p:cNvSpPr>
            <a:spLocks noGrp="1"/>
          </p:cNvSpPr>
          <p:nvPr>
            <p:ph idx="1"/>
          </p:nvPr>
        </p:nvSpPr>
        <p:spPr>
          <a:xfrm>
            <a:off x="677334" y="1331259"/>
            <a:ext cx="8596668" cy="4988859"/>
          </a:xfrm>
        </p:spPr>
        <p:txBody>
          <a:bodyPr>
            <a:normAutofit fontScale="92500" lnSpcReduction="20000"/>
          </a:bodyPr>
          <a:lstStyle/>
          <a:p>
            <a:pPr>
              <a:buFontTx/>
              <a:buNone/>
            </a:pPr>
            <a:r>
              <a:rPr lang="en-US" sz="2600" b="1" dirty="0" err="1">
                <a:solidFill>
                  <a:srgbClr val="FF0000"/>
                </a:solidFill>
                <a:latin typeface="American Typewriter Condensed" charset="0"/>
              </a:rPr>
              <a:t>cout</a:t>
            </a:r>
            <a:r>
              <a:rPr lang="en-US" sz="2600" b="1" dirty="0">
                <a:solidFill>
                  <a:srgbClr val="FF0000"/>
                </a:solidFill>
                <a:latin typeface="American Typewriter Condensed" charset="0"/>
              </a:rPr>
              <a:t> &lt;&lt; variable-name;</a:t>
            </a:r>
          </a:p>
          <a:p>
            <a:pPr>
              <a:buFontTx/>
              <a:buNone/>
            </a:pPr>
            <a:r>
              <a:rPr lang="en-US" sz="2600" dirty="0">
                <a:solidFill>
                  <a:srgbClr val="FF0000"/>
                </a:solidFill>
              </a:rPr>
              <a:t>	</a:t>
            </a:r>
            <a:r>
              <a:rPr lang="en-US" sz="2600" dirty="0"/>
              <a:t>Meaning: print the value of variable &lt;variable-name&gt; to the user </a:t>
            </a:r>
          </a:p>
          <a:p>
            <a:pPr>
              <a:buFontTx/>
              <a:buNone/>
            </a:pPr>
            <a:r>
              <a:rPr lang="en-US" sz="2600" b="1" dirty="0" err="1">
                <a:solidFill>
                  <a:srgbClr val="FF0000"/>
                </a:solidFill>
                <a:latin typeface="American Typewriter Condensed" charset="0"/>
              </a:rPr>
              <a:t>cout</a:t>
            </a:r>
            <a:r>
              <a:rPr lang="en-US" sz="2600" b="1" dirty="0">
                <a:solidFill>
                  <a:srgbClr val="FF0000"/>
                </a:solidFill>
                <a:latin typeface="American Typewriter Condensed" charset="0"/>
              </a:rPr>
              <a:t> &lt;&lt; “any message “;</a:t>
            </a:r>
          </a:p>
          <a:p>
            <a:pPr>
              <a:buFontTx/>
              <a:buNone/>
            </a:pPr>
            <a:r>
              <a:rPr lang="en-US" sz="2600" dirty="0">
                <a:solidFill>
                  <a:srgbClr val="FF0000"/>
                </a:solidFill>
              </a:rPr>
              <a:t>	</a:t>
            </a:r>
            <a:r>
              <a:rPr lang="en-US" sz="2600" dirty="0"/>
              <a:t>Meaning: print the message within quotes to the user</a:t>
            </a:r>
            <a:endParaRPr lang="en-US" sz="2600" dirty="0">
              <a:solidFill>
                <a:srgbClr val="FF0000"/>
              </a:solidFill>
            </a:endParaRPr>
          </a:p>
          <a:p>
            <a:pPr>
              <a:buFontTx/>
              <a:buNone/>
            </a:pPr>
            <a:r>
              <a:rPr lang="en-US" sz="2600" b="1" dirty="0" err="1">
                <a:solidFill>
                  <a:srgbClr val="FF0000"/>
                </a:solidFill>
                <a:latin typeface="American Typewriter Condensed" charset="0"/>
              </a:rPr>
              <a:t>cout</a:t>
            </a:r>
            <a:r>
              <a:rPr lang="en-US" sz="2600" b="1" dirty="0">
                <a:solidFill>
                  <a:srgbClr val="FF0000"/>
                </a:solidFill>
                <a:latin typeface="American Typewriter Condensed" charset="0"/>
              </a:rPr>
              <a:t> &lt;&lt; </a:t>
            </a:r>
            <a:r>
              <a:rPr lang="en-US" sz="2600" b="1" dirty="0" err="1">
                <a:solidFill>
                  <a:srgbClr val="FF0000"/>
                </a:solidFill>
                <a:latin typeface="American Typewriter Condensed" charset="0"/>
              </a:rPr>
              <a:t>endl</a:t>
            </a:r>
            <a:r>
              <a:rPr lang="en-US" sz="2600" b="1" dirty="0">
                <a:solidFill>
                  <a:srgbClr val="FF0000"/>
                </a:solidFill>
                <a:latin typeface="American Typewriter Condensed" charset="0"/>
              </a:rPr>
              <a:t>;</a:t>
            </a:r>
          </a:p>
          <a:p>
            <a:pPr>
              <a:buFontTx/>
              <a:buNone/>
            </a:pPr>
            <a:r>
              <a:rPr lang="en-US" sz="2600" dirty="0"/>
              <a:t>	Meaning: print a new line</a:t>
            </a:r>
          </a:p>
          <a:p>
            <a:pPr>
              <a:buFontTx/>
              <a:buNone/>
            </a:pPr>
            <a:endParaRPr lang="en-US" sz="2600" dirty="0" smtClean="0"/>
          </a:p>
          <a:p>
            <a:pPr>
              <a:buFontTx/>
              <a:buNone/>
            </a:pPr>
            <a:r>
              <a:rPr lang="en-US" sz="2600" dirty="0" smtClean="0"/>
              <a:t>Example</a:t>
            </a:r>
            <a:r>
              <a:rPr lang="en-US" sz="2600" dirty="0"/>
              <a:t>:</a:t>
            </a:r>
          </a:p>
          <a:p>
            <a:pPr>
              <a:buFontTx/>
              <a:buNone/>
            </a:pPr>
            <a:r>
              <a:rPr lang="en-US" sz="2600" dirty="0"/>
              <a:t>	</a:t>
            </a:r>
            <a:r>
              <a:rPr lang="en-US" sz="2600" dirty="0" err="1">
                <a:solidFill>
                  <a:schemeClr val="accent2"/>
                </a:solidFill>
                <a:latin typeface="American Typewriter Condensed" charset="0"/>
              </a:rPr>
              <a:t>cout</a:t>
            </a:r>
            <a:r>
              <a:rPr lang="en-US" sz="2600" dirty="0">
                <a:solidFill>
                  <a:schemeClr val="accent2"/>
                </a:solidFill>
                <a:latin typeface="American Typewriter Condensed" charset="0"/>
              </a:rPr>
              <a:t> &lt;&lt; a; </a:t>
            </a:r>
          </a:p>
          <a:p>
            <a:pPr>
              <a:buFontTx/>
              <a:buNone/>
            </a:pPr>
            <a:r>
              <a:rPr lang="en-US" sz="2600" dirty="0">
                <a:solidFill>
                  <a:schemeClr val="accent2"/>
                </a:solidFill>
                <a:latin typeface="American Typewriter Condensed" charset="0"/>
              </a:rPr>
              <a:t>	</a:t>
            </a:r>
            <a:r>
              <a:rPr lang="en-US" sz="2600" dirty="0" err="1">
                <a:solidFill>
                  <a:schemeClr val="accent2"/>
                </a:solidFill>
                <a:latin typeface="American Typewriter Condensed" charset="0"/>
              </a:rPr>
              <a:t>cout</a:t>
            </a:r>
            <a:r>
              <a:rPr lang="en-US" sz="2600" dirty="0">
                <a:solidFill>
                  <a:schemeClr val="accent2"/>
                </a:solidFill>
                <a:latin typeface="American Typewriter Condensed" charset="0"/>
              </a:rPr>
              <a:t> &lt;&lt; b &lt;&lt; c;</a:t>
            </a:r>
          </a:p>
          <a:p>
            <a:pPr>
              <a:buFontTx/>
              <a:buNone/>
            </a:pPr>
            <a:r>
              <a:rPr lang="en-US" sz="2600" dirty="0">
                <a:solidFill>
                  <a:schemeClr val="accent2"/>
                </a:solidFill>
                <a:latin typeface="American Typewriter Condensed" charset="0"/>
              </a:rPr>
              <a:t>	</a:t>
            </a:r>
            <a:r>
              <a:rPr lang="en-US" sz="2600" dirty="0" err="1">
                <a:solidFill>
                  <a:schemeClr val="accent2"/>
                </a:solidFill>
                <a:latin typeface="American Typewriter Condensed" charset="0"/>
              </a:rPr>
              <a:t>cout</a:t>
            </a:r>
            <a:r>
              <a:rPr lang="en-US" sz="2600" dirty="0">
                <a:solidFill>
                  <a:schemeClr val="accent2"/>
                </a:solidFill>
                <a:latin typeface="American Typewriter Condensed" charset="0"/>
              </a:rPr>
              <a:t> &lt;&lt; </a:t>
            </a:r>
            <a:r>
              <a:rPr lang="en-US" sz="2600" dirty="0" smtClean="0">
                <a:solidFill>
                  <a:schemeClr val="accent2"/>
                </a:solidFill>
                <a:latin typeface="American Typewriter Condensed" charset="0"/>
              </a:rPr>
              <a:t>“my name is : </a:t>
            </a:r>
            <a:r>
              <a:rPr lang="en-US" sz="2600" dirty="0">
                <a:solidFill>
                  <a:schemeClr val="accent2"/>
                </a:solidFill>
                <a:latin typeface="American Typewriter Condensed" charset="0"/>
              </a:rPr>
              <a:t>“ </a:t>
            </a:r>
            <a:r>
              <a:rPr lang="en-US" sz="2600" dirty="0" smtClean="0">
                <a:solidFill>
                  <a:schemeClr val="accent2"/>
                </a:solidFill>
                <a:latin typeface="American Typewriter Condensed" charset="0"/>
              </a:rPr>
              <a:t>&lt;&lt; a &lt;&lt; </a:t>
            </a:r>
            <a:r>
              <a:rPr lang="en-US" sz="2600" dirty="0" err="1" smtClean="0">
                <a:solidFill>
                  <a:schemeClr val="accent2"/>
                </a:solidFill>
                <a:latin typeface="American Typewriter Condensed" charset="0"/>
              </a:rPr>
              <a:t>endl</a:t>
            </a:r>
            <a:r>
              <a:rPr lang="en-US" sz="2600" dirty="0">
                <a:solidFill>
                  <a:schemeClr val="accent2"/>
                </a:solidFill>
                <a:latin typeface="American Typewriter Condensed" charset="0"/>
              </a:rPr>
              <a:t>;</a:t>
            </a:r>
          </a:p>
          <a:p>
            <a:endParaRPr lang="en-US" dirty="0"/>
          </a:p>
        </p:txBody>
      </p:sp>
    </p:spTree>
    <p:extLst>
      <p:ext uri="{BB962C8B-B14F-4D97-AF65-F5344CB8AC3E}">
        <p14:creationId xmlns:p14="http://schemas.microsoft.com/office/powerpoint/2010/main" val="1969260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in  c ++</a:t>
            </a:r>
            <a:endParaRPr lang="en-US" dirty="0"/>
          </a:p>
        </p:txBody>
      </p:sp>
      <p:sp>
        <p:nvSpPr>
          <p:cNvPr id="3" name="Content Placeholder 2"/>
          <p:cNvSpPr>
            <a:spLocks noGrp="1"/>
          </p:cNvSpPr>
          <p:nvPr>
            <p:ph idx="1"/>
          </p:nvPr>
        </p:nvSpPr>
        <p:spPr>
          <a:xfrm>
            <a:off x="677334" y="1506071"/>
            <a:ext cx="8596668" cy="4535291"/>
          </a:xfrm>
        </p:spPr>
        <p:txBody>
          <a:bodyPr>
            <a:normAutofit/>
          </a:bodyPr>
          <a:lstStyle/>
          <a:p>
            <a:r>
              <a:rPr lang="en-US" sz="2400" dirty="0" smtClean="0"/>
              <a:t>Comments appear in green in Visual C++.</a:t>
            </a:r>
          </a:p>
          <a:p>
            <a:r>
              <a:rPr lang="en-US" sz="2400" dirty="0" smtClean="0"/>
              <a:t>There are two ways to include comments in a program: </a:t>
            </a:r>
          </a:p>
          <a:p>
            <a:pPr marL="0" indent="0">
              <a:buNone/>
            </a:pPr>
            <a:r>
              <a:rPr lang="en-US" sz="2400" dirty="0" smtClean="0"/>
              <a:t>Example:</a:t>
            </a:r>
          </a:p>
          <a:p>
            <a:pPr lvl="1">
              <a:buNone/>
            </a:pPr>
            <a:r>
              <a:rPr lang="en-US" sz="2400" b="1" dirty="0">
                <a:solidFill>
                  <a:srgbClr val="669900"/>
                </a:solidFill>
                <a:latin typeface="Courier New" panose="02070309020205020404" pitchFamily="49" charset="0"/>
              </a:rPr>
              <a:t>	</a:t>
            </a:r>
            <a:r>
              <a:rPr lang="en-US" sz="2400" b="1" dirty="0">
                <a:solidFill>
                  <a:srgbClr val="00FF99"/>
                </a:solidFill>
                <a:latin typeface="Courier New" panose="02070309020205020404" pitchFamily="49" charset="0"/>
              </a:rPr>
              <a:t>// A double slash marks the start of a //single line comment.  </a:t>
            </a:r>
          </a:p>
          <a:p>
            <a:pPr lvl="1">
              <a:buNone/>
            </a:pPr>
            <a:endParaRPr lang="en-US" sz="2400" b="1" dirty="0">
              <a:solidFill>
                <a:srgbClr val="00FF99"/>
              </a:solidFill>
              <a:latin typeface="Courier New" panose="02070309020205020404" pitchFamily="49" charset="0"/>
            </a:endParaRPr>
          </a:p>
          <a:p>
            <a:pPr lvl="1">
              <a:buNone/>
            </a:pPr>
            <a:r>
              <a:rPr lang="en-US" sz="2400" b="1" dirty="0">
                <a:solidFill>
                  <a:srgbClr val="00FF99"/>
                </a:solidFill>
                <a:latin typeface="Courier New" panose="02070309020205020404" pitchFamily="49" charset="0"/>
              </a:rPr>
              <a:t>	/* A slash followed by an asterisk marks the start of a multiple line comment. It ends with an asterisk followed by a slash. */ </a:t>
            </a:r>
          </a:p>
          <a:p>
            <a:pPr marL="0" indent="0">
              <a:buNone/>
            </a:pPr>
            <a:endParaRPr lang="en-US" dirty="0"/>
          </a:p>
        </p:txBody>
      </p:sp>
    </p:spTree>
    <p:extLst>
      <p:ext uri="{BB962C8B-B14F-4D97-AF65-F5344CB8AC3E}">
        <p14:creationId xmlns:p14="http://schemas.microsoft.com/office/powerpoint/2010/main" val="2748863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 to Data Structures</a:t>
            </a:r>
            <a:br>
              <a:rPr lang="en-US" b="1" dirty="0"/>
            </a:br>
            <a:endParaRPr lang="en-US" dirty="0"/>
          </a:p>
        </p:txBody>
      </p:sp>
      <p:sp>
        <p:nvSpPr>
          <p:cNvPr id="3" name="Content Placeholder 2"/>
          <p:cNvSpPr>
            <a:spLocks noGrp="1"/>
          </p:cNvSpPr>
          <p:nvPr>
            <p:ph idx="1"/>
          </p:nvPr>
        </p:nvSpPr>
        <p:spPr/>
        <p:txBody>
          <a:bodyPr/>
          <a:lstStyle/>
          <a:p>
            <a:r>
              <a:rPr lang="en-US" sz="3600" dirty="0" smtClean="0"/>
              <a:t>Data </a:t>
            </a:r>
            <a:r>
              <a:rPr lang="en-US" sz="3600" dirty="0"/>
              <a:t>Structure is a systematic way to store and organize data to use it efficiently. Following terms are foundation terms of a data structure.</a:t>
            </a:r>
          </a:p>
          <a:p>
            <a:endParaRPr lang="en-US" dirty="0"/>
          </a:p>
        </p:txBody>
      </p:sp>
    </p:spTree>
    <p:extLst>
      <p:ext uri="{BB962C8B-B14F-4D97-AF65-F5344CB8AC3E}">
        <p14:creationId xmlns:p14="http://schemas.microsoft.com/office/powerpoint/2010/main" val="4225667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1363</TotalTime>
  <Words>762</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American Typewriter Condensed</vt:lpstr>
      <vt:lpstr>Arial</vt:lpstr>
      <vt:lpstr>Courier New</vt:lpstr>
      <vt:lpstr>Trebuchet MS</vt:lpstr>
      <vt:lpstr>Wingdings 3</vt:lpstr>
      <vt:lpstr>Facet</vt:lpstr>
      <vt:lpstr>LAB # 1</vt:lpstr>
      <vt:lpstr>SELF INTRODUCTION</vt:lpstr>
      <vt:lpstr>INTRODUCTION TO C ++</vt:lpstr>
      <vt:lpstr>  INTRODUCTION</vt:lpstr>
      <vt:lpstr>Structure  of a c ++ program</vt:lpstr>
      <vt:lpstr>Input statements</vt:lpstr>
      <vt:lpstr>Output statements</vt:lpstr>
      <vt:lpstr>Comment in  c ++</vt:lpstr>
      <vt:lpstr>Introduction to Data Structures </vt:lpstr>
      <vt:lpstr>Introduction to Algorithms </vt:lpstr>
      <vt:lpstr> Characteristics of an Algorithm </vt:lpstr>
      <vt:lpstr>Characteristics of an Algorithm </vt:lpstr>
      <vt:lpstr>How to write an algorithm? </vt:lpstr>
      <vt:lpstr>solution</vt:lpstr>
      <vt:lpstr> 2nd Solution </vt:lpstr>
      <vt:lpstr>We design an algorithm to get solution of a given problem. A problem can be solved in more than one ways. </vt:lpstr>
      <vt:lpstr>LAB TASK</vt:lpstr>
      <vt:lpstr>LAB TASK</vt:lpstr>
      <vt:lpstr>Lab Tasks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dc:title>
  <dc:creator>Sidra   Mudassar</dc:creator>
  <cp:lastModifiedBy>Sidra   Mudassar</cp:lastModifiedBy>
  <cp:revision>22</cp:revision>
  <dcterms:created xsi:type="dcterms:W3CDTF">2018-02-05T09:08:50Z</dcterms:created>
  <dcterms:modified xsi:type="dcterms:W3CDTF">2020-02-06T06:19:50Z</dcterms:modified>
</cp:coreProperties>
</file>