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8" r:id="rId4"/>
    <p:sldId id="259" r:id="rId5"/>
    <p:sldId id="260" r:id="rId6"/>
    <p:sldId id="261" r:id="rId7"/>
    <p:sldId id="269" r:id="rId8"/>
    <p:sldId id="271" r:id="rId9"/>
    <p:sldId id="272" r:id="rId10"/>
    <p:sldId id="287" r:id="rId11"/>
    <p:sldId id="262" r:id="rId12"/>
    <p:sldId id="263" r:id="rId13"/>
    <p:sldId id="274" r:id="rId14"/>
    <p:sldId id="264" r:id="rId15"/>
    <p:sldId id="265" r:id="rId16"/>
    <p:sldId id="268" r:id="rId17"/>
    <p:sldId id="275" r:id="rId18"/>
    <p:sldId id="266" r:id="rId19"/>
    <p:sldId id="276" r:id="rId20"/>
    <p:sldId id="277" r:id="rId21"/>
    <p:sldId id="278" r:id="rId22"/>
    <p:sldId id="279" r:id="rId23"/>
    <p:sldId id="281" r:id="rId24"/>
    <p:sldId id="282" r:id="rId25"/>
    <p:sldId id="284" r:id="rId26"/>
    <p:sldId id="285" r:id="rId27"/>
    <p:sldId id="286" r:id="rId28"/>
    <p:sldId id="267"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28" autoAdjust="0"/>
    <p:restoredTop sz="94660"/>
  </p:normalViewPr>
  <p:slideViewPr>
    <p:cSldViewPr snapToGrid="0">
      <p:cViewPr varScale="1">
        <p:scale>
          <a:sx n="70" d="100"/>
          <a:sy n="70" d="100"/>
        </p:scale>
        <p:origin x="9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7CE764-ABE8-436E-8441-3E709957A740}"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235EF-DE74-44FC-AB09-54581E847354}" type="slidenum">
              <a:rPr lang="en-US" smtClean="0"/>
              <a:t>‹#›</a:t>
            </a:fld>
            <a:endParaRPr lang="en-US"/>
          </a:p>
        </p:txBody>
      </p:sp>
    </p:spTree>
    <p:extLst>
      <p:ext uri="{BB962C8B-B14F-4D97-AF65-F5344CB8AC3E}">
        <p14:creationId xmlns:p14="http://schemas.microsoft.com/office/powerpoint/2010/main" val="284123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CE764-ABE8-436E-8441-3E709957A740}"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235EF-DE74-44FC-AB09-54581E847354}" type="slidenum">
              <a:rPr lang="en-US" smtClean="0"/>
              <a:t>‹#›</a:t>
            </a:fld>
            <a:endParaRPr lang="en-US"/>
          </a:p>
        </p:txBody>
      </p:sp>
    </p:spTree>
    <p:extLst>
      <p:ext uri="{BB962C8B-B14F-4D97-AF65-F5344CB8AC3E}">
        <p14:creationId xmlns:p14="http://schemas.microsoft.com/office/powerpoint/2010/main" val="275984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CE764-ABE8-436E-8441-3E709957A740}"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235EF-DE74-44FC-AB09-54581E847354}" type="slidenum">
              <a:rPr lang="en-US" smtClean="0"/>
              <a:t>‹#›</a:t>
            </a:fld>
            <a:endParaRPr lang="en-US"/>
          </a:p>
        </p:txBody>
      </p:sp>
    </p:spTree>
    <p:extLst>
      <p:ext uri="{BB962C8B-B14F-4D97-AF65-F5344CB8AC3E}">
        <p14:creationId xmlns:p14="http://schemas.microsoft.com/office/powerpoint/2010/main" val="1364541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74923" y="687475"/>
            <a:ext cx="10653003" cy="531725"/>
          </a:xfrm>
        </p:spPr>
        <p:txBody>
          <a:bodyPr/>
          <a:lstStyle>
            <a:lvl1pPr algn="ctr">
              <a:defRPr b="0">
                <a:solidFill>
                  <a:schemeClr val="accent1">
                    <a:lumMod val="75000"/>
                  </a:schemeClr>
                </a:solidFill>
              </a:defRPr>
            </a:lvl1p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2EF1D876-59EB-4C74-B04D-AE698EA8638E}" type="datetime1">
              <a:rPr lang="en-US" smtClean="0"/>
              <a:t>3/19/2020</a:t>
            </a:fld>
            <a:endParaRPr lang="en-US" dirty="0"/>
          </a:p>
        </p:txBody>
      </p:sp>
      <p:sp>
        <p:nvSpPr>
          <p:cNvPr id="4" name="Footer Placeholder 3"/>
          <p:cNvSpPr>
            <a:spLocks noGrp="1"/>
          </p:cNvSpPr>
          <p:nvPr>
            <p:ph type="ftr" sz="quarter" idx="11"/>
          </p:nvPr>
        </p:nvSpPr>
        <p:spPr/>
        <p:txBody>
          <a:bodyPr/>
          <a:lstStyle/>
          <a:p>
            <a:r>
              <a:rPr lang="en-US" smtClean="0"/>
              <a:t>Fasiha ikram</a:t>
            </a:r>
            <a:endParaRPr lang="en-US" dirty="0"/>
          </a:p>
        </p:txBody>
      </p:sp>
      <p:sp>
        <p:nvSpPr>
          <p:cNvPr id="5" name="Slide Number Placeholder 4"/>
          <p:cNvSpPr>
            <a:spLocks noGrp="1"/>
          </p:cNvSpPr>
          <p:nvPr>
            <p:ph type="sldNum" sz="quarter" idx="12"/>
          </p:nvPr>
        </p:nvSpPr>
        <p:spPr/>
        <p:txBody>
          <a:bodyPr/>
          <a:lstStyle/>
          <a:p>
            <a:r>
              <a:rPr lang="en-US" dirty="0" err="1" smtClean="0"/>
              <a:t>Bukc</a:t>
            </a:r>
            <a:endParaRPr lang="en-US" dirty="0"/>
          </a:p>
        </p:txBody>
      </p:sp>
      <p:sp>
        <p:nvSpPr>
          <p:cNvPr id="6" name="Title 1"/>
          <p:cNvSpPr txBox="1">
            <a:spLocks/>
          </p:cNvSpPr>
          <p:nvPr userDrawn="1"/>
        </p:nvSpPr>
        <p:spPr>
          <a:xfrm>
            <a:off x="812800" y="2117071"/>
            <a:ext cx="10653003" cy="31407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sz="2800" smtClean="0"/>
              <a:t>Click to edit Master title style</a:t>
            </a:r>
            <a:endParaRPr lang="en-GB" sz="2800" dirty="0"/>
          </a:p>
        </p:txBody>
      </p:sp>
    </p:spTree>
    <p:extLst>
      <p:ext uri="{BB962C8B-B14F-4D97-AF65-F5344CB8AC3E}">
        <p14:creationId xmlns:p14="http://schemas.microsoft.com/office/powerpoint/2010/main" val="2597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CE764-ABE8-436E-8441-3E709957A740}"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235EF-DE74-44FC-AB09-54581E847354}" type="slidenum">
              <a:rPr lang="en-US" smtClean="0"/>
              <a:t>‹#›</a:t>
            </a:fld>
            <a:endParaRPr lang="en-US"/>
          </a:p>
        </p:txBody>
      </p:sp>
    </p:spTree>
    <p:extLst>
      <p:ext uri="{BB962C8B-B14F-4D97-AF65-F5344CB8AC3E}">
        <p14:creationId xmlns:p14="http://schemas.microsoft.com/office/powerpoint/2010/main" val="289678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7CE764-ABE8-436E-8441-3E709957A740}"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235EF-DE74-44FC-AB09-54581E847354}" type="slidenum">
              <a:rPr lang="en-US" smtClean="0"/>
              <a:t>‹#›</a:t>
            </a:fld>
            <a:endParaRPr lang="en-US"/>
          </a:p>
        </p:txBody>
      </p:sp>
    </p:spTree>
    <p:extLst>
      <p:ext uri="{BB962C8B-B14F-4D97-AF65-F5344CB8AC3E}">
        <p14:creationId xmlns:p14="http://schemas.microsoft.com/office/powerpoint/2010/main" val="166897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7CE764-ABE8-436E-8441-3E709957A740}"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235EF-DE74-44FC-AB09-54581E847354}" type="slidenum">
              <a:rPr lang="en-US" smtClean="0"/>
              <a:t>‹#›</a:t>
            </a:fld>
            <a:endParaRPr lang="en-US"/>
          </a:p>
        </p:txBody>
      </p:sp>
    </p:spTree>
    <p:extLst>
      <p:ext uri="{BB962C8B-B14F-4D97-AF65-F5344CB8AC3E}">
        <p14:creationId xmlns:p14="http://schemas.microsoft.com/office/powerpoint/2010/main" val="38048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7CE764-ABE8-436E-8441-3E709957A740}" type="datetimeFigureOut">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235EF-DE74-44FC-AB09-54581E847354}" type="slidenum">
              <a:rPr lang="en-US" smtClean="0"/>
              <a:t>‹#›</a:t>
            </a:fld>
            <a:endParaRPr lang="en-US"/>
          </a:p>
        </p:txBody>
      </p:sp>
    </p:spTree>
    <p:extLst>
      <p:ext uri="{BB962C8B-B14F-4D97-AF65-F5344CB8AC3E}">
        <p14:creationId xmlns:p14="http://schemas.microsoft.com/office/powerpoint/2010/main" val="386733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7CE764-ABE8-436E-8441-3E709957A740}" type="datetimeFigureOut">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235EF-DE74-44FC-AB09-54581E847354}" type="slidenum">
              <a:rPr lang="en-US" smtClean="0"/>
              <a:t>‹#›</a:t>
            </a:fld>
            <a:endParaRPr lang="en-US"/>
          </a:p>
        </p:txBody>
      </p:sp>
    </p:spTree>
    <p:extLst>
      <p:ext uri="{BB962C8B-B14F-4D97-AF65-F5344CB8AC3E}">
        <p14:creationId xmlns:p14="http://schemas.microsoft.com/office/powerpoint/2010/main" val="292937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CE764-ABE8-436E-8441-3E709957A740}" type="datetimeFigureOut">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235EF-DE74-44FC-AB09-54581E847354}" type="slidenum">
              <a:rPr lang="en-US" smtClean="0"/>
              <a:t>‹#›</a:t>
            </a:fld>
            <a:endParaRPr lang="en-US"/>
          </a:p>
        </p:txBody>
      </p:sp>
    </p:spTree>
    <p:extLst>
      <p:ext uri="{BB962C8B-B14F-4D97-AF65-F5344CB8AC3E}">
        <p14:creationId xmlns:p14="http://schemas.microsoft.com/office/powerpoint/2010/main" val="388422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CE764-ABE8-436E-8441-3E709957A740}"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235EF-DE74-44FC-AB09-54581E847354}" type="slidenum">
              <a:rPr lang="en-US" smtClean="0"/>
              <a:t>‹#›</a:t>
            </a:fld>
            <a:endParaRPr lang="en-US"/>
          </a:p>
        </p:txBody>
      </p:sp>
    </p:spTree>
    <p:extLst>
      <p:ext uri="{BB962C8B-B14F-4D97-AF65-F5344CB8AC3E}">
        <p14:creationId xmlns:p14="http://schemas.microsoft.com/office/powerpoint/2010/main" val="265926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CE764-ABE8-436E-8441-3E709957A740}"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235EF-DE74-44FC-AB09-54581E847354}" type="slidenum">
              <a:rPr lang="en-US" smtClean="0"/>
              <a:t>‹#›</a:t>
            </a:fld>
            <a:endParaRPr lang="en-US"/>
          </a:p>
        </p:txBody>
      </p:sp>
    </p:spTree>
    <p:extLst>
      <p:ext uri="{BB962C8B-B14F-4D97-AF65-F5344CB8AC3E}">
        <p14:creationId xmlns:p14="http://schemas.microsoft.com/office/powerpoint/2010/main" val="197808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CE764-ABE8-436E-8441-3E709957A740}" type="datetimeFigureOut">
              <a:rPr lang="en-US" smtClean="0"/>
              <a:t>3/19/2020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235EF-DE74-44FC-AB09-54581E847354}" type="slidenum">
              <a:rPr lang="en-US" smtClean="0"/>
              <a:t>‹#›</a:t>
            </a:fld>
            <a:endParaRPr lang="en-US"/>
          </a:p>
        </p:txBody>
      </p:sp>
    </p:spTree>
    <p:extLst>
      <p:ext uri="{BB962C8B-B14F-4D97-AF65-F5344CB8AC3E}">
        <p14:creationId xmlns:p14="http://schemas.microsoft.com/office/powerpoint/2010/main" val="139875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strings</a:t>
            </a:r>
            <a:endParaRPr lang="en-US" dirty="0"/>
          </a:p>
        </p:txBody>
      </p:sp>
      <p:sp>
        <p:nvSpPr>
          <p:cNvPr id="3" name="Subtitle 2"/>
          <p:cNvSpPr>
            <a:spLocks noGrp="1"/>
          </p:cNvSpPr>
          <p:nvPr>
            <p:ph type="subTitle" idx="1"/>
          </p:nvPr>
        </p:nvSpPr>
        <p:spPr>
          <a:xfrm>
            <a:off x="1524000" y="3703638"/>
            <a:ext cx="9144000" cy="1655762"/>
          </a:xfrm>
        </p:spPr>
        <p:txBody>
          <a:bodyPr/>
          <a:lstStyle/>
          <a:p>
            <a:r>
              <a:rPr lang="en-US" dirty="0" smtClean="0"/>
              <a:t>Lab#7</a:t>
            </a:r>
            <a:endParaRPr lang="en-US" dirty="0"/>
          </a:p>
        </p:txBody>
      </p:sp>
    </p:spTree>
    <p:extLst>
      <p:ext uri="{BB962C8B-B14F-4D97-AF65-F5344CB8AC3E}">
        <p14:creationId xmlns:p14="http://schemas.microsoft.com/office/powerpoint/2010/main" val="179077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lgn="ctr"/>
            <a:r>
              <a:rPr lang="en-US" altLang="zh-CN" b="1" dirty="0">
                <a:solidFill>
                  <a:schemeClr val="accent1">
                    <a:lumMod val="75000"/>
                  </a:schemeClr>
                </a:solidFill>
              </a:rPr>
              <a:t>Operators on string Objects</a:t>
            </a:r>
          </a:p>
        </p:txBody>
      </p:sp>
      <p:sp>
        <p:nvSpPr>
          <p:cNvPr id="18435" name="Text Box 6"/>
          <p:cNvSpPr txBox="1">
            <a:spLocks noChangeArrowheads="1"/>
          </p:cNvSpPr>
          <p:nvPr/>
        </p:nvSpPr>
        <p:spPr bwMode="auto">
          <a:xfrm>
            <a:off x="1351129" y="1219200"/>
            <a:ext cx="9188286" cy="543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zh-CN" b="1" dirty="0">
                <a:ea typeface="SimSun" panose="02010600030101010101" pitchFamily="2" charset="-122"/>
              </a:rPr>
              <a:t>Type	          Operator		Action</a:t>
            </a:r>
          </a:p>
          <a:p>
            <a:pPr eaLnBrk="1" hangingPunct="1">
              <a:lnSpc>
                <a:spcPct val="90000"/>
              </a:lnSpc>
            </a:pPr>
            <a:r>
              <a:rPr lang="en-US" altLang="zh-CN" dirty="0">
                <a:ea typeface="SimSun" panose="02010600030101010101" pitchFamily="2" charset="-122"/>
              </a:rPr>
              <a:t>Assignment	   =		Stores string</a:t>
            </a:r>
          </a:p>
          <a:p>
            <a:pPr eaLnBrk="1" hangingPunct="1">
              <a:lnSpc>
                <a:spcPct val="90000"/>
              </a:lnSpc>
            </a:pPr>
            <a:r>
              <a:rPr lang="en-US" altLang="zh-CN" dirty="0">
                <a:ea typeface="SimSun" panose="02010600030101010101" pitchFamily="2" charset="-122"/>
              </a:rPr>
              <a:t>		  +=		Concatenates and stores</a:t>
            </a:r>
          </a:p>
          <a:p>
            <a:pPr eaLnBrk="1" hangingPunct="1">
              <a:lnSpc>
                <a:spcPct val="90000"/>
              </a:lnSpc>
            </a:pPr>
            <a:r>
              <a:rPr lang="en-US" altLang="zh-CN" dirty="0">
                <a:ea typeface="SimSun" panose="02010600030101010101" pitchFamily="2" charset="-122"/>
              </a:rPr>
              <a:t>Comparison	   ==		True if strings identical</a:t>
            </a:r>
          </a:p>
          <a:p>
            <a:pPr eaLnBrk="1" hangingPunct="1">
              <a:lnSpc>
                <a:spcPct val="90000"/>
              </a:lnSpc>
            </a:pPr>
            <a:r>
              <a:rPr lang="en-US" altLang="zh-CN" dirty="0">
                <a:ea typeface="SimSun" panose="02010600030101010101" pitchFamily="2" charset="-122"/>
              </a:rPr>
              <a:t>		   !=		True if strings not identical</a:t>
            </a:r>
          </a:p>
          <a:p>
            <a:pPr eaLnBrk="1" hangingPunct="1">
              <a:lnSpc>
                <a:spcPct val="90000"/>
              </a:lnSpc>
            </a:pPr>
            <a:r>
              <a:rPr lang="en-US" altLang="zh-CN" dirty="0">
                <a:ea typeface="SimSun" panose="02010600030101010101" pitchFamily="2" charset="-122"/>
              </a:rPr>
              <a:t>		    &gt;		True if first string greater than second</a:t>
            </a:r>
          </a:p>
          <a:p>
            <a:pPr eaLnBrk="1" hangingPunct="1">
              <a:lnSpc>
                <a:spcPct val="90000"/>
              </a:lnSpc>
            </a:pPr>
            <a:r>
              <a:rPr lang="en-US" altLang="zh-CN" dirty="0">
                <a:ea typeface="SimSun" panose="02010600030101010101" pitchFamily="2" charset="-122"/>
              </a:rPr>
              <a:t>		   &lt;		True if first string is less than second</a:t>
            </a:r>
          </a:p>
          <a:p>
            <a:pPr eaLnBrk="1" hangingPunct="1">
              <a:lnSpc>
                <a:spcPct val="90000"/>
              </a:lnSpc>
            </a:pPr>
            <a:r>
              <a:rPr lang="en-US" altLang="zh-CN" dirty="0">
                <a:ea typeface="SimSun" panose="02010600030101010101" pitchFamily="2" charset="-122"/>
              </a:rPr>
              <a:t>		   &gt;=		True if 1</a:t>
            </a:r>
            <a:r>
              <a:rPr lang="en-US" altLang="zh-CN" baseline="30000" dirty="0">
                <a:ea typeface="SimSun" panose="02010600030101010101" pitchFamily="2" charset="-122"/>
              </a:rPr>
              <a:t>st</a:t>
            </a:r>
            <a:r>
              <a:rPr lang="en-US" altLang="zh-CN" dirty="0">
                <a:ea typeface="SimSun" panose="02010600030101010101" pitchFamily="2" charset="-122"/>
              </a:rPr>
              <a:t>  string greater or equal than            				2nd</a:t>
            </a:r>
          </a:p>
          <a:p>
            <a:pPr eaLnBrk="1" hangingPunct="1">
              <a:lnSpc>
                <a:spcPct val="90000"/>
              </a:lnSpc>
            </a:pPr>
            <a:r>
              <a:rPr lang="en-US" altLang="zh-CN" dirty="0">
                <a:ea typeface="SimSun" panose="02010600030101010101" pitchFamily="2" charset="-122"/>
              </a:rPr>
              <a:t>		  &lt;=		True if 1</a:t>
            </a:r>
            <a:r>
              <a:rPr lang="en-US" altLang="zh-CN" baseline="30000" dirty="0">
                <a:ea typeface="SimSun" panose="02010600030101010101" pitchFamily="2" charset="-122"/>
              </a:rPr>
              <a:t>st</a:t>
            </a:r>
            <a:r>
              <a:rPr lang="en-US" altLang="zh-CN" dirty="0">
                <a:ea typeface="SimSun" panose="02010600030101010101" pitchFamily="2" charset="-122"/>
              </a:rPr>
              <a:t> string less or equal than 					2nd</a:t>
            </a:r>
          </a:p>
          <a:p>
            <a:pPr eaLnBrk="1" hangingPunct="1">
              <a:lnSpc>
                <a:spcPct val="90000"/>
              </a:lnSpc>
            </a:pPr>
            <a:r>
              <a:rPr lang="en-US" altLang="zh-CN" dirty="0" err="1">
                <a:ea typeface="SimSun" panose="02010600030101010101" pitchFamily="2" charset="-122"/>
              </a:rPr>
              <a:t>Input/Output</a:t>
            </a:r>
            <a:r>
              <a:rPr lang="en-US" altLang="zh-CN" dirty="0">
                <a:ea typeface="SimSun" panose="02010600030101010101" pitchFamily="2" charset="-122"/>
              </a:rPr>
              <a:t>	   &gt;&gt;		For input and string objects</a:t>
            </a:r>
          </a:p>
          <a:p>
            <a:pPr eaLnBrk="1" hangingPunct="1">
              <a:lnSpc>
                <a:spcPct val="90000"/>
              </a:lnSpc>
            </a:pPr>
            <a:r>
              <a:rPr lang="en-US" altLang="zh-CN" dirty="0">
                <a:ea typeface="SimSun" panose="02010600030101010101" pitchFamily="2" charset="-122"/>
              </a:rPr>
              <a:t>		   &lt;&lt;		For output and string objects</a:t>
            </a:r>
          </a:p>
          <a:p>
            <a:pPr eaLnBrk="1" hangingPunct="1">
              <a:lnSpc>
                <a:spcPct val="90000"/>
              </a:lnSpc>
            </a:pPr>
            <a:r>
              <a:rPr lang="en-US" altLang="zh-CN" dirty="0">
                <a:ea typeface="SimSun" panose="02010600030101010101" pitchFamily="2" charset="-122"/>
              </a:rPr>
              <a:t>Character	   [ ]		To access individual characters </a:t>
            </a:r>
            <a:br>
              <a:rPr lang="en-US" altLang="zh-CN" dirty="0">
                <a:ea typeface="SimSun" panose="02010600030101010101" pitchFamily="2" charset="-122"/>
              </a:rPr>
            </a:br>
            <a:r>
              <a:rPr lang="en-US" altLang="zh-CN" dirty="0">
                <a:ea typeface="SimSun" panose="02010600030101010101" pitchFamily="2" charset="-122"/>
              </a:rPr>
              <a:t>      access	</a:t>
            </a:r>
          </a:p>
          <a:p>
            <a:pPr eaLnBrk="1" hangingPunct="1">
              <a:lnSpc>
                <a:spcPct val="90000"/>
              </a:lnSpc>
            </a:pPr>
            <a:r>
              <a:rPr lang="en-US" altLang="zh-CN" dirty="0">
                <a:ea typeface="SimSun" panose="02010600030101010101" pitchFamily="2" charset="-122"/>
              </a:rPr>
              <a:t>Concatenation	     +		Connects two strings</a:t>
            </a:r>
          </a:p>
        </p:txBody>
      </p:sp>
    </p:spTree>
    <p:extLst>
      <p:ext uri="{BB962C8B-B14F-4D97-AF65-F5344CB8AC3E}">
        <p14:creationId xmlns:p14="http://schemas.microsoft.com/office/powerpoint/2010/main" val="837174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fontScale="90000"/>
          </a:bodyPr>
          <a:lstStyle/>
          <a:p>
            <a:r>
              <a:rPr lang="en-GB" b="1" dirty="0"/>
              <a:t>String - Functions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6921"/>
              </p:ext>
            </p:extLst>
          </p:nvPr>
        </p:nvGraphicFramePr>
        <p:xfrm>
          <a:off x="641445" y="1282882"/>
          <a:ext cx="10712355" cy="5198347"/>
        </p:xfrm>
        <a:graphic>
          <a:graphicData uri="http://schemas.openxmlformats.org/drawingml/2006/table">
            <a:tbl>
              <a:tblPr firstRow="1" firstCol="1" bandRow="1">
                <a:tableStyleId>{5C22544A-7EE6-4342-B048-85BDC9FD1C3A}</a:tableStyleId>
              </a:tblPr>
              <a:tblGrid>
                <a:gridCol w="2148898"/>
                <a:gridCol w="8563457"/>
              </a:tblGrid>
              <a:tr h="429905">
                <a:tc>
                  <a:txBody>
                    <a:bodyPr/>
                    <a:lstStyle/>
                    <a:p>
                      <a:pPr marL="0" marR="0" algn="ctr">
                        <a:lnSpc>
                          <a:spcPct val="110000"/>
                        </a:lnSpc>
                      </a:pPr>
                      <a:r>
                        <a:rPr lang="en-GB" sz="2800" dirty="0">
                          <a:effectLst/>
                        </a:rPr>
                        <a:t>Function</a:t>
                      </a:r>
                      <a:endParaRPr lang="en-US" sz="2800" dirty="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gn="ctr">
                        <a:lnSpc>
                          <a:spcPct val="110000"/>
                        </a:lnSpc>
                      </a:pPr>
                      <a:r>
                        <a:rPr lang="en-GB" sz="2800" dirty="0">
                          <a:effectLst/>
                        </a:rPr>
                        <a:t>Description</a:t>
                      </a:r>
                      <a:endParaRPr lang="en-US" sz="2800" dirty="0">
                        <a:effectLst/>
                        <a:latin typeface="Times New Roman" panose="02020603050405020304" pitchFamily="18" charset="0"/>
                        <a:ea typeface="Batang" panose="02030600000101010101" pitchFamily="18" charset="-127"/>
                      </a:endParaRPr>
                    </a:p>
                  </a:txBody>
                  <a:tcPr marL="68580" marR="68580" marT="0" marB="0" anchor="ctr"/>
                </a:tc>
              </a:tr>
              <a:tr h="429905">
                <a:tc>
                  <a:txBody>
                    <a:bodyPr/>
                    <a:lstStyle/>
                    <a:p>
                      <a:pPr marL="0" marR="0" algn="ctr">
                        <a:lnSpc>
                          <a:spcPts val="1605"/>
                        </a:lnSpc>
                        <a:spcBef>
                          <a:spcPts val="0"/>
                        </a:spcBef>
                        <a:spcAft>
                          <a:spcPts val="0"/>
                        </a:spcAft>
                      </a:pPr>
                      <a:r>
                        <a:rPr lang="en-US" sz="2400" dirty="0">
                          <a:effectLst/>
                        </a:rPr>
                        <a:t>size</a:t>
                      </a:r>
                      <a:endParaRPr lang="en-US" sz="2400" dirty="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dirty="0">
                          <a:effectLst/>
                        </a:rPr>
                        <a:t>Return length of string</a:t>
                      </a:r>
                      <a:endParaRPr lang="en-US" sz="4000" dirty="0">
                        <a:effectLst/>
                        <a:latin typeface="Times New Roman" panose="02020603050405020304" pitchFamily="18" charset="0"/>
                        <a:ea typeface="Batang" panose="02030600000101010101" pitchFamily="18" charset="-127"/>
                      </a:endParaRPr>
                    </a:p>
                  </a:txBody>
                  <a:tcPr marL="68580" marR="68580" marT="0" marB="0" anchor="ctr"/>
                </a:tc>
              </a:tr>
              <a:tr h="429905">
                <a:tc>
                  <a:txBody>
                    <a:bodyPr/>
                    <a:lstStyle/>
                    <a:p>
                      <a:pPr marL="0" marR="0" algn="ctr">
                        <a:lnSpc>
                          <a:spcPts val="1605"/>
                        </a:lnSpc>
                        <a:spcBef>
                          <a:spcPts val="0"/>
                        </a:spcBef>
                        <a:spcAft>
                          <a:spcPts val="0"/>
                        </a:spcAft>
                      </a:pPr>
                      <a:r>
                        <a:rPr lang="en-US" sz="2400">
                          <a:effectLst/>
                        </a:rPr>
                        <a:t>length</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Return length of string</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429905">
                <a:tc>
                  <a:txBody>
                    <a:bodyPr/>
                    <a:lstStyle/>
                    <a:p>
                      <a:pPr marL="0" marR="0" algn="ctr">
                        <a:lnSpc>
                          <a:spcPts val="1605"/>
                        </a:lnSpc>
                        <a:spcBef>
                          <a:spcPts val="0"/>
                        </a:spcBef>
                        <a:spcAft>
                          <a:spcPts val="0"/>
                        </a:spcAft>
                      </a:pPr>
                      <a:r>
                        <a:rPr lang="en-US" sz="2400">
                          <a:effectLst/>
                        </a:rPr>
                        <a:t>max_size</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dirty="0">
                          <a:effectLst/>
                        </a:rPr>
                        <a:t>Return maximum size of string </a:t>
                      </a:r>
                      <a:endParaRPr lang="en-US" sz="4000" dirty="0">
                        <a:effectLst/>
                        <a:latin typeface="Times New Roman" panose="02020603050405020304" pitchFamily="18" charset="0"/>
                        <a:ea typeface="Batang" panose="02030600000101010101" pitchFamily="18" charset="-127"/>
                      </a:endParaRPr>
                    </a:p>
                  </a:txBody>
                  <a:tcPr marL="68580" marR="68580" marT="0" marB="0" anchor="ctr"/>
                </a:tc>
              </a:tr>
              <a:tr h="429905">
                <a:tc>
                  <a:txBody>
                    <a:bodyPr/>
                    <a:lstStyle/>
                    <a:p>
                      <a:pPr marL="0" marR="0" algn="ctr">
                        <a:lnSpc>
                          <a:spcPts val="1605"/>
                        </a:lnSpc>
                        <a:spcBef>
                          <a:spcPts val="0"/>
                        </a:spcBef>
                        <a:spcAft>
                          <a:spcPts val="0"/>
                        </a:spcAft>
                      </a:pPr>
                      <a:r>
                        <a:rPr lang="en-US" sz="2400">
                          <a:effectLst/>
                        </a:rPr>
                        <a:t>resize</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Resize string</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429905">
                <a:tc>
                  <a:txBody>
                    <a:bodyPr/>
                    <a:lstStyle/>
                    <a:p>
                      <a:pPr marL="0" marR="0" algn="ctr">
                        <a:lnSpc>
                          <a:spcPts val="1605"/>
                        </a:lnSpc>
                        <a:spcBef>
                          <a:spcPts val="0"/>
                        </a:spcBef>
                        <a:spcAft>
                          <a:spcPts val="0"/>
                        </a:spcAft>
                      </a:pPr>
                      <a:r>
                        <a:rPr lang="en-US" sz="2400">
                          <a:effectLst/>
                        </a:rPr>
                        <a:t>capacity</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Return size of allocated storage</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429905">
                <a:tc>
                  <a:txBody>
                    <a:bodyPr/>
                    <a:lstStyle/>
                    <a:p>
                      <a:pPr marL="0" marR="0" algn="ctr">
                        <a:lnSpc>
                          <a:spcPts val="1605"/>
                        </a:lnSpc>
                        <a:spcBef>
                          <a:spcPts val="0"/>
                        </a:spcBef>
                        <a:spcAft>
                          <a:spcPts val="0"/>
                        </a:spcAft>
                      </a:pPr>
                      <a:r>
                        <a:rPr lang="en-US" sz="2400">
                          <a:effectLst/>
                        </a:rPr>
                        <a:t>reserve</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Request a change in capacity </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429905">
                <a:tc>
                  <a:txBody>
                    <a:bodyPr/>
                    <a:lstStyle/>
                    <a:p>
                      <a:pPr marL="0" marR="0" algn="ctr">
                        <a:lnSpc>
                          <a:spcPts val="1605"/>
                        </a:lnSpc>
                        <a:spcBef>
                          <a:spcPts val="0"/>
                        </a:spcBef>
                        <a:spcAft>
                          <a:spcPts val="0"/>
                        </a:spcAft>
                      </a:pPr>
                      <a:r>
                        <a:rPr lang="en-US" sz="2400">
                          <a:effectLst/>
                        </a:rPr>
                        <a:t>clear</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Clear string</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429905">
                <a:tc>
                  <a:txBody>
                    <a:bodyPr/>
                    <a:lstStyle/>
                    <a:p>
                      <a:pPr marL="0" marR="0" algn="ctr">
                        <a:lnSpc>
                          <a:spcPts val="1605"/>
                        </a:lnSpc>
                        <a:spcBef>
                          <a:spcPts val="0"/>
                        </a:spcBef>
                        <a:spcAft>
                          <a:spcPts val="0"/>
                        </a:spcAft>
                      </a:pPr>
                      <a:r>
                        <a:rPr lang="en-US" sz="2400">
                          <a:effectLst/>
                        </a:rPr>
                        <a:t>empty</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Test if string is empty</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429905">
                <a:tc>
                  <a:txBody>
                    <a:bodyPr/>
                    <a:lstStyle/>
                    <a:p>
                      <a:pPr marL="0" marR="0" algn="ctr">
                        <a:lnSpc>
                          <a:spcPts val="1605"/>
                        </a:lnSpc>
                        <a:spcBef>
                          <a:spcPts val="0"/>
                        </a:spcBef>
                        <a:spcAft>
                          <a:spcPts val="0"/>
                        </a:spcAft>
                      </a:pPr>
                      <a:r>
                        <a:rPr lang="en-US" sz="2400">
                          <a:effectLst/>
                        </a:rPr>
                        <a:t>assign</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Assign content to string</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429905">
                <a:tc>
                  <a:txBody>
                    <a:bodyPr/>
                    <a:lstStyle/>
                    <a:p>
                      <a:pPr marL="0" marR="0" algn="ctr">
                        <a:lnSpc>
                          <a:spcPts val="1605"/>
                        </a:lnSpc>
                        <a:spcBef>
                          <a:spcPts val="0"/>
                        </a:spcBef>
                        <a:spcAft>
                          <a:spcPts val="0"/>
                        </a:spcAft>
                      </a:pPr>
                      <a:r>
                        <a:rPr lang="en-US" sz="2400">
                          <a:effectLst/>
                        </a:rPr>
                        <a:t>insert</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Insert into string</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429905">
                <a:tc>
                  <a:txBody>
                    <a:bodyPr/>
                    <a:lstStyle/>
                    <a:p>
                      <a:pPr marL="0" marR="0" algn="ctr">
                        <a:lnSpc>
                          <a:spcPts val="1605"/>
                        </a:lnSpc>
                        <a:spcBef>
                          <a:spcPts val="0"/>
                        </a:spcBef>
                        <a:spcAft>
                          <a:spcPts val="0"/>
                        </a:spcAft>
                      </a:pPr>
                      <a:r>
                        <a:rPr lang="en-US" sz="2400" dirty="0">
                          <a:effectLst/>
                        </a:rPr>
                        <a:t>erase</a:t>
                      </a:r>
                      <a:endParaRPr lang="en-US" sz="2400" dirty="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dirty="0">
                          <a:effectLst/>
                        </a:rPr>
                        <a:t>Erase characters from string </a:t>
                      </a:r>
                      <a:endParaRPr lang="en-US" sz="4000" dirty="0">
                        <a:effectLst/>
                        <a:latin typeface="Times New Roman" panose="02020603050405020304" pitchFamily="18" charset="0"/>
                        <a:ea typeface="Batang" panose="02030600000101010101" pitchFamily="18" charset="-127"/>
                      </a:endParaRPr>
                    </a:p>
                  </a:txBody>
                  <a:tcPr marL="68580" marR="68580" marT="0" marB="0" anchor="ctr"/>
                </a:tc>
              </a:tr>
            </a:tbl>
          </a:graphicData>
        </a:graphic>
      </p:graphicFrame>
    </p:spTree>
    <p:extLst>
      <p:ext uri="{BB962C8B-B14F-4D97-AF65-F5344CB8AC3E}">
        <p14:creationId xmlns:p14="http://schemas.microsoft.com/office/powerpoint/2010/main" val="147535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67" y="365126"/>
            <a:ext cx="10848833" cy="644808"/>
          </a:xfrm>
        </p:spPr>
        <p:txBody>
          <a:bodyPr>
            <a:normAutofit fontScale="90000"/>
          </a:bodyPr>
          <a:lstStyle/>
          <a:p>
            <a:r>
              <a:rPr lang="en-GB" b="1" dirty="0" smtClean="0"/>
              <a:t>String - Functions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4103614"/>
              </p:ext>
            </p:extLst>
          </p:nvPr>
        </p:nvGraphicFramePr>
        <p:xfrm>
          <a:off x="532263" y="1241944"/>
          <a:ext cx="10821537" cy="5186150"/>
        </p:xfrm>
        <a:graphic>
          <a:graphicData uri="http://schemas.openxmlformats.org/drawingml/2006/table">
            <a:tbl>
              <a:tblPr firstRow="1" firstCol="1" bandRow="1">
                <a:tableStyleId>{5C22544A-7EE6-4342-B048-85BDC9FD1C3A}</a:tableStyleId>
              </a:tblPr>
              <a:tblGrid>
                <a:gridCol w="2170800"/>
                <a:gridCol w="8650737"/>
              </a:tblGrid>
              <a:tr h="518615">
                <a:tc>
                  <a:txBody>
                    <a:bodyPr/>
                    <a:lstStyle/>
                    <a:p>
                      <a:pPr marL="0" marR="0" algn="ctr">
                        <a:lnSpc>
                          <a:spcPts val="1605"/>
                        </a:lnSpc>
                        <a:spcBef>
                          <a:spcPts val="0"/>
                        </a:spcBef>
                        <a:spcAft>
                          <a:spcPts val="0"/>
                        </a:spcAft>
                      </a:pPr>
                      <a:r>
                        <a:rPr lang="en-US" sz="2400" dirty="0">
                          <a:effectLst/>
                        </a:rPr>
                        <a:t>replace</a:t>
                      </a:r>
                      <a:endParaRPr lang="en-US" sz="2400" dirty="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b="0" kern="1200" dirty="0">
                          <a:solidFill>
                            <a:schemeClr val="dk1"/>
                          </a:solidFill>
                          <a:effectLst/>
                          <a:latin typeface="+mn-lt"/>
                          <a:ea typeface="+mn-ea"/>
                          <a:cs typeface="+mn-cs"/>
                        </a:rPr>
                        <a:t>Replace portion of string</a:t>
                      </a:r>
                    </a:p>
                  </a:txBody>
                  <a:tcPr marL="68580" marR="68580" marT="0" marB="0" anchor="ctr"/>
                </a:tc>
              </a:tr>
              <a:tr h="518615">
                <a:tc>
                  <a:txBody>
                    <a:bodyPr/>
                    <a:lstStyle/>
                    <a:p>
                      <a:pPr marL="0" marR="0" algn="ctr">
                        <a:lnSpc>
                          <a:spcPts val="1605"/>
                        </a:lnSpc>
                        <a:spcBef>
                          <a:spcPts val="0"/>
                        </a:spcBef>
                        <a:spcAft>
                          <a:spcPts val="0"/>
                        </a:spcAft>
                      </a:pPr>
                      <a:r>
                        <a:rPr lang="en-US" sz="2400">
                          <a:effectLst/>
                        </a:rPr>
                        <a:t>swap</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dirty="0">
                          <a:effectLst/>
                        </a:rPr>
                        <a:t>Swap string values</a:t>
                      </a:r>
                      <a:endParaRPr lang="en-US" sz="4000" dirty="0">
                        <a:effectLst/>
                        <a:latin typeface="Times New Roman" panose="02020603050405020304" pitchFamily="18" charset="0"/>
                        <a:ea typeface="Batang" panose="02030600000101010101" pitchFamily="18" charset="-127"/>
                      </a:endParaRPr>
                    </a:p>
                  </a:txBody>
                  <a:tcPr marL="68580" marR="68580" marT="0" marB="0" anchor="ctr"/>
                </a:tc>
              </a:tr>
              <a:tr h="518615">
                <a:tc>
                  <a:txBody>
                    <a:bodyPr/>
                    <a:lstStyle/>
                    <a:p>
                      <a:pPr marL="0" marR="0" algn="ctr">
                        <a:lnSpc>
                          <a:spcPts val="1605"/>
                        </a:lnSpc>
                        <a:spcBef>
                          <a:spcPts val="0"/>
                        </a:spcBef>
                        <a:spcAft>
                          <a:spcPts val="0"/>
                        </a:spcAft>
                      </a:pPr>
                      <a:r>
                        <a:rPr lang="en-US" sz="2400">
                          <a:effectLst/>
                        </a:rPr>
                        <a:t>copy</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dirty="0">
                          <a:effectLst/>
                        </a:rPr>
                        <a:t>Copy sequence of characters from string</a:t>
                      </a:r>
                      <a:endParaRPr lang="en-US" sz="4000" dirty="0">
                        <a:effectLst/>
                        <a:latin typeface="Times New Roman" panose="02020603050405020304" pitchFamily="18" charset="0"/>
                        <a:ea typeface="Batang" panose="02030600000101010101" pitchFamily="18" charset="-127"/>
                      </a:endParaRPr>
                    </a:p>
                  </a:txBody>
                  <a:tcPr marL="68580" marR="68580" marT="0" marB="0" anchor="ctr"/>
                </a:tc>
              </a:tr>
              <a:tr h="518615">
                <a:tc>
                  <a:txBody>
                    <a:bodyPr/>
                    <a:lstStyle/>
                    <a:p>
                      <a:pPr marL="0" marR="0" algn="ctr">
                        <a:lnSpc>
                          <a:spcPts val="1605"/>
                        </a:lnSpc>
                        <a:spcBef>
                          <a:spcPts val="0"/>
                        </a:spcBef>
                        <a:spcAft>
                          <a:spcPts val="0"/>
                        </a:spcAft>
                      </a:pPr>
                      <a:r>
                        <a:rPr lang="en-US" sz="2400">
                          <a:effectLst/>
                        </a:rPr>
                        <a:t>find</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Find content in string</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518615">
                <a:tc>
                  <a:txBody>
                    <a:bodyPr/>
                    <a:lstStyle/>
                    <a:p>
                      <a:pPr marL="0" marR="0" algn="ctr">
                        <a:lnSpc>
                          <a:spcPts val="1605"/>
                        </a:lnSpc>
                        <a:spcBef>
                          <a:spcPts val="0"/>
                        </a:spcBef>
                        <a:spcAft>
                          <a:spcPts val="0"/>
                        </a:spcAft>
                      </a:pPr>
                      <a:r>
                        <a:rPr lang="en-US" sz="2400">
                          <a:effectLst/>
                        </a:rPr>
                        <a:t>rfind</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Find last occurrence of content in string</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518615">
                <a:tc>
                  <a:txBody>
                    <a:bodyPr/>
                    <a:lstStyle/>
                    <a:p>
                      <a:pPr marL="0" marR="0" algn="ctr">
                        <a:lnSpc>
                          <a:spcPts val="1605"/>
                        </a:lnSpc>
                        <a:spcBef>
                          <a:spcPts val="0"/>
                        </a:spcBef>
                        <a:spcAft>
                          <a:spcPts val="0"/>
                        </a:spcAft>
                      </a:pPr>
                      <a:r>
                        <a:rPr lang="en-US" sz="2400">
                          <a:effectLst/>
                        </a:rPr>
                        <a:t>substr</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Generate substring</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518615">
                <a:tc>
                  <a:txBody>
                    <a:bodyPr/>
                    <a:lstStyle/>
                    <a:p>
                      <a:pPr marL="0" marR="0" algn="ctr">
                        <a:lnSpc>
                          <a:spcPts val="1605"/>
                        </a:lnSpc>
                        <a:spcBef>
                          <a:spcPts val="0"/>
                        </a:spcBef>
                        <a:spcAft>
                          <a:spcPts val="0"/>
                        </a:spcAft>
                      </a:pPr>
                      <a:r>
                        <a:rPr lang="en-US" sz="2400">
                          <a:effectLst/>
                        </a:rPr>
                        <a:t>compare</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Compare strings</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518615">
                <a:tc>
                  <a:txBody>
                    <a:bodyPr/>
                    <a:lstStyle/>
                    <a:p>
                      <a:pPr marL="0" marR="0" algn="ctr">
                        <a:lnSpc>
                          <a:spcPts val="1605"/>
                        </a:lnSpc>
                        <a:spcBef>
                          <a:spcPts val="0"/>
                        </a:spcBef>
                        <a:spcAft>
                          <a:spcPts val="0"/>
                        </a:spcAft>
                      </a:pPr>
                      <a:r>
                        <a:rPr lang="en-US" sz="2400">
                          <a:effectLst/>
                        </a:rPr>
                        <a:t>operator&gt;&gt;</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Extract string from stream</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518615">
                <a:tc>
                  <a:txBody>
                    <a:bodyPr/>
                    <a:lstStyle/>
                    <a:p>
                      <a:pPr marL="0" marR="0" algn="ctr">
                        <a:lnSpc>
                          <a:spcPts val="1605"/>
                        </a:lnSpc>
                        <a:spcBef>
                          <a:spcPts val="0"/>
                        </a:spcBef>
                        <a:spcAft>
                          <a:spcPts val="0"/>
                        </a:spcAft>
                      </a:pPr>
                      <a:r>
                        <a:rPr lang="en-US" sz="2400">
                          <a:effectLst/>
                        </a:rPr>
                        <a:t>operator&lt;&lt;</a:t>
                      </a:r>
                      <a:endParaRPr lang="en-US" sz="240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a:effectLst/>
                        </a:rPr>
                        <a:t>Insert string into stream</a:t>
                      </a:r>
                      <a:endParaRPr lang="en-US" sz="4000">
                        <a:effectLst/>
                        <a:latin typeface="Times New Roman" panose="02020603050405020304" pitchFamily="18" charset="0"/>
                        <a:ea typeface="Batang" panose="02030600000101010101" pitchFamily="18" charset="-127"/>
                      </a:endParaRPr>
                    </a:p>
                  </a:txBody>
                  <a:tcPr marL="68580" marR="68580" marT="0" marB="0" anchor="ctr"/>
                </a:tc>
              </a:tr>
              <a:tr h="518615">
                <a:tc>
                  <a:txBody>
                    <a:bodyPr/>
                    <a:lstStyle/>
                    <a:p>
                      <a:pPr marL="0" marR="0" algn="ctr">
                        <a:lnSpc>
                          <a:spcPts val="1605"/>
                        </a:lnSpc>
                        <a:spcBef>
                          <a:spcPts val="0"/>
                        </a:spcBef>
                        <a:spcAft>
                          <a:spcPts val="0"/>
                        </a:spcAft>
                      </a:pPr>
                      <a:r>
                        <a:rPr lang="en-US" sz="2400" dirty="0" err="1">
                          <a:effectLst/>
                        </a:rPr>
                        <a:t>getline</a:t>
                      </a:r>
                      <a:endParaRPr lang="en-US" sz="2400" dirty="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0" marR="0">
                        <a:lnSpc>
                          <a:spcPts val="1605"/>
                        </a:lnSpc>
                        <a:spcBef>
                          <a:spcPts val="0"/>
                        </a:spcBef>
                        <a:spcAft>
                          <a:spcPts val="0"/>
                        </a:spcAft>
                      </a:pPr>
                      <a:r>
                        <a:rPr lang="en-US" sz="2400" dirty="0">
                          <a:effectLst/>
                        </a:rPr>
                        <a:t>Get line from stream into string</a:t>
                      </a:r>
                      <a:endParaRPr lang="en-US" sz="4000" dirty="0">
                        <a:effectLst/>
                        <a:latin typeface="Times New Roman" panose="02020603050405020304" pitchFamily="18" charset="0"/>
                        <a:ea typeface="Batang" panose="02030600000101010101" pitchFamily="18" charset="-127"/>
                      </a:endParaRPr>
                    </a:p>
                  </a:txBody>
                  <a:tcPr marL="68580" marR="68580" marT="0" marB="0" anchor="ctr"/>
                </a:tc>
              </a:tr>
            </a:tbl>
          </a:graphicData>
        </a:graphic>
      </p:graphicFrame>
    </p:spTree>
    <p:extLst>
      <p:ext uri="{BB962C8B-B14F-4D97-AF65-F5344CB8AC3E}">
        <p14:creationId xmlns:p14="http://schemas.microsoft.com/office/powerpoint/2010/main" val="332595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lgn="ctr"/>
            <a:r>
              <a:rPr lang="en-US" altLang="zh-CN" b="1" dirty="0" err="1">
                <a:solidFill>
                  <a:schemeClr val="accent1">
                    <a:lumMod val="75000"/>
                  </a:schemeClr>
                </a:solidFill>
              </a:rPr>
              <a:t>substr</a:t>
            </a:r>
            <a:r>
              <a:rPr lang="en-US" altLang="zh-CN" b="1" dirty="0">
                <a:solidFill>
                  <a:schemeClr val="accent1">
                    <a:lumMod val="75000"/>
                  </a:schemeClr>
                </a:solidFill>
              </a:rPr>
              <a:t> Function</a:t>
            </a:r>
            <a:endParaRPr lang="ar-SA" b="1" dirty="0">
              <a:solidFill>
                <a:schemeClr val="accent1">
                  <a:lumMod val="75000"/>
                </a:schemeClr>
              </a:solidFill>
            </a:endParaRPr>
          </a:p>
        </p:txBody>
      </p:sp>
      <p:sp>
        <p:nvSpPr>
          <p:cNvPr id="3" name="Content Placeholder 2"/>
          <p:cNvSpPr>
            <a:spLocks noGrp="1"/>
          </p:cNvSpPr>
          <p:nvPr>
            <p:ph idx="4294967295"/>
          </p:nvPr>
        </p:nvSpPr>
        <p:spPr>
          <a:xfrm>
            <a:off x="2105192" y="1301543"/>
            <a:ext cx="8062912" cy="2440781"/>
          </a:xfrm>
        </p:spPr>
        <p:txBody>
          <a:bodyPr/>
          <a:lstStyle/>
          <a:p>
            <a:pPr>
              <a:defRPr/>
            </a:pPr>
            <a:r>
              <a:rPr lang="en-US" dirty="0"/>
              <a:t>The required substring is specified by the starting position and the number of characters, taking into account that the position of the first character in the string is </a:t>
            </a:r>
            <a:r>
              <a:rPr lang="en-US" b="1" dirty="0"/>
              <a:t>0</a:t>
            </a:r>
            <a:r>
              <a:rPr lang="en-US" dirty="0"/>
              <a:t>.              </a:t>
            </a:r>
            <a:r>
              <a:rPr lang="en-US" sz="3200" dirty="0" err="1">
                <a:solidFill>
                  <a:schemeClr val="accent5">
                    <a:lumMod val="50000"/>
                  </a:schemeClr>
                </a:solidFill>
                <a:ea typeface="SimSun" pitchFamily="2" charset="-122"/>
              </a:rPr>
              <a:t>ob</a:t>
            </a:r>
            <a:r>
              <a:rPr lang="en-US" altLang="zh-CN" sz="3200" b="1" dirty="0" err="1">
                <a:solidFill>
                  <a:schemeClr val="accent5">
                    <a:lumMod val="50000"/>
                  </a:schemeClr>
                </a:solidFill>
                <a:ea typeface="SimSun" pitchFamily="2" charset="-122"/>
              </a:rPr>
              <a:t>.substr</a:t>
            </a:r>
            <a:r>
              <a:rPr lang="en-US" altLang="zh-CN" b="1" dirty="0">
                <a:solidFill>
                  <a:schemeClr val="accent5">
                    <a:lumMod val="50000"/>
                  </a:schemeClr>
                </a:solidFill>
                <a:ea typeface="SimSun" pitchFamily="2" charset="-122"/>
              </a:rPr>
              <a:t>( </a:t>
            </a:r>
            <a:r>
              <a:rPr lang="en-US" altLang="zh-CN" dirty="0" err="1">
                <a:solidFill>
                  <a:schemeClr val="accent5">
                    <a:lumMod val="50000"/>
                  </a:schemeClr>
                </a:solidFill>
                <a:ea typeface="SimSun" pitchFamily="2" charset="-122"/>
              </a:rPr>
              <a:t>int</a:t>
            </a:r>
            <a:r>
              <a:rPr lang="en-US" altLang="zh-CN" b="1" dirty="0">
                <a:solidFill>
                  <a:schemeClr val="accent5">
                    <a:lumMod val="50000"/>
                  </a:schemeClr>
                </a:solidFill>
                <a:ea typeface="SimSun" pitchFamily="2" charset="-122"/>
              </a:rPr>
              <a:t>, </a:t>
            </a:r>
            <a:r>
              <a:rPr lang="en-US" altLang="zh-CN" dirty="0" err="1">
                <a:solidFill>
                  <a:schemeClr val="accent5">
                    <a:lumMod val="50000"/>
                  </a:schemeClr>
                </a:solidFill>
                <a:ea typeface="SimSun" pitchFamily="2" charset="-122"/>
              </a:rPr>
              <a:t>int</a:t>
            </a:r>
            <a:r>
              <a:rPr lang="en-US" altLang="zh-CN" b="1" dirty="0">
                <a:solidFill>
                  <a:schemeClr val="accent5">
                    <a:lumMod val="50000"/>
                  </a:schemeClr>
                </a:solidFill>
                <a:ea typeface="SimSun" pitchFamily="2" charset="-122"/>
              </a:rPr>
              <a:t>)</a:t>
            </a:r>
            <a:endParaRPr lang="ar-SA" dirty="0"/>
          </a:p>
        </p:txBody>
      </p:sp>
      <p:sp>
        <p:nvSpPr>
          <p:cNvPr id="24580" name="TextBox 3"/>
          <p:cNvSpPr txBox="1">
            <a:spLocks noChangeArrowheads="1"/>
          </p:cNvSpPr>
          <p:nvPr/>
        </p:nvSpPr>
        <p:spPr bwMode="auto">
          <a:xfrm>
            <a:off x="5929929" y="3226179"/>
            <a:ext cx="1511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t>position</a:t>
            </a:r>
            <a:endParaRPr lang="ar-SA" dirty="0"/>
          </a:p>
        </p:txBody>
      </p:sp>
      <p:sp>
        <p:nvSpPr>
          <p:cNvPr id="24581" name="TextBox 4"/>
          <p:cNvSpPr txBox="1">
            <a:spLocks noChangeArrowheads="1"/>
          </p:cNvSpPr>
          <p:nvPr/>
        </p:nvSpPr>
        <p:spPr bwMode="auto">
          <a:xfrm>
            <a:off x="7267576" y="3253270"/>
            <a:ext cx="3203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t>Number of character</a:t>
            </a:r>
            <a:endParaRPr lang="ar-SA" dirty="0"/>
          </a:p>
        </p:txBody>
      </p:sp>
      <p:cxnSp>
        <p:nvCxnSpPr>
          <p:cNvPr id="24582" name="Straight Arrow Connector 5"/>
          <p:cNvCxnSpPr>
            <a:cxnSpLocks noChangeShapeType="1"/>
          </p:cNvCxnSpPr>
          <p:nvPr/>
        </p:nvCxnSpPr>
        <p:spPr bwMode="auto">
          <a:xfrm flipV="1">
            <a:off x="6685579" y="2967914"/>
            <a:ext cx="215900" cy="21590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4583" name="Straight Arrow Connector 7"/>
          <p:cNvCxnSpPr>
            <a:cxnSpLocks noChangeShapeType="1"/>
          </p:cNvCxnSpPr>
          <p:nvPr/>
        </p:nvCxnSpPr>
        <p:spPr bwMode="auto">
          <a:xfrm flipH="1" flipV="1">
            <a:off x="7491721" y="3028542"/>
            <a:ext cx="287337" cy="144462"/>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0" name="Rectangle 9"/>
          <p:cNvSpPr/>
          <p:nvPr/>
        </p:nvSpPr>
        <p:spPr>
          <a:xfrm>
            <a:off x="2189164" y="4472784"/>
            <a:ext cx="8281987" cy="1631216"/>
          </a:xfrm>
          <a:prstGeom prst="rect">
            <a:avLst/>
          </a:prstGeom>
        </p:spPr>
        <p:txBody>
          <a:bodyPr>
            <a:spAutoFit/>
          </a:bodyPr>
          <a:lstStyle/>
          <a:p>
            <a:pPr>
              <a:defRPr/>
            </a:pPr>
            <a:r>
              <a:rPr lang="en-US" sz="2400" b="1" dirty="0">
                <a:latin typeface="Courier New" pitchFamily="49" charset="0"/>
                <a:cs typeface="Courier New" pitchFamily="49" charset="0"/>
              </a:rPr>
              <a:t>string text = "hello world, this is a test";</a:t>
            </a:r>
            <a:r>
              <a:rPr lang="en-US" sz="2400" dirty="0">
                <a:latin typeface="Courier New" pitchFamily="49" charset="0"/>
                <a:cs typeface="Courier New" pitchFamily="49" charset="0"/>
              </a:rPr>
              <a:t/>
            </a:r>
            <a:br>
              <a:rPr lang="en-US" sz="2400" dirty="0">
                <a:latin typeface="Courier New" pitchFamily="49" charset="0"/>
                <a:cs typeface="Courier New" pitchFamily="49" charset="0"/>
              </a:rPr>
            </a:br>
            <a:r>
              <a:rPr lang="en-US" sz="2400" b="1" dirty="0">
                <a:latin typeface="Courier New" pitchFamily="49" charset="0"/>
                <a:cs typeface="Courier New" pitchFamily="49" charset="0"/>
              </a:rPr>
              <a:t>string fragment = </a:t>
            </a:r>
            <a:r>
              <a:rPr lang="en-US" sz="2800" b="1" dirty="0" err="1">
                <a:latin typeface="Courier New" pitchFamily="49" charset="0"/>
                <a:cs typeface="Courier New" pitchFamily="49" charset="0"/>
              </a:rPr>
              <a:t>text</a:t>
            </a:r>
            <a:r>
              <a:rPr lang="en-US" sz="2800" b="1" dirty="0" err="1">
                <a:solidFill>
                  <a:schemeClr val="accent1">
                    <a:lumMod val="75000"/>
                  </a:schemeClr>
                </a:solidFill>
                <a:latin typeface="Courier New" pitchFamily="49" charset="0"/>
                <a:cs typeface="Courier New" pitchFamily="49" charset="0"/>
              </a:rPr>
              <a:t>.substr</a:t>
            </a:r>
            <a:r>
              <a:rPr lang="en-US" sz="2800" b="1" dirty="0">
                <a:solidFill>
                  <a:schemeClr val="accent1">
                    <a:lumMod val="75000"/>
                  </a:schemeClr>
                </a:solidFill>
                <a:latin typeface="Courier New" pitchFamily="49" charset="0"/>
                <a:cs typeface="Courier New" pitchFamily="49" charset="0"/>
              </a:rPr>
              <a:t>(</a:t>
            </a:r>
            <a:r>
              <a:rPr lang="en-US" sz="2800" b="1" dirty="0">
                <a:latin typeface="Courier New" pitchFamily="49" charset="0"/>
                <a:cs typeface="Courier New" pitchFamily="49" charset="0"/>
              </a:rPr>
              <a:t>6</a:t>
            </a:r>
            <a:r>
              <a:rPr lang="en-US" sz="2400" b="1" dirty="0">
                <a:solidFill>
                  <a:schemeClr val="accent1">
                    <a:lumMod val="75000"/>
                  </a:schemeClr>
                </a:solidFill>
                <a:latin typeface="Courier New" pitchFamily="49" charset="0"/>
                <a:cs typeface="Courier New" pitchFamily="49" charset="0"/>
              </a:rPr>
              <a:t>,</a:t>
            </a:r>
            <a:r>
              <a:rPr lang="en-US" sz="2400" b="1" dirty="0">
                <a:latin typeface="Courier New" pitchFamily="49" charset="0"/>
                <a:cs typeface="Courier New" pitchFamily="49" charset="0"/>
              </a:rPr>
              <a:t> 5</a:t>
            </a:r>
            <a:r>
              <a:rPr lang="en-US" sz="2400" b="1" dirty="0">
                <a:solidFill>
                  <a:schemeClr val="accent1">
                    <a:lumMod val="75000"/>
                  </a:schemeClr>
                </a:solidFill>
                <a:latin typeface="Courier New" pitchFamily="49" charset="0"/>
                <a:cs typeface="Courier New" pitchFamily="49" charset="0"/>
              </a:rPr>
              <a:t>)</a:t>
            </a:r>
            <a:r>
              <a:rPr lang="en-US" sz="2400" b="1" dirty="0">
                <a:latin typeface="Courier New" pitchFamily="49" charset="0"/>
                <a:cs typeface="Courier New" pitchFamily="49" charset="0"/>
              </a:rPr>
              <a:t>;</a:t>
            </a:r>
            <a:r>
              <a:rPr lang="en-US" sz="2400" dirty="0">
                <a:latin typeface="Courier New" pitchFamily="49" charset="0"/>
                <a:cs typeface="Courier New" pitchFamily="49" charset="0"/>
              </a:rPr>
              <a:t/>
            </a:r>
            <a:br>
              <a:rPr lang="en-US" sz="2400"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a:solidFill>
                  <a:srgbClr val="00B050"/>
                </a:solidFill>
                <a:latin typeface="Courier New" pitchFamily="49" charset="0"/>
                <a:cs typeface="Courier New" pitchFamily="49" charset="0"/>
              </a:rPr>
              <a:t> // start at 6, take 5 characters</a:t>
            </a:r>
            <a:r>
              <a:rPr lang="en-US" sz="2400" b="1" dirty="0">
                <a:latin typeface="Courier New" pitchFamily="49" charset="0"/>
                <a:cs typeface="Courier New" pitchFamily="49" charset="0"/>
              </a:rPr>
              <a:t> </a:t>
            </a:r>
          </a:p>
          <a:p>
            <a:pPr>
              <a:defRPr/>
            </a:pPr>
            <a:r>
              <a:rPr lang="en-US" sz="2400" b="1" dirty="0">
                <a:solidFill>
                  <a:srgbClr val="00B050"/>
                </a:solidFill>
                <a:latin typeface="Courier New" pitchFamily="49" charset="0"/>
                <a:cs typeface="Courier New" pitchFamily="49" charset="0"/>
              </a:rPr>
              <a:t>    // fragment = “world”</a:t>
            </a:r>
            <a:endParaRPr lang="ar-SA" sz="2400" b="1"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444042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String Functions Examples</a:t>
            </a:r>
            <a:endParaRPr lang="en-US" dirty="0"/>
          </a:p>
        </p:txBody>
      </p:sp>
      <p:pic>
        <p:nvPicPr>
          <p:cNvPr id="7" name="Content Placeholder 6"/>
          <p:cNvPicPr>
            <a:picLocks noGrp="1" noChangeAspect="1"/>
          </p:cNvPicPr>
          <p:nvPr>
            <p:ph idx="1"/>
          </p:nvPr>
        </p:nvPicPr>
        <p:blipFill>
          <a:blip r:embed="rId2"/>
          <a:stretch>
            <a:fillRect/>
          </a:stretch>
        </p:blipFill>
        <p:spPr>
          <a:xfrm>
            <a:off x="688492" y="1316182"/>
            <a:ext cx="11212776" cy="5206616"/>
          </a:xfrm>
          <a:prstGeom prst="rect">
            <a:avLst/>
          </a:prstGeom>
        </p:spPr>
      </p:pic>
      <p:pic>
        <p:nvPicPr>
          <p:cNvPr id="8" name="Picture 7"/>
          <p:cNvPicPr>
            <a:picLocks noChangeAspect="1"/>
          </p:cNvPicPr>
          <p:nvPr/>
        </p:nvPicPr>
        <p:blipFill>
          <a:blip r:embed="rId3"/>
          <a:stretch>
            <a:fillRect/>
          </a:stretch>
        </p:blipFill>
        <p:spPr>
          <a:xfrm>
            <a:off x="4645833" y="5458317"/>
            <a:ext cx="6954764" cy="1064481"/>
          </a:xfrm>
          <a:prstGeom prst="rect">
            <a:avLst/>
          </a:prstGeom>
        </p:spPr>
      </p:pic>
    </p:spTree>
    <p:extLst>
      <p:ext uri="{BB962C8B-B14F-4D97-AF65-F5344CB8AC3E}">
        <p14:creationId xmlns:p14="http://schemas.microsoft.com/office/powerpoint/2010/main" val="1392435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stretch>
            <a:fillRect/>
          </a:stretch>
        </p:blipFill>
        <p:spPr>
          <a:xfrm>
            <a:off x="45186" y="300251"/>
            <a:ext cx="11964844" cy="5117909"/>
          </a:xfrm>
          <a:prstGeom prst="rect">
            <a:avLst/>
          </a:prstGeom>
        </p:spPr>
      </p:pic>
      <p:pic>
        <p:nvPicPr>
          <p:cNvPr id="11" name="Picture 10"/>
          <p:cNvPicPr>
            <a:picLocks noChangeAspect="1"/>
          </p:cNvPicPr>
          <p:nvPr/>
        </p:nvPicPr>
        <p:blipFill>
          <a:blip r:embed="rId3"/>
          <a:stretch>
            <a:fillRect/>
          </a:stretch>
        </p:blipFill>
        <p:spPr>
          <a:xfrm>
            <a:off x="4162567" y="5172500"/>
            <a:ext cx="7710985" cy="1658203"/>
          </a:xfrm>
          <a:prstGeom prst="rect">
            <a:avLst/>
          </a:prstGeom>
        </p:spPr>
      </p:pic>
    </p:spTree>
    <p:extLst>
      <p:ext uri="{BB962C8B-B14F-4D97-AF65-F5344CB8AC3E}">
        <p14:creationId xmlns:p14="http://schemas.microsoft.com/office/powerpoint/2010/main" val="394625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84496" y="593768"/>
            <a:ext cx="10331355" cy="4981432"/>
          </a:xfrm>
          <a:prstGeom prst="rect">
            <a:avLst/>
          </a:prstGeom>
        </p:spPr>
      </p:pic>
      <p:pic>
        <p:nvPicPr>
          <p:cNvPr id="8" name="Picture 7"/>
          <p:cNvPicPr>
            <a:picLocks noChangeAspect="1"/>
          </p:cNvPicPr>
          <p:nvPr/>
        </p:nvPicPr>
        <p:blipFill>
          <a:blip r:embed="rId3"/>
          <a:stretch>
            <a:fillRect/>
          </a:stretch>
        </p:blipFill>
        <p:spPr>
          <a:xfrm>
            <a:off x="900753" y="5575200"/>
            <a:ext cx="9498842" cy="1043964"/>
          </a:xfrm>
          <a:prstGeom prst="rect">
            <a:avLst/>
          </a:prstGeom>
        </p:spPr>
      </p:pic>
    </p:spTree>
    <p:extLst>
      <p:ext uri="{BB962C8B-B14F-4D97-AF65-F5344CB8AC3E}">
        <p14:creationId xmlns:p14="http://schemas.microsoft.com/office/powerpoint/2010/main" val="417474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algn="ctr"/>
            <a:r>
              <a:rPr lang="en-US" altLang="zh-CN" b="1" dirty="0">
                <a:solidFill>
                  <a:schemeClr val="accent1">
                    <a:lumMod val="75000"/>
                  </a:schemeClr>
                </a:solidFill>
              </a:rPr>
              <a:t>empty Function</a:t>
            </a:r>
          </a:p>
        </p:txBody>
      </p:sp>
      <p:sp>
        <p:nvSpPr>
          <p:cNvPr id="77827" name="Rectangle 3"/>
          <p:cNvSpPr>
            <a:spLocks noGrp="1" noChangeArrowheads="1"/>
          </p:cNvSpPr>
          <p:nvPr>
            <p:ph type="body" idx="4294967295"/>
          </p:nvPr>
        </p:nvSpPr>
        <p:spPr>
          <a:xfrm>
            <a:off x="518615" y="1237130"/>
            <a:ext cx="9679485" cy="3030071"/>
          </a:xfrm>
        </p:spPr>
        <p:txBody>
          <a:bodyPr>
            <a:normAutofit/>
          </a:bodyPr>
          <a:lstStyle/>
          <a:p>
            <a:pPr eaLnBrk="1" hangingPunct="1">
              <a:lnSpc>
                <a:spcPct val="90000"/>
              </a:lnSpc>
              <a:defRPr/>
            </a:pPr>
            <a:r>
              <a:rPr lang="en-US" altLang="zh-CN" sz="3200" dirty="0">
                <a:ea typeface="SimSun" pitchFamily="2" charset="-122"/>
              </a:rPr>
              <a:t>the </a:t>
            </a:r>
            <a:r>
              <a:rPr lang="en-US" altLang="zh-CN" sz="3200" dirty="0">
                <a:solidFill>
                  <a:schemeClr val="accent5"/>
                </a:solidFill>
                <a:ea typeface="SimSun" pitchFamily="2" charset="-122"/>
              </a:rPr>
              <a:t>empty</a:t>
            </a:r>
            <a:r>
              <a:rPr lang="en-US" altLang="zh-CN" sz="3200" dirty="0">
                <a:solidFill>
                  <a:schemeClr val="bg2"/>
                </a:solidFill>
                <a:ea typeface="SimSun" pitchFamily="2" charset="-122"/>
              </a:rPr>
              <a:t> </a:t>
            </a:r>
            <a:r>
              <a:rPr lang="en-US" altLang="zh-CN" sz="3200" dirty="0">
                <a:ea typeface="SimSun" pitchFamily="2" charset="-122"/>
              </a:rPr>
              <a:t>function determines whether a string object is empty or not.</a:t>
            </a:r>
          </a:p>
          <a:p>
            <a:pPr algn="ctr" eaLnBrk="1" hangingPunct="1">
              <a:lnSpc>
                <a:spcPct val="90000"/>
              </a:lnSpc>
              <a:buFont typeface="Monotype Sorts" pitchFamily="2" charset="2"/>
              <a:buNone/>
              <a:defRPr/>
            </a:pPr>
            <a:r>
              <a:rPr lang="en-US" altLang="zh-CN" sz="3200" dirty="0" err="1">
                <a:solidFill>
                  <a:schemeClr val="accent5">
                    <a:lumMod val="50000"/>
                  </a:schemeClr>
                </a:solidFill>
                <a:ea typeface="SimSun" pitchFamily="2" charset="-122"/>
              </a:rPr>
              <a:t>ob.</a:t>
            </a:r>
            <a:r>
              <a:rPr lang="en-US" altLang="zh-CN" sz="3200" b="1" dirty="0" err="1">
                <a:solidFill>
                  <a:schemeClr val="accent5">
                    <a:lumMod val="50000"/>
                  </a:schemeClr>
                </a:solidFill>
                <a:ea typeface="SimSun" pitchFamily="2" charset="-122"/>
              </a:rPr>
              <a:t>empty</a:t>
            </a:r>
            <a:r>
              <a:rPr lang="en-US" altLang="zh-CN" sz="3200" dirty="0">
                <a:solidFill>
                  <a:schemeClr val="accent5">
                    <a:lumMod val="50000"/>
                  </a:schemeClr>
                </a:solidFill>
                <a:ea typeface="SimSun" pitchFamily="2" charset="-122"/>
              </a:rPr>
              <a:t>();</a:t>
            </a:r>
          </a:p>
          <a:p>
            <a:pPr eaLnBrk="1" hangingPunct="1">
              <a:lnSpc>
                <a:spcPct val="90000"/>
              </a:lnSpc>
              <a:defRPr/>
            </a:pPr>
            <a:r>
              <a:rPr lang="en-US" altLang="zh-CN" sz="3200" dirty="0">
                <a:ea typeface="SimSun" pitchFamily="2" charset="-122"/>
              </a:rPr>
              <a:t>The function empty</a:t>
            </a:r>
            <a:r>
              <a:rPr lang="en-US" altLang="zh-CN" sz="3200" dirty="0">
                <a:solidFill>
                  <a:schemeClr val="accent5">
                    <a:lumMod val="50000"/>
                  </a:schemeClr>
                </a:solidFill>
                <a:ea typeface="SimSun" pitchFamily="2" charset="-122"/>
              </a:rPr>
              <a:t> </a:t>
            </a:r>
            <a:r>
              <a:rPr lang="en-US" altLang="zh-CN" sz="3200" dirty="0">
                <a:ea typeface="SimSun" pitchFamily="2" charset="-122"/>
              </a:rPr>
              <a:t>returns</a:t>
            </a:r>
            <a:r>
              <a:rPr lang="en-US" altLang="zh-CN" sz="3200" dirty="0">
                <a:solidFill>
                  <a:schemeClr val="accent5">
                    <a:lumMod val="50000"/>
                  </a:schemeClr>
                </a:solidFill>
                <a:ea typeface="SimSun" pitchFamily="2" charset="-122"/>
              </a:rPr>
              <a:t> </a:t>
            </a:r>
            <a:r>
              <a:rPr lang="en-US" altLang="zh-CN" sz="3200" dirty="0">
                <a:ea typeface="SimSun" pitchFamily="2" charset="-122"/>
              </a:rPr>
              <a:t>true if the string is empty; otherwise, it returns false.</a:t>
            </a:r>
          </a:p>
        </p:txBody>
      </p:sp>
      <p:sp>
        <p:nvSpPr>
          <p:cNvPr id="26628" name="Rectangle 4"/>
          <p:cNvSpPr>
            <a:spLocks noChangeArrowheads="1"/>
          </p:cNvSpPr>
          <p:nvPr/>
        </p:nvSpPr>
        <p:spPr bwMode="auto">
          <a:xfrm>
            <a:off x="873458" y="4365625"/>
            <a:ext cx="932464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800" b="1" dirty="0" err="1" smtClean="0">
                <a:latin typeface="Courier New" panose="02070309020205020404" pitchFamily="49" charset="0"/>
                <a:cs typeface="Courier New" panose="02070309020205020404" pitchFamily="49" charset="0"/>
              </a:rPr>
              <a:t>Str</a:t>
            </a:r>
            <a:r>
              <a:rPr lang="en-US" sz="2800" b="1" dirty="0" smtClean="0">
                <a:latin typeface="Courier New" panose="02070309020205020404" pitchFamily="49" charset="0"/>
                <a:cs typeface="Courier New" panose="02070309020205020404" pitchFamily="49" charset="0"/>
              </a:rPr>
              <a:t> = “ Hi “;</a:t>
            </a:r>
          </a:p>
          <a:p>
            <a:pPr eaLnBrk="1" hangingPunct="1"/>
            <a:r>
              <a:rPr lang="en-US" sz="2800" b="1" dirty="0" err="1" smtClean="0">
                <a:latin typeface="Courier New" panose="02070309020205020404" pitchFamily="49" charset="0"/>
                <a:cs typeface="Courier New" panose="02070309020205020404" pitchFamily="49" charset="0"/>
              </a:rPr>
              <a:t>bool</a:t>
            </a:r>
            <a:r>
              <a:rPr lang="en-US" sz="2800" b="1" dirty="0" smtClean="0">
                <a:latin typeface="Courier New" panose="02070309020205020404" pitchFamily="49" charset="0"/>
                <a:cs typeface="Courier New" panose="02070309020205020404" pitchFamily="49" charset="0"/>
              </a:rPr>
              <a:t> flag = </a:t>
            </a:r>
            <a:r>
              <a:rPr lang="en-US" sz="2800" b="1" dirty="0" err="1" smtClean="0">
                <a:latin typeface="Courier New" panose="02070309020205020404" pitchFamily="49" charset="0"/>
                <a:cs typeface="Courier New" panose="02070309020205020404" pitchFamily="49" charset="0"/>
              </a:rPr>
              <a:t>Str.empty</a:t>
            </a:r>
            <a:r>
              <a:rPr lang="en-US" sz="2800" b="1" dirty="0" smtClean="0">
                <a:latin typeface="Courier New" panose="02070309020205020404" pitchFamily="49" charset="0"/>
                <a:cs typeface="Courier New" panose="02070309020205020404" pitchFamily="49" charset="0"/>
              </a:rPr>
              <a:t>(); </a:t>
            </a:r>
            <a:r>
              <a:rPr lang="en-US" sz="2800" b="1" dirty="0" smtClean="0">
                <a:solidFill>
                  <a:srgbClr val="00B050"/>
                </a:solidFill>
                <a:latin typeface="Courier New" panose="02070309020205020404" pitchFamily="49" charset="0"/>
                <a:cs typeface="Courier New" panose="02070309020205020404" pitchFamily="49" charset="0"/>
              </a:rPr>
              <a:t>// flag = False</a:t>
            </a:r>
          </a:p>
          <a:p>
            <a:pPr eaLnBrk="1" hangingPunct="1"/>
            <a:r>
              <a:rPr lang="en-US" sz="2800" b="1" dirty="0" err="1" smtClean="0">
                <a:latin typeface="Courier New" panose="02070309020205020404" pitchFamily="49" charset="0"/>
                <a:cs typeface="Courier New" panose="02070309020205020404" pitchFamily="49" charset="0"/>
              </a:rPr>
              <a:t>cout</a:t>
            </a:r>
            <a:r>
              <a:rPr lang="en-US" sz="2800" b="1" dirty="0" smtClean="0">
                <a:latin typeface="Courier New" panose="02070309020205020404" pitchFamily="49" charset="0"/>
                <a:cs typeface="Courier New" panose="02070309020205020404" pitchFamily="49" charset="0"/>
              </a:rPr>
              <a:t>&lt;&lt; flag &lt;&lt;end;   </a:t>
            </a:r>
            <a:r>
              <a:rPr lang="en-US" sz="2800" b="1" dirty="0" smtClean="0">
                <a:solidFill>
                  <a:srgbClr val="00B050"/>
                </a:solidFill>
                <a:latin typeface="Courier New" panose="02070309020205020404" pitchFamily="49" charset="0"/>
                <a:cs typeface="Courier New" panose="02070309020205020404" pitchFamily="49" charset="0"/>
              </a:rPr>
              <a:t>// output: </a:t>
            </a:r>
            <a:r>
              <a:rPr lang="en-US" sz="2800" b="1" dirty="0" smtClean="0">
                <a:solidFill>
                  <a:srgbClr val="FF0000"/>
                </a:solidFill>
                <a:latin typeface="Courier New" panose="02070309020205020404" pitchFamily="49" charset="0"/>
                <a:cs typeface="Courier New" panose="02070309020205020404" pitchFamily="49" charset="0"/>
              </a:rPr>
              <a:t>0</a:t>
            </a:r>
            <a:endParaRPr lang="en-US" sz="28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01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String Functions Examples</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#include&lt;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r>
              <a:rPr lang="en-US" dirty="0" smtClean="0"/>
              <a:t>#include &lt;string&gt;</a:t>
            </a:r>
          </a:p>
          <a:p>
            <a:pPr marL="0" indent="0">
              <a:buNone/>
            </a:pPr>
            <a:r>
              <a:rPr lang="en-US" dirty="0" err="1" smtClean="0"/>
              <a:t>int</a:t>
            </a:r>
            <a:r>
              <a:rPr lang="en-US" dirty="0" smtClean="0"/>
              <a:t> main()</a:t>
            </a:r>
          </a:p>
          <a:p>
            <a:pPr marL="0" indent="0">
              <a:buNone/>
            </a:pPr>
            <a:r>
              <a:rPr lang="en-US" dirty="0" smtClean="0"/>
              <a:t>{</a:t>
            </a:r>
          </a:p>
          <a:p>
            <a:pPr marL="0" indent="0">
              <a:buNone/>
            </a:pPr>
            <a:r>
              <a:rPr lang="en-US" dirty="0" smtClean="0"/>
              <a:t>string </a:t>
            </a:r>
            <a:r>
              <a:rPr lang="en-US" dirty="0" err="1" smtClean="0"/>
              <a:t>str</a:t>
            </a:r>
            <a:r>
              <a:rPr lang="en-US" dirty="0" smtClean="0"/>
              <a:t> = "We think out of the box please ";</a:t>
            </a:r>
          </a:p>
          <a:p>
            <a:pPr marL="0" indent="0">
              <a:buNone/>
            </a:pPr>
            <a:r>
              <a:rPr lang="en-US" dirty="0" err="1" smtClean="0"/>
              <a:t>cout</a:t>
            </a:r>
            <a:r>
              <a:rPr lang="en-US" dirty="0" smtClean="0"/>
              <a:t> &lt;&lt; </a:t>
            </a:r>
            <a:r>
              <a:rPr lang="en-US" dirty="0" err="1" smtClean="0"/>
              <a:t>str.length</a:t>
            </a:r>
            <a:r>
              <a:rPr lang="en-US" dirty="0" smtClean="0"/>
              <a:t>() &lt;&lt; </a:t>
            </a:r>
            <a:r>
              <a:rPr lang="en-US" dirty="0" err="1" smtClean="0"/>
              <a:t>endl</a:t>
            </a:r>
            <a:r>
              <a:rPr lang="en-US" dirty="0" smtClean="0"/>
              <a:t>;</a:t>
            </a:r>
          </a:p>
          <a:p>
            <a:pPr marL="0" indent="0">
              <a:buNone/>
            </a:pPr>
            <a:r>
              <a:rPr lang="en-US" dirty="0" err="1"/>
              <a:t>size_t</a:t>
            </a:r>
            <a:r>
              <a:rPr lang="en-US" dirty="0"/>
              <a:t> str1 = </a:t>
            </a:r>
            <a:r>
              <a:rPr lang="en-US" dirty="0" err="1"/>
              <a:t>str.find</a:t>
            </a:r>
            <a:r>
              <a:rPr lang="en-US" dirty="0"/>
              <a:t>("think");</a:t>
            </a:r>
          </a:p>
          <a:p>
            <a:pPr marL="0" indent="0">
              <a:buNone/>
            </a:pPr>
            <a:r>
              <a:rPr lang="en-US" dirty="0" err="1"/>
              <a:t>cout</a:t>
            </a:r>
            <a:r>
              <a:rPr lang="en-US" dirty="0"/>
              <a:t> &lt;&lt; str1 &lt;&lt; </a:t>
            </a:r>
            <a:r>
              <a:rPr lang="en-US" dirty="0" err="1"/>
              <a:t>endl</a:t>
            </a:r>
            <a:r>
              <a:rPr lang="en-US" dirty="0"/>
              <a:t>;</a:t>
            </a:r>
            <a:endParaRPr lang="en-US" dirty="0" smtClean="0"/>
          </a:p>
          <a:p>
            <a:pPr marL="0" indent="0">
              <a:buNone/>
            </a:pPr>
            <a:r>
              <a:rPr lang="en-US" dirty="0" smtClean="0"/>
              <a:t>}</a:t>
            </a:r>
          </a:p>
        </p:txBody>
      </p:sp>
    </p:spTree>
    <p:extLst>
      <p:ext uri="{BB962C8B-B14F-4D97-AF65-F5344CB8AC3E}">
        <p14:creationId xmlns:p14="http://schemas.microsoft.com/office/powerpoint/2010/main" val="2583402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ctr"/>
            <a:r>
              <a:rPr lang="en-US" altLang="zh-CN" b="1" dirty="0">
                <a:solidFill>
                  <a:schemeClr val="accent1">
                    <a:lumMod val="75000"/>
                  </a:schemeClr>
                </a:solidFill>
              </a:rPr>
              <a:t>insert Function</a:t>
            </a:r>
          </a:p>
        </p:txBody>
      </p:sp>
      <p:sp>
        <p:nvSpPr>
          <p:cNvPr id="27651" name="Rectangle 3"/>
          <p:cNvSpPr>
            <a:spLocks noGrp="1" noChangeArrowheads="1"/>
          </p:cNvSpPr>
          <p:nvPr>
            <p:ph type="body" idx="4294967295"/>
          </p:nvPr>
        </p:nvSpPr>
        <p:spPr>
          <a:xfrm>
            <a:off x="614149" y="1232648"/>
            <a:ext cx="9285855" cy="2577353"/>
          </a:xfrm>
        </p:spPr>
        <p:txBody>
          <a:bodyPr>
            <a:normAutofit/>
          </a:bodyPr>
          <a:lstStyle/>
          <a:p>
            <a:pPr eaLnBrk="1" hangingPunct="1">
              <a:lnSpc>
                <a:spcPct val="90000"/>
              </a:lnSpc>
            </a:pPr>
            <a:r>
              <a:rPr lang="en-US" altLang="zh-CN" sz="3600" dirty="0">
                <a:ea typeface="SimSun" panose="02010600030101010101" pitchFamily="2" charset="-122"/>
              </a:rPr>
              <a:t>Adds characters (string) to a string object</a:t>
            </a:r>
          </a:p>
          <a:p>
            <a:pPr eaLnBrk="1" hangingPunct="1">
              <a:lnSpc>
                <a:spcPct val="90000"/>
              </a:lnSpc>
              <a:buFont typeface="Monotype Sorts" pitchFamily="2" charset="2"/>
              <a:buNone/>
            </a:pPr>
            <a:r>
              <a:rPr lang="en-US" altLang="zh-CN" sz="3600" dirty="0">
                <a:ea typeface="SimSun" panose="02010600030101010101" pitchFamily="2" charset="-122"/>
              </a:rPr>
              <a:t>            str1.</a:t>
            </a:r>
            <a:r>
              <a:rPr lang="en-US" altLang="zh-CN" sz="3600" b="1" dirty="0">
                <a:solidFill>
                  <a:schemeClr val="tx2"/>
                </a:solidFill>
                <a:ea typeface="SimSun" panose="02010600030101010101" pitchFamily="2" charset="-122"/>
              </a:rPr>
              <a:t>insert</a:t>
            </a:r>
            <a:r>
              <a:rPr lang="en-US" altLang="zh-CN" sz="3600" dirty="0">
                <a:solidFill>
                  <a:schemeClr val="tx2"/>
                </a:solidFill>
                <a:ea typeface="SimSun" panose="02010600030101010101" pitchFamily="2" charset="-122"/>
              </a:rPr>
              <a:t>(</a:t>
            </a:r>
            <a:r>
              <a:rPr lang="en-US" altLang="zh-CN" sz="3600" dirty="0">
                <a:ea typeface="SimSun" panose="02010600030101010101" pitchFamily="2" charset="-122"/>
              </a:rPr>
              <a:t>pos1, str2</a:t>
            </a:r>
            <a:r>
              <a:rPr lang="en-US" altLang="zh-CN" sz="3600" dirty="0">
                <a:solidFill>
                  <a:schemeClr val="tx2"/>
                </a:solidFill>
                <a:ea typeface="SimSun" panose="02010600030101010101" pitchFamily="2" charset="-122"/>
              </a:rPr>
              <a:t>)</a:t>
            </a:r>
            <a:r>
              <a:rPr lang="en-US" altLang="zh-CN" sz="3600" dirty="0">
                <a:ea typeface="SimSun" panose="02010600030101010101" pitchFamily="2" charset="-122"/>
              </a:rPr>
              <a:t>;</a:t>
            </a:r>
          </a:p>
          <a:p>
            <a:pPr lvl="1" eaLnBrk="1" hangingPunct="1">
              <a:lnSpc>
                <a:spcPct val="90000"/>
              </a:lnSpc>
            </a:pPr>
            <a:r>
              <a:rPr lang="en-US" altLang="zh-CN" sz="3200" dirty="0">
                <a:ea typeface="SimSun" panose="02010600030101010101" pitchFamily="2" charset="-122"/>
              </a:rPr>
              <a:t>index is beginning position</a:t>
            </a:r>
          </a:p>
          <a:p>
            <a:pPr lvl="1" eaLnBrk="1" hangingPunct="1">
              <a:lnSpc>
                <a:spcPct val="90000"/>
              </a:lnSpc>
            </a:pPr>
            <a:r>
              <a:rPr lang="en-US" altLang="zh-CN" sz="3200" dirty="0">
                <a:ea typeface="SimSun" panose="02010600030101010101" pitchFamily="2" charset="-122"/>
              </a:rPr>
              <a:t>ob2 represents what is to be inserted</a:t>
            </a:r>
          </a:p>
        </p:txBody>
      </p:sp>
      <p:sp>
        <p:nvSpPr>
          <p:cNvPr id="81925" name="Text Box 5"/>
          <p:cNvSpPr txBox="1">
            <a:spLocks noChangeArrowheads="1"/>
          </p:cNvSpPr>
          <p:nvPr/>
        </p:nvSpPr>
        <p:spPr bwMode="auto">
          <a:xfrm>
            <a:off x="955344" y="4038601"/>
            <a:ext cx="8695034" cy="1384995"/>
          </a:xfrm>
          <a:prstGeom prst="rect">
            <a:avLst/>
          </a:prstGeom>
          <a:noFill/>
          <a:ln w="28575">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dirty="0">
                <a:latin typeface="Courier" pitchFamily="49" charset="0"/>
                <a:ea typeface="SimSun" panose="02010600030101010101" pitchFamily="2" charset="-122"/>
              </a:rPr>
              <a:t>s1 = "This is an example.";</a:t>
            </a:r>
          </a:p>
          <a:p>
            <a:pPr eaLnBrk="1" hangingPunct="1"/>
            <a:r>
              <a:rPr lang="en-US" altLang="zh-CN" sz="2800" b="1" dirty="0">
                <a:latin typeface="Courier" pitchFamily="49" charset="0"/>
                <a:ea typeface="SimSun" panose="02010600030101010101" pitchFamily="2" charset="-122"/>
              </a:rPr>
              <a:t>s1.insert (8,"just "); </a:t>
            </a:r>
          </a:p>
          <a:p>
            <a:pPr eaLnBrk="1" hangingPunct="1"/>
            <a:r>
              <a:rPr lang="en-US" altLang="zh-CN" sz="2800" b="1" dirty="0">
                <a:solidFill>
                  <a:srgbClr val="00B050"/>
                </a:solidFill>
                <a:latin typeface="Courier" pitchFamily="49" charset="0"/>
                <a:ea typeface="SimSun" panose="02010600030101010101" pitchFamily="2" charset="-122"/>
              </a:rPr>
              <a:t>\\s1 = "This is just an example.“</a:t>
            </a:r>
          </a:p>
        </p:txBody>
      </p:sp>
    </p:spTree>
    <p:extLst>
      <p:ext uri="{BB962C8B-B14F-4D97-AF65-F5344CB8AC3E}">
        <p14:creationId xmlns:p14="http://schemas.microsoft.com/office/powerpoint/2010/main" val="3327463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800" dirty="0" smtClean="0">
                <a:solidFill>
                  <a:srgbClr val="292929"/>
                </a:solidFill>
                <a:ea typeface="SimSun" panose="02010600030101010101" pitchFamily="2" charset="-122"/>
              </a:rPr>
              <a:t>STRING</a:t>
            </a:r>
            <a:endParaRPr lang="en-US" sz="4800" dirty="0"/>
          </a:p>
        </p:txBody>
      </p:sp>
      <p:sp>
        <p:nvSpPr>
          <p:cNvPr id="3" name="Content Placeholder 2"/>
          <p:cNvSpPr>
            <a:spLocks noGrp="1"/>
          </p:cNvSpPr>
          <p:nvPr>
            <p:ph idx="1"/>
          </p:nvPr>
        </p:nvSpPr>
        <p:spPr/>
        <p:txBody>
          <a:bodyPr/>
          <a:lstStyle/>
          <a:p>
            <a:r>
              <a:rPr lang="en-US" dirty="0"/>
              <a:t>The </a:t>
            </a:r>
            <a:r>
              <a:rPr lang="en-US" altLang="zh-CN" dirty="0">
                <a:solidFill>
                  <a:srgbClr val="292929"/>
                </a:solidFill>
                <a:ea typeface="SimSun" panose="02010600030101010101" pitchFamily="2" charset="-122"/>
              </a:rPr>
              <a:t>string is </a:t>
            </a:r>
            <a:r>
              <a:rPr lang="en-US" dirty="0"/>
              <a:t>any sequence of characters</a:t>
            </a:r>
          </a:p>
          <a:p>
            <a:r>
              <a:rPr lang="en-US" altLang="zh-CN" dirty="0">
                <a:solidFill>
                  <a:srgbClr val="292929"/>
                </a:solidFill>
                <a:ea typeface="SimSun" panose="02010600030101010101" pitchFamily="2" charset="-122"/>
              </a:rPr>
              <a:t>Every string is terminated by a ‘\0’ character.</a:t>
            </a:r>
          </a:p>
          <a:p>
            <a:r>
              <a:rPr lang="en-US" altLang="zh-CN" dirty="0">
                <a:solidFill>
                  <a:srgbClr val="292929"/>
                </a:solidFill>
                <a:ea typeface="SimSun" panose="02010600030101010101" pitchFamily="2" charset="-122"/>
              </a:rPr>
              <a:t>To use strings, you need to include the header </a:t>
            </a:r>
            <a:r>
              <a:rPr lang="en-US" altLang="zh-CN" b="1" dirty="0">
                <a:solidFill>
                  <a:srgbClr val="FF0000"/>
                </a:solidFill>
                <a:ea typeface="SimSun" panose="02010600030101010101" pitchFamily="2" charset="-122"/>
              </a:rPr>
              <a:t>&lt;string</a:t>
            </a:r>
            <a:r>
              <a:rPr lang="en-US" altLang="zh-CN" b="1" dirty="0" smtClean="0">
                <a:solidFill>
                  <a:srgbClr val="FF0000"/>
                </a:solidFill>
                <a:ea typeface="SimSun" panose="02010600030101010101" pitchFamily="2" charset="-122"/>
              </a:rPr>
              <a:t>&gt;</a:t>
            </a:r>
          </a:p>
          <a:p>
            <a:endParaRPr lang="en-US" altLang="zh-CN" b="1" dirty="0" smtClean="0">
              <a:solidFill>
                <a:srgbClr val="FF0000"/>
              </a:solidFill>
              <a:ea typeface="SimSun" panose="02010600030101010101" pitchFamily="2" charset="-122"/>
            </a:endParaRPr>
          </a:p>
          <a:p>
            <a:endParaRPr lang="en-US" altLang="zh-CN" b="1" dirty="0">
              <a:solidFill>
                <a:srgbClr val="FF0000"/>
              </a:solidFill>
              <a:ea typeface="SimSun" panose="02010600030101010101" pitchFamily="2" charset="-122"/>
            </a:endParaRPr>
          </a:p>
          <a:p>
            <a:r>
              <a:rPr lang="en-US" dirty="0" smtClean="0"/>
              <a:t> The </a:t>
            </a:r>
            <a:r>
              <a:rPr lang="en-US" dirty="0"/>
              <a:t>string is one of the C++ built-in  classes.</a:t>
            </a:r>
          </a:p>
          <a:p>
            <a:r>
              <a:rPr lang="en-US" dirty="0"/>
              <a:t>C++ strings allow you to directly initialize, assign, compare, and reassign with the intuitive operators, as well as printing and reading (e.g., from the user).</a:t>
            </a:r>
            <a:endParaRPr lang="ar-SA" dirty="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7" y="3429000"/>
            <a:ext cx="28813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Rectangle 4"/>
          <p:cNvSpPr/>
          <p:nvPr/>
        </p:nvSpPr>
        <p:spPr>
          <a:xfrm>
            <a:off x="2586037" y="3657600"/>
            <a:ext cx="3090863" cy="304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935342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zh-CN" b="1" dirty="0" smtClean="0">
                <a:solidFill>
                  <a:schemeClr val="accent1">
                    <a:lumMod val="75000"/>
                  </a:schemeClr>
                </a:solidFill>
              </a:rPr>
              <a:t>compare </a:t>
            </a:r>
            <a:r>
              <a:rPr lang="en-US" altLang="zh-CN" b="1" dirty="0">
                <a:solidFill>
                  <a:schemeClr val="accent1">
                    <a:lumMod val="75000"/>
                  </a:schemeClr>
                </a:solidFill>
              </a:rPr>
              <a:t>Function</a:t>
            </a:r>
            <a:endParaRPr lang="en-US" dirty="0"/>
          </a:p>
        </p:txBody>
      </p:sp>
      <p:sp>
        <p:nvSpPr>
          <p:cNvPr id="3" name="Content Placeholder 2"/>
          <p:cNvSpPr>
            <a:spLocks noGrp="1"/>
          </p:cNvSpPr>
          <p:nvPr>
            <p:ph idx="4294967295"/>
          </p:nvPr>
        </p:nvSpPr>
        <p:spPr>
          <a:xfrm>
            <a:off x="941696" y="2299448"/>
            <a:ext cx="9362363" cy="3618752"/>
          </a:xfrm>
        </p:spPr>
        <p:txBody>
          <a:bodyPr>
            <a:noAutofit/>
          </a:bodyPr>
          <a:lstStyle/>
          <a:p>
            <a:pPr marL="0" indent="0">
              <a:buNone/>
            </a:pPr>
            <a:endParaRPr lang="en-US" sz="2000" dirty="0"/>
          </a:p>
          <a:p>
            <a:pPr marL="0" indent="0">
              <a:buNone/>
            </a:pPr>
            <a:r>
              <a:rPr lang="en-US" dirty="0"/>
              <a:t>string s1 = “</a:t>
            </a:r>
            <a:r>
              <a:rPr lang="en-US" dirty="0" err="1"/>
              <a:t>abd</a:t>
            </a:r>
            <a:r>
              <a:rPr lang="en-US" dirty="0"/>
              <a:t>”, s2 = “</a:t>
            </a:r>
            <a:r>
              <a:rPr lang="en-US" dirty="0" err="1"/>
              <a:t>abc</a:t>
            </a:r>
            <a:r>
              <a:rPr lang="en-US" dirty="0"/>
              <a:t>”;</a:t>
            </a:r>
          </a:p>
          <a:p>
            <a:pPr marL="0" indent="0">
              <a:buNone/>
            </a:pPr>
            <a:r>
              <a:rPr lang="en-US" dirty="0" err="1"/>
              <a:t>int</a:t>
            </a:r>
            <a:r>
              <a:rPr lang="en-US" dirty="0"/>
              <a:t> d = s1.compare(s2);</a:t>
            </a:r>
          </a:p>
          <a:p>
            <a:pPr marL="0" indent="0">
              <a:buNone/>
            </a:pPr>
            <a:r>
              <a:rPr lang="en-US" dirty="0"/>
              <a:t>if(d==0)</a:t>
            </a:r>
          </a:p>
          <a:p>
            <a:pPr marL="0" indent="0">
              <a:buNone/>
            </a:pPr>
            <a:r>
              <a:rPr lang="en-US" dirty="0" err="1"/>
              <a:t>cout</a:t>
            </a:r>
            <a:r>
              <a:rPr lang="en-US" dirty="0"/>
              <a:t>&lt;&lt;“both strings are identical”;</a:t>
            </a:r>
          </a:p>
          <a:p>
            <a:pPr marL="0" indent="0">
              <a:buNone/>
            </a:pPr>
            <a:r>
              <a:rPr lang="en-US" dirty="0"/>
              <a:t>else if (d&gt;0)</a:t>
            </a:r>
          </a:p>
          <a:p>
            <a:pPr marL="0" indent="0">
              <a:buNone/>
            </a:pPr>
            <a:r>
              <a:rPr lang="en-US" dirty="0" err="1"/>
              <a:t>cout</a:t>
            </a:r>
            <a:r>
              <a:rPr lang="en-US" dirty="0"/>
              <a:t>&lt;&lt;“s1 is greater then s2”;</a:t>
            </a:r>
          </a:p>
          <a:p>
            <a:pPr marL="0" indent="0">
              <a:buNone/>
            </a:pPr>
            <a:r>
              <a:rPr lang="en-US" dirty="0"/>
              <a:t>else</a:t>
            </a:r>
          </a:p>
          <a:p>
            <a:pPr marL="0" indent="0">
              <a:buNone/>
            </a:pPr>
            <a:r>
              <a:rPr lang="en-US" dirty="0" err="1"/>
              <a:t>cout</a:t>
            </a:r>
            <a:r>
              <a:rPr lang="en-US" dirty="0"/>
              <a:t>&lt;&lt;“s2 is greater then s1”;</a:t>
            </a:r>
          </a:p>
        </p:txBody>
      </p:sp>
      <p:sp>
        <p:nvSpPr>
          <p:cNvPr id="4" name="TextBox 3"/>
          <p:cNvSpPr txBox="1"/>
          <p:nvPr/>
        </p:nvSpPr>
        <p:spPr>
          <a:xfrm>
            <a:off x="2105192" y="1345341"/>
            <a:ext cx="7989752" cy="954107"/>
          </a:xfrm>
          <a:prstGeom prst="rect">
            <a:avLst/>
          </a:prstGeom>
          <a:noFill/>
        </p:spPr>
        <p:txBody>
          <a:bodyPr wrap="square" rtlCol="0">
            <a:spAutoFit/>
          </a:bodyPr>
          <a:lstStyle/>
          <a:p>
            <a:pPr algn="ctr" fontAlgn="t"/>
            <a:r>
              <a:rPr lang="en-US" sz="2800" b="1" dirty="0">
                <a:solidFill>
                  <a:schemeClr val="accent1">
                    <a:lumMod val="75000"/>
                  </a:schemeClr>
                </a:solidFill>
                <a:latin typeface="+mj-lt"/>
              </a:rPr>
              <a:t>Compare()</a:t>
            </a:r>
            <a:r>
              <a:rPr lang="en-GB" sz="2800" dirty="0">
                <a:solidFill>
                  <a:schemeClr val="accent1">
                    <a:lumMod val="75000"/>
                  </a:schemeClr>
                </a:solidFill>
                <a:latin typeface="+mj-lt"/>
              </a:rPr>
              <a:t>	</a:t>
            </a:r>
            <a:r>
              <a:rPr lang="en-US" sz="2800" b="1" dirty="0">
                <a:solidFill>
                  <a:schemeClr val="accent1">
                    <a:lumMod val="75000"/>
                  </a:schemeClr>
                </a:solidFill>
                <a:latin typeface="+mj-lt"/>
              </a:rPr>
              <a:t>Compare two strings </a:t>
            </a:r>
            <a:endParaRPr lang="en-GB" sz="2800" dirty="0">
              <a:solidFill>
                <a:schemeClr val="accent1">
                  <a:lumMod val="75000"/>
                </a:schemeClr>
              </a:solidFill>
              <a:latin typeface="+mj-lt"/>
            </a:endParaRPr>
          </a:p>
          <a:p>
            <a:pPr algn="ctr"/>
            <a:endParaRPr lang="en-GB" sz="2800" dirty="0">
              <a:solidFill>
                <a:schemeClr val="accent1">
                  <a:lumMod val="75000"/>
                </a:schemeClr>
              </a:solidFill>
              <a:latin typeface="+mj-lt"/>
            </a:endParaRPr>
          </a:p>
        </p:txBody>
      </p:sp>
    </p:spTree>
    <p:extLst>
      <p:ext uri="{BB962C8B-B14F-4D97-AF65-F5344CB8AC3E}">
        <p14:creationId xmlns:p14="http://schemas.microsoft.com/office/powerpoint/2010/main" val="2129178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Elements of String: at()</a:t>
            </a:r>
            <a:endParaRPr lang="en-US" dirty="0"/>
          </a:p>
        </p:txBody>
      </p:sp>
      <p:sp>
        <p:nvSpPr>
          <p:cNvPr id="3" name="Content Placeholder 2"/>
          <p:cNvSpPr>
            <a:spLocks noGrp="1"/>
          </p:cNvSpPr>
          <p:nvPr>
            <p:ph idx="4294967295"/>
          </p:nvPr>
        </p:nvSpPr>
        <p:spPr>
          <a:xfrm>
            <a:off x="5486401" y="1447800"/>
            <a:ext cx="4858455" cy="5257800"/>
          </a:xfrm>
          <a:solidFill>
            <a:schemeClr val="bg1">
              <a:lumMod val="95000"/>
            </a:schemeClr>
          </a:solidFill>
        </p:spPr>
        <p:txBody>
          <a:bodyPr>
            <a:noAutofit/>
          </a:bodyPr>
          <a:lstStyle/>
          <a:p>
            <a:pPr marL="0" indent="0">
              <a:spcBef>
                <a:spcPts val="0"/>
              </a:spcBef>
              <a:spcAft>
                <a:spcPts val="200"/>
              </a:spcAft>
              <a:buNone/>
            </a:pPr>
            <a:r>
              <a:rPr lang="en-US" sz="2400" dirty="0" err="1"/>
              <a:t>int</a:t>
            </a:r>
            <a:r>
              <a:rPr lang="en-US" sz="2400" dirty="0"/>
              <a:t> main ()</a:t>
            </a:r>
          </a:p>
          <a:p>
            <a:pPr marL="0" indent="0">
              <a:spcBef>
                <a:spcPts val="0"/>
              </a:spcBef>
              <a:spcAft>
                <a:spcPts val="200"/>
              </a:spcAft>
              <a:buNone/>
            </a:pPr>
            <a:r>
              <a:rPr lang="en-US" sz="2400" dirty="0"/>
              <a:t>{</a:t>
            </a:r>
          </a:p>
          <a:p>
            <a:pPr marL="0" indent="0">
              <a:spcBef>
                <a:spcPts val="0"/>
              </a:spcBef>
              <a:spcAft>
                <a:spcPts val="200"/>
              </a:spcAft>
              <a:buNone/>
            </a:pPr>
            <a:r>
              <a:rPr lang="en-US" sz="2400" dirty="0"/>
              <a:t>      string s1 ="</a:t>
            </a:r>
            <a:r>
              <a:rPr lang="en-US" sz="2400" dirty="0" err="1"/>
              <a:t>abcdefghijkl</a:t>
            </a:r>
            <a:r>
              <a:rPr lang="en-US" sz="2400" dirty="0"/>
              <a:t>";</a:t>
            </a:r>
          </a:p>
          <a:p>
            <a:pPr marL="0" indent="0">
              <a:spcBef>
                <a:spcPts val="0"/>
              </a:spcBef>
              <a:spcAft>
                <a:spcPts val="200"/>
              </a:spcAft>
              <a:buNone/>
            </a:pPr>
            <a:r>
              <a:rPr lang="en-US" sz="2400" dirty="0"/>
              <a:t>	for(</a:t>
            </a:r>
            <a:r>
              <a:rPr lang="en-US" sz="2400" dirty="0" err="1"/>
              <a:t>int</a:t>
            </a:r>
            <a:r>
              <a:rPr lang="en-US" sz="2400" dirty="0"/>
              <a:t> </a:t>
            </a:r>
            <a:r>
              <a:rPr lang="en-US" sz="2400" dirty="0" err="1"/>
              <a:t>i</a:t>
            </a:r>
            <a:r>
              <a:rPr lang="en-US" sz="2400" dirty="0"/>
              <a:t>=0 ; </a:t>
            </a:r>
            <a:r>
              <a:rPr lang="en-US" sz="2400" dirty="0" err="1"/>
              <a:t>i</a:t>
            </a:r>
            <a:r>
              <a:rPr lang="en-US" sz="2400" dirty="0"/>
              <a:t>&lt; s1.length();</a:t>
            </a:r>
            <a:r>
              <a:rPr lang="en-US" sz="2400" dirty="0" err="1"/>
              <a:t>i</a:t>
            </a:r>
            <a:r>
              <a:rPr lang="en-US" sz="2400" dirty="0"/>
              <a:t>++)</a:t>
            </a:r>
          </a:p>
          <a:p>
            <a:pPr marL="0" indent="0">
              <a:spcBef>
                <a:spcPts val="0"/>
              </a:spcBef>
              <a:spcAft>
                <a:spcPts val="200"/>
              </a:spcAft>
              <a:buNone/>
            </a:pPr>
            <a:r>
              <a:rPr lang="en-US" sz="2400" dirty="0"/>
              <a:t>	{	 </a:t>
            </a:r>
            <a:r>
              <a:rPr lang="en-US" sz="2400" dirty="0" err="1"/>
              <a:t>cout</a:t>
            </a:r>
            <a:r>
              <a:rPr lang="en-US" sz="2400" dirty="0"/>
              <a:t>&lt;&lt;s1.at(</a:t>
            </a:r>
            <a:r>
              <a:rPr lang="en-US" sz="2400" dirty="0" err="1"/>
              <a:t>i</a:t>
            </a:r>
            <a:r>
              <a:rPr lang="en-US" sz="2400" dirty="0"/>
              <a:t>)&lt;&lt;</a:t>
            </a:r>
            <a:r>
              <a:rPr lang="en-US" sz="2400" dirty="0" err="1"/>
              <a:t>endl</a:t>
            </a:r>
            <a:r>
              <a:rPr lang="en-US" sz="2400" dirty="0"/>
              <a:t>; </a:t>
            </a:r>
            <a:r>
              <a:rPr lang="en-US" sz="1600" dirty="0"/>
              <a:t>//using at()</a:t>
            </a:r>
          </a:p>
          <a:p>
            <a:pPr marL="0" indent="0">
              <a:spcBef>
                <a:spcPts val="0"/>
              </a:spcBef>
              <a:spcAft>
                <a:spcPts val="200"/>
              </a:spcAft>
              <a:buNone/>
            </a:pPr>
            <a:r>
              <a:rPr lang="en-US" sz="2400" dirty="0"/>
              <a:t>       }</a:t>
            </a:r>
          </a:p>
          <a:p>
            <a:pPr marL="0" indent="0">
              <a:spcBef>
                <a:spcPts val="0"/>
              </a:spcBef>
              <a:spcAft>
                <a:spcPts val="200"/>
              </a:spcAft>
              <a:buNone/>
            </a:pPr>
            <a:r>
              <a:rPr lang="en-US" sz="2400" dirty="0"/>
              <a:t>          for(</a:t>
            </a:r>
            <a:r>
              <a:rPr lang="en-US" sz="2400" dirty="0" err="1"/>
              <a:t>int</a:t>
            </a:r>
            <a:r>
              <a:rPr lang="en-US" sz="2400" dirty="0"/>
              <a:t> </a:t>
            </a:r>
            <a:r>
              <a:rPr lang="en-US" sz="2400" dirty="0" err="1"/>
              <a:t>i</a:t>
            </a:r>
            <a:r>
              <a:rPr lang="en-US" sz="2400" dirty="0"/>
              <a:t>=0 ; </a:t>
            </a:r>
            <a:r>
              <a:rPr lang="en-US" sz="2400" dirty="0" err="1"/>
              <a:t>i</a:t>
            </a:r>
            <a:r>
              <a:rPr lang="en-US" sz="2400" dirty="0"/>
              <a:t>&lt; s1.length();</a:t>
            </a:r>
            <a:r>
              <a:rPr lang="en-US" sz="2400" dirty="0" err="1"/>
              <a:t>i</a:t>
            </a:r>
            <a:r>
              <a:rPr lang="en-US" sz="2400" dirty="0"/>
              <a:t>++)</a:t>
            </a:r>
          </a:p>
          <a:p>
            <a:pPr marL="0" indent="0">
              <a:spcBef>
                <a:spcPts val="0"/>
              </a:spcBef>
              <a:spcAft>
                <a:spcPts val="200"/>
              </a:spcAft>
              <a:buNone/>
            </a:pPr>
            <a:r>
              <a:rPr lang="en-US" sz="2400" dirty="0"/>
              <a:t>           {</a:t>
            </a:r>
          </a:p>
          <a:p>
            <a:pPr marL="0" indent="0">
              <a:spcBef>
                <a:spcPts val="0"/>
              </a:spcBef>
              <a:spcAft>
                <a:spcPts val="200"/>
              </a:spcAft>
              <a:buNone/>
            </a:pPr>
            <a:r>
              <a:rPr lang="en-US" sz="2400" dirty="0"/>
              <a:t>	 </a:t>
            </a:r>
            <a:r>
              <a:rPr lang="en-US" sz="2400" dirty="0" err="1"/>
              <a:t>cout</a:t>
            </a:r>
            <a:r>
              <a:rPr lang="en-US" sz="2400" dirty="0"/>
              <a:t>&lt;&lt;s1[</a:t>
            </a:r>
            <a:r>
              <a:rPr lang="en-US" sz="2400" dirty="0" err="1"/>
              <a:t>i</a:t>
            </a:r>
            <a:r>
              <a:rPr lang="en-US" sz="2400" dirty="0"/>
              <a:t>]&lt;&lt;" </a:t>
            </a:r>
            <a:r>
              <a:rPr lang="en-US" sz="2000" dirty="0"/>
              <a:t>";//using [] operator</a:t>
            </a:r>
          </a:p>
          <a:p>
            <a:pPr marL="0" indent="0">
              <a:spcBef>
                <a:spcPts val="0"/>
              </a:spcBef>
              <a:spcAft>
                <a:spcPts val="200"/>
              </a:spcAft>
              <a:buNone/>
            </a:pPr>
            <a:r>
              <a:rPr lang="en-US" sz="2400" dirty="0"/>
              <a:t>           }</a:t>
            </a:r>
          </a:p>
          <a:p>
            <a:pPr marL="0" indent="0">
              <a:spcBef>
                <a:spcPts val="0"/>
              </a:spcBef>
              <a:spcAft>
                <a:spcPts val="200"/>
              </a:spcAft>
              <a:buNone/>
            </a:pPr>
            <a:r>
              <a:rPr lang="en-US" sz="2400" dirty="0"/>
              <a:t>}</a:t>
            </a:r>
          </a:p>
        </p:txBody>
      </p:sp>
      <p:sp>
        <p:nvSpPr>
          <p:cNvPr id="4" name="Rectangle 3"/>
          <p:cNvSpPr/>
          <p:nvPr/>
        </p:nvSpPr>
        <p:spPr>
          <a:xfrm>
            <a:off x="1797426" y="4343400"/>
            <a:ext cx="3612775" cy="923330"/>
          </a:xfrm>
          <a:prstGeom prst="rect">
            <a:avLst/>
          </a:prstGeom>
          <a:solidFill>
            <a:schemeClr val="accent6">
              <a:lumMod val="20000"/>
              <a:lumOff val="80000"/>
            </a:schemeClr>
          </a:solidFill>
          <a:ln>
            <a:solidFill>
              <a:srgbClr val="CC9900"/>
            </a:solidFill>
          </a:ln>
        </p:spPr>
        <p:txBody>
          <a:bodyPr wrap="square">
            <a:spAutoFit/>
          </a:bodyPr>
          <a:lstStyle/>
          <a:p>
            <a:r>
              <a:rPr lang="en-GB" b="1" dirty="0">
                <a:solidFill>
                  <a:srgbClr val="000000"/>
                </a:solidFill>
                <a:latin typeface="verdana" panose="020B0604030504040204" pitchFamily="34" charset="0"/>
              </a:rPr>
              <a:t>Return value</a:t>
            </a:r>
          </a:p>
          <a:p>
            <a:r>
              <a:rPr lang="en-GB" dirty="0">
                <a:solidFill>
                  <a:srgbClr val="000000"/>
                </a:solidFill>
                <a:latin typeface="verdana" panose="020B0604030504040204" pitchFamily="34" charset="0"/>
              </a:rPr>
              <a:t>The character at the specified position in the string.</a:t>
            </a:r>
            <a:endParaRPr lang="en-GB" dirty="0"/>
          </a:p>
        </p:txBody>
      </p:sp>
      <p:sp>
        <p:nvSpPr>
          <p:cNvPr id="5" name="Rectangle 4"/>
          <p:cNvSpPr/>
          <p:nvPr/>
        </p:nvSpPr>
        <p:spPr>
          <a:xfrm>
            <a:off x="1792944" y="1712260"/>
            <a:ext cx="3617257" cy="1200329"/>
          </a:xfrm>
          <a:prstGeom prst="rect">
            <a:avLst/>
          </a:prstGeom>
          <a:solidFill>
            <a:schemeClr val="accent6">
              <a:lumMod val="20000"/>
              <a:lumOff val="80000"/>
            </a:schemeClr>
          </a:solidFill>
          <a:ln>
            <a:solidFill>
              <a:srgbClr val="CC9900"/>
            </a:solidFill>
          </a:ln>
        </p:spPr>
        <p:txBody>
          <a:bodyPr wrap="square">
            <a:spAutoFit/>
          </a:bodyPr>
          <a:lstStyle/>
          <a:p>
            <a:r>
              <a:rPr lang="en-GB" b="1" dirty="0">
                <a:solidFill>
                  <a:srgbClr val="000000"/>
                </a:solidFill>
                <a:latin typeface="verdana" panose="020B0604030504040204" pitchFamily="34" charset="0"/>
              </a:rPr>
              <a:t>Parameters</a:t>
            </a:r>
          </a:p>
          <a:p>
            <a:r>
              <a:rPr lang="en-GB" i="1" dirty="0">
                <a:solidFill>
                  <a:srgbClr val="000000"/>
                </a:solidFill>
                <a:latin typeface="verdana" panose="020B0604030504040204" pitchFamily="34" charset="0"/>
              </a:rPr>
              <a:t>position</a:t>
            </a:r>
          </a:p>
          <a:p>
            <a:r>
              <a:rPr lang="en-GB" dirty="0">
                <a:solidFill>
                  <a:srgbClr val="000000"/>
                </a:solidFill>
                <a:latin typeface="verdana" panose="020B0604030504040204" pitchFamily="34" charset="0"/>
              </a:rPr>
              <a:t>Value with the position of a character within the string.</a:t>
            </a:r>
            <a:endParaRPr lang="en-GB" dirty="0"/>
          </a:p>
        </p:txBody>
      </p:sp>
    </p:spTree>
    <p:extLst>
      <p:ext uri="{BB962C8B-B14F-4D97-AF65-F5344CB8AC3E}">
        <p14:creationId xmlns:p14="http://schemas.microsoft.com/office/powerpoint/2010/main" val="1158288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t>The C-Style Character String:</a:t>
            </a:r>
            <a:endParaRPr lang="en-US" dirty="0"/>
          </a:p>
        </p:txBody>
      </p:sp>
      <p:sp>
        <p:nvSpPr>
          <p:cNvPr id="3" name="Content Placeholder 2"/>
          <p:cNvSpPr>
            <a:spLocks noGrp="1"/>
          </p:cNvSpPr>
          <p:nvPr>
            <p:ph idx="4294967295"/>
          </p:nvPr>
        </p:nvSpPr>
        <p:spPr>
          <a:xfrm>
            <a:off x="774924" y="1219200"/>
            <a:ext cx="10975798" cy="5486400"/>
          </a:xfrm>
        </p:spPr>
        <p:txBody>
          <a:bodyPr>
            <a:noAutofit/>
          </a:bodyPr>
          <a:lstStyle/>
          <a:p>
            <a:pPr algn="just"/>
            <a:r>
              <a:rPr lang="en-US" altLang="en-US" sz="3200" dirty="0"/>
              <a:t>The C-style character string originated within the C language and continues to be supported within C++. This string is actually a one-dimensional array of characters which is terminated by a </a:t>
            </a:r>
            <a:r>
              <a:rPr lang="en-US" altLang="en-US" sz="3200" b="1" dirty="0"/>
              <a:t>null</a:t>
            </a:r>
            <a:r>
              <a:rPr lang="en-US" altLang="en-US" sz="3200" dirty="0"/>
              <a:t> character '\0'. Thus a null-terminated string contains the characters that comprise the string followed by a </a:t>
            </a:r>
            <a:r>
              <a:rPr lang="en-US" altLang="en-US" sz="3200" b="1" dirty="0"/>
              <a:t>null</a:t>
            </a:r>
            <a:r>
              <a:rPr lang="en-US" altLang="en-US" sz="3200" dirty="0"/>
              <a:t>.</a:t>
            </a:r>
          </a:p>
          <a:p>
            <a:pPr algn="just"/>
            <a:endParaRPr lang="en-US" altLang="en-US" sz="4000" dirty="0"/>
          </a:p>
          <a:p>
            <a:pPr algn="just"/>
            <a:r>
              <a:rPr lang="en-US" altLang="en-US" sz="3200" dirty="0"/>
              <a:t>The following declaration and initialization create a string consisting of the word "Hello". To hold the null character at the end of the array, the size of the character array containing the string is one more than the number of characters in the word "Hello.“</a:t>
            </a:r>
          </a:p>
          <a:p>
            <a:pPr algn="just"/>
            <a:endParaRPr lang="en-US" sz="2400" dirty="0"/>
          </a:p>
        </p:txBody>
      </p:sp>
    </p:spTree>
    <p:extLst>
      <p:ext uri="{BB962C8B-B14F-4D97-AF65-F5344CB8AC3E}">
        <p14:creationId xmlns:p14="http://schemas.microsoft.com/office/powerpoint/2010/main" val="3735482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1132764" y="1547883"/>
            <a:ext cx="10399594" cy="38384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3200" dirty="0"/>
              <a:t>	</a:t>
            </a:r>
            <a:r>
              <a:rPr lang="en-US" altLang="en-US" sz="3600" dirty="0"/>
              <a:t>char greeting[6] = {'H', 'e', 'l', 'l', 'o', '\0'};</a:t>
            </a:r>
          </a:p>
          <a:p>
            <a:pPr algn="just">
              <a:buFont typeface="Wingdings" panose="05000000000000000000" pitchFamily="2" charset="2"/>
              <a:buNone/>
            </a:pPr>
            <a:r>
              <a:rPr lang="en-US" altLang="en-US" dirty="0" smtClean="0"/>
              <a:t> </a:t>
            </a:r>
            <a:r>
              <a:rPr lang="en-US" altLang="en-US" sz="2400" dirty="0"/>
              <a:t>If you follow the rule of array initialization then you can write the above statement as follows</a:t>
            </a:r>
            <a:r>
              <a:rPr lang="en-US" altLang="en-US" sz="2400" dirty="0" smtClean="0"/>
              <a:t>:</a:t>
            </a:r>
          </a:p>
          <a:p>
            <a:pPr algn="just">
              <a:buFont typeface="Wingdings" panose="05000000000000000000" pitchFamily="2" charset="2"/>
              <a:buNone/>
            </a:pPr>
            <a:r>
              <a:rPr lang="en-US" altLang="en-US" dirty="0" smtClean="0"/>
              <a:t> </a:t>
            </a:r>
            <a:endParaRPr lang="en-US" altLang="en-US" dirty="0"/>
          </a:p>
          <a:p>
            <a:pPr>
              <a:buFont typeface="Wingdings" panose="05000000000000000000" pitchFamily="2" charset="2"/>
              <a:buNone/>
            </a:pPr>
            <a:r>
              <a:rPr lang="en-US" altLang="en-US" sz="3600" dirty="0" smtClean="0"/>
              <a:t>char </a:t>
            </a:r>
            <a:r>
              <a:rPr lang="en-US" altLang="en-US" sz="3600" dirty="0"/>
              <a:t>greeting[] = "Hello"; </a:t>
            </a:r>
          </a:p>
          <a:p>
            <a:pPr>
              <a:buFont typeface="Wingdings" panose="05000000000000000000" pitchFamily="2" charset="2"/>
              <a:buNone/>
            </a:pPr>
            <a:endParaRPr lang="en-US" altLang="en-US" dirty="0"/>
          </a:p>
          <a:p>
            <a:pPr>
              <a:buFont typeface="Wingdings" panose="05000000000000000000" pitchFamily="2" charset="2"/>
              <a:buNone/>
            </a:pPr>
            <a:r>
              <a:rPr lang="en-US" altLang="en-US" dirty="0"/>
              <a:t>Following is the memory presentation of above defined string in C/C++:</a:t>
            </a:r>
            <a:endParaRPr lang="en-US" altLang="en-US" sz="3600" dirty="0"/>
          </a:p>
        </p:txBody>
      </p:sp>
      <p:pic>
        <p:nvPicPr>
          <p:cNvPr id="3" name="Picture 2" descr="String Presentation in 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391" y="5715000"/>
            <a:ext cx="6705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normAutofit fontScale="90000"/>
          </a:bodyPr>
          <a:lstStyle/>
          <a:p>
            <a:r>
              <a:rPr lang="en-US" altLang="en-US" b="1" dirty="0"/>
              <a:t>The C-Style Character String:</a:t>
            </a:r>
            <a:endParaRPr lang="en-GB" dirty="0"/>
          </a:p>
        </p:txBody>
      </p:sp>
    </p:spTree>
    <p:extLst>
      <p:ext uri="{BB962C8B-B14F-4D97-AF65-F5344CB8AC3E}">
        <p14:creationId xmlns:p14="http://schemas.microsoft.com/office/powerpoint/2010/main" val="1577154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968991" y="1624084"/>
            <a:ext cx="9307537" cy="41443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a:p>
            <a:r>
              <a:rPr lang="en-US" altLang="en-US" sz="3200" dirty="0"/>
              <a:t>Actually, you do not place the null character at the end of a string constant. The C++ compiler automatically places the '\0' at the end of the string when it initializes the array. Let us try to print above mentioned string:</a:t>
            </a:r>
          </a:p>
        </p:txBody>
      </p:sp>
      <p:sp>
        <p:nvSpPr>
          <p:cNvPr id="3" name="Title 2"/>
          <p:cNvSpPr>
            <a:spLocks noGrp="1"/>
          </p:cNvSpPr>
          <p:nvPr>
            <p:ph type="title"/>
          </p:nvPr>
        </p:nvSpPr>
        <p:spPr/>
        <p:txBody>
          <a:bodyPr>
            <a:normAutofit fontScale="90000"/>
          </a:bodyPr>
          <a:lstStyle/>
          <a:p>
            <a:r>
              <a:rPr lang="en-US" altLang="en-US" b="1" dirty="0"/>
              <a:t>null character</a:t>
            </a:r>
            <a:endParaRPr lang="en-GB" b="1" dirty="0"/>
          </a:p>
        </p:txBody>
      </p:sp>
    </p:spTree>
    <p:extLst>
      <p:ext uri="{BB962C8B-B14F-4D97-AF65-F5344CB8AC3E}">
        <p14:creationId xmlns:p14="http://schemas.microsoft.com/office/powerpoint/2010/main" val="4091587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774923" y="1555845"/>
            <a:ext cx="9487957" cy="42808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dirty="0"/>
              <a:t>#include &lt;</a:t>
            </a:r>
            <a:r>
              <a:rPr lang="en-US" altLang="en-US" dirty="0" err="1"/>
              <a:t>iostream</a:t>
            </a:r>
            <a:r>
              <a:rPr lang="en-US" altLang="en-US" dirty="0"/>
              <a:t>&gt; </a:t>
            </a:r>
          </a:p>
          <a:p>
            <a:pPr>
              <a:buFont typeface="Wingdings" panose="05000000000000000000" pitchFamily="2" charset="2"/>
              <a:buNone/>
            </a:pPr>
            <a:r>
              <a:rPr lang="en-US" altLang="en-US" dirty="0"/>
              <a:t>using namespace </a:t>
            </a:r>
            <a:r>
              <a:rPr lang="en-US" altLang="en-US" dirty="0" err="1"/>
              <a:t>std</a:t>
            </a:r>
            <a:r>
              <a:rPr lang="en-US" altLang="en-US" dirty="0"/>
              <a:t>; </a:t>
            </a:r>
          </a:p>
          <a:p>
            <a:pPr>
              <a:buFont typeface="Wingdings" panose="05000000000000000000" pitchFamily="2" charset="2"/>
              <a:buNone/>
            </a:pPr>
            <a:r>
              <a:rPr lang="en-US" altLang="en-US" dirty="0" err="1"/>
              <a:t>int</a:t>
            </a:r>
            <a:r>
              <a:rPr lang="en-US" altLang="en-US" dirty="0"/>
              <a:t> main ()</a:t>
            </a:r>
          </a:p>
          <a:p>
            <a:pPr>
              <a:buFont typeface="Wingdings" panose="05000000000000000000" pitchFamily="2" charset="2"/>
              <a:buNone/>
            </a:pPr>
            <a:r>
              <a:rPr lang="en-US" altLang="en-US" dirty="0"/>
              <a:t> { </a:t>
            </a:r>
          </a:p>
          <a:p>
            <a:pPr lvl="1">
              <a:buFont typeface="Wingdings 2" panose="05020102010507070707" pitchFamily="18" charset="2"/>
              <a:buNone/>
            </a:pPr>
            <a:r>
              <a:rPr lang="en-US" altLang="en-US" dirty="0"/>
              <a:t>char greeting[6] = {'H', 'e', 'l', 'l', 'o', '\0'}; </a:t>
            </a:r>
          </a:p>
          <a:p>
            <a:pPr lvl="1">
              <a:buFont typeface="Wingdings 2" panose="05020102010507070707" pitchFamily="18" charset="2"/>
              <a:buNone/>
            </a:pPr>
            <a:r>
              <a:rPr lang="en-US" altLang="en-US" dirty="0" err="1"/>
              <a:t>cout</a:t>
            </a:r>
            <a:r>
              <a:rPr lang="en-US" altLang="en-US" dirty="0"/>
              <a:t> &lt;&lt; "Greeting message: "; </a:t>
            </a:r>
          </a:p>
          <a:p>
            <a:pPr lvl="1">
              <a:buFont typeface="Wingdings 2" panose="05020102010507070707" pitchFamily="18" charset="2"/>
              <a:buNone/>
            </a:pPr>
            <a:r>
              <a:rPr lang="en-US" altLang="en-US" dirty="0" err="1"/>
              <a:t>cout</a:t>
            </a:r>
            <a:r>
              <a:rPr lang="en-US" altLang="en-US" dirty="0"/>
              <a:t> &lt;&lt; greeting &lt;&lt; </a:t>
            </a:r>
            <a:r>
              <a:rPr lang="en-US" altLang="en-US" dirty="0" err="1"/>
              <a:t>endl</a:t>
            </a:r>
            <a:r>
              <a:rPr lang="en-US" altLang="en-US" dirty="0"/>
              <a:t>; </a:t>
            </a:r>
          </a:p>
          <a:p>
            <a:pPr lvl="1">
              <a:buFont typeface="Wingdings 2" panose="05020102010507070707" pitchFamily="18" charset="2"/>
              <a:buNone/>
            </a:pPr>
            <a:r>
              <a:rPr lang="en-US" altLang="en-US" dirty="0"/>
              <a:t>return 0; </a:t>
            </a:r>
          </a:p>
          <a:p>
            <a:pPr>
              <a:buFont typeface="Wingdings" panose="05000000000000000000" pitchFamily="2" charset="2"/>
              <a:buNone/>
            </a:pPr>
            <a:r>
              <a:rPr lang="en-US" altLang="en-US" dirty="0"/>
              <a:t>}</a:t>
            </a:r>
          </a:p>
        </p:txBody>
      </p:sp>
      <p:sp>
        <p:nvSpPr>
          <p:cNvPr id="3" name="Rectangle 2"/>
          <p:cNvSpPr/>
          <p:nvPr/>
        </p:nvSpPr>
        <p:spPr>
          <a:xfrm>
            <a:off x="6605280" y="3581400"/>
            <a:ext cx="36576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When the above code is compiled and executed, it produces result something as follows:</a:t>
            </a:r>
          </a:p>
          <a:p>
            <a:pPr>
              <a:defRPr/>
            </a:pPr>
            <a:endParaRPr lang="en-US" dirty="0"/>
          </a:p>
          <a:p>
            <a:pPr>
              <a:defRPr/>
            </a:pPr>
            <a:r>
              <a:rPr lang="en-US" dirty="0"/>
              <a:t>Greeting message: Hello</a:t>
            </a:r>
          </a:p>
        </p:txBody>
      </p:sp>
      <p:sp>
        <p:nvSpPr>
          <p:cNvPr id="4" name="Title 3"/>
          <p:cNvSpPr>
            <a:spLocks noGrp="1"/>
          </p:cNvSpPr>
          <p:nvPr>
            <p:ph type="title"/>
          </p:nvPr>
        </p:nvSpPr>
        <p:spPr/>
        <p:txBody>
          <a:bodyPr>
            <a:normAutofit fontScale="90000"/>
          </a:bodyPr>
          <a:lstStyle/>
          <a:p>
            <a:r>
              <a:rPr lang="en-US" altLang="en-US" b="1" dirty="0"/>
              <a:t>The C-Style Character String:</a:t>
            </a:r>
            <a:endParaRPr lang="en-GB" dirty="0"/>
          </a:p>
        </p:txBody>
      </p:sp>
    </p:spTree>
    <p:extLst>
      <p:ext uri="{BB962C8B-B14F-4D97-AF65-F5344CB8AC3E}">
        <p14:creationId xmlns:p14="http://schemas.microsoft.com/office/powerpoint/2010/main" val="3529662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663" y="1274952"/>
            <a:ext cx="8938146" cy="48972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normAutofit fontScale="90000"/>
          </a:bodyPr>
          <a:lstStyle/>
          <a:p>
            <a:r>
              <a:rPr lang="en-GB" dirty="0" err="1"/>
              <a:t>cstring</a:t>
            </a:r>
            <a:endParaRPr lang="en-GB" dirty="0"/>
          </a:p>
        </p:txBody>
      </p:sp>
    </p:spTree>
    <p:extLst>
      <p:ext uri="{BB962C8B-B14F-4D97-AF65-F5344CB8AC3E}">
        <p14:creationId xmlns:p14="http://schemas.microsoft.com/office/powerpoint/2010/main" val="25970458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Comparison between c &amp; c++ String</a:t>
            </a:r>
          </a:p>
        </p:txBody>
      </p:sp>
      <p:graphicFrame>
        <p:nvGraphicFramePr>
          <p:cNvPr id="5" name="Content Placeholder 4"/>
          <p:cNvGraphicFramePr>
            <a:graphicFrameLocks noGrp="1"/>
          </p:cNvGraphicFramePr>
          <p:nvPr>
            <p:ph idx="4294967295"/>
            <p:extLst/>
          </p:nvPr>
        </p:nvGraphicFramePr>
        <p:xfrm>
          <a:off x="2208244" y="1219200"/>
          <a:ext cx="7886700" cy="5394960"/>
        </p:xfrm>
        <a:graphic>
          <a:graphicData uri="http://schemas.openxmlformats.org/drawingml/2006/table">
            <a:tbl>
              <a:tblPr firstRow="1" bandRow="1">
                <a:tableStyleId>{5C22544A-7EE6-4342-B048-85BDC9FD1C3A}</a:tableStyleId>
              </a:tblPr>
              <a:tblGrid>
                <a:gridCol w="2701404"/>
                <a:gridCol w="2470245"/>
                <a:gridCol w="2715051"/>
              </a:tblGrid>
              <a:tr h="356566">
                <a:tc>
                  <a:txBody>
                    <a:bodyPr/>
                    <a:lstStyle/>
                    <a:p>
                      <a:r>
                        <a:rPr lang="en-US" dirty="0" smtClean="0"/>
                        <a:t>ACTION</a:t>
                      </a:r>
                      <a:endParaRPr lang="en-US" dirty="0"/>
                    </a:p>
                  </a:txBody>
                  <a:tcPr/>
                </a:tc>
                <a:tc>
                  <a:txBody>
                    <a:bodyPr/>
                    <a:lstStyle/>
                    <a:p>
                      <a:pPr algn="ctr"/>
                      <a:r>
                        <a:rPr lang="en-US" dirty="0" smtClean="0"/>
                        <a:t>C++ String </a:t>
                      </a:r>
                      <a:endParaRPr lang="en-US" dirty="0"/>
                    </a:p>
                  </a:txBody>
                  <a:tcPr/>
                </a:tc>
                <a:tc>
                  <a:txBody>
                    <a:bodyPr/>
                    <a:lstStyle/>
                    <a:p>
                      <a:pPr algn="ctr"/>
                      <a:r>
                        <a:rPr lang="en-US" dirty="0" smtClean="0"/>
                        <a:t>C String</a:t>
                      </a:r>
                      <a:endParaRPr lang="en-US" dirty="0"/>
                    </a:p>
                  </a:txBody>
                  <a:tcPr/>
                </a:tc>
              </a:tr>
              <a:tr h="356566">
                <a:tc>
                  <a:txBody>
                    <a:bodyPr/>
                    <a:lstStyle/>
                    <a:p>
                      <a:r>
                        <a:rPr lang="en-US" dirty="0" smtClean="0"/>
                        <a:t>Input</a:t>
                      </a:r>
                      <a:endParaRPr lang="en-US" dirty="0"/>
                    </a:p>
                  </a:txBody>
                  <a:tcPr/>
                </a:tc>
                <a:tc>
                  <a:txBody>
                    <a:bodyPr/>
                    <a:lstStyle/>
                    <a:p>
                      <a:pPr algn="ctr"/>
                      <a:r>
                        <a:rPr lang="en-US" dirty="0" smtClean="0"/>
                        <a:t>&lt;&lt; getline</a:t>
                      </a:r>
                      <a:endParaRPr lang="en-US" dirty="0"/>
                    </a:p>
                  </a:txBody>
                  <a:tcPr/>
                </a:tc>
                <a:tc>
                  <a:txBody>
                    <a:bodyPr/>
                    <a:lstStyle/>
                    <a:p>
                      <a:pPr algn="ctr"/>
                      <a:r>
                        <a:rPr lang="en-US" dirty="0" smtClean="0"/>
                        <a:t>&lt;&lt;           getline</a:t>
                      </a:r>
                      <a:endParaRPr lang="en-US" dirty="0"/>
                    </a:p>
                  </a:txBody>
                  <a:tcPr/>
                </a:tc>
              </a:tr>
              <a:tr h="356566">
                <a:tc>
                  <a:txBody>
                    <a:bodyPr/>
                    <a:lstStyle/>
                    <a:p>
                      <a:r>
                        <a:rPr lang="en-US" dirty="0" smtClean="0"/>
                        <a:t>Output</a:t>
                      </a:r>
                      <a:endParaRPr lang="en-US" dirty="0"/>
                    </a:p>
                  </a:txBody>
                  <a:tcPr/>
                </a:tc>
                <a:tc>
                  <a:txBody>
                    <a:bodyPr/>
                    <a:lstStyle/>
                    <a:p>
                      <a:pPr algn="ctr"/>
                      <a:r>
                        <a:rPr lang="en-US" dirty="0" smtClean="0"/>
                        <a:t> &gt;&gt; </a:t>
                      </a:r>
                      <a:endParaRPr lang="en-US" dirty="0"/>
                    </a:p>
                  </a:txBody>
                  <a:tcPr/>
                </a:tc>
                <a:tc>
                  <a:txBody>
                    <a:bodyPr/>
                    <a:lstStyle/>
                    <a:p>
                      <a:pPr algn="ctr"/>
                      <a:r>
                        <a:rPr lang="en-US" dirty="0" smtClean="0"/>
                        <a:t>&gt;&gt;</a:t>
                      </a:r>
                      <a:endParaRPr lang="en-US" dirty="0"/>
                    </a:p>
                  </a:txBody>
                  <a:tcPr/>
                </a:tc>
              </a:tr>
              <a:tr h="356566">
                <a:tc>
                  <a:txBody>
                    <a:bodyPr/>
                    <a:lstStyle/>
                    <a:p>
                      <a:r>
                        <a:rPr lang="en-US" dirty="0" smtClean="0"/>
                        <a:t>Copy </a:t>
                      </a:r>
                      <a:endParaRPr lang="en-US" dirty="0"/>
                    </a:p>
                  </a:txBody>
                  <a:tcPr/>
                </a:tc>
                <a:tc>
                  <a:txBody>
                    <a:bodyPr/>
                    <a:lstStyle/>
                    <a:p>
                      <a:pPr algn="ctr"/>
                      <a:r>
                        <a:rPr lang="en-US" dirty="0" smtClean="0"/>
                        <a:t> = </a:t>
                      </a:r>
                      <a:endParaRPr lang="en-US" dirty="0"/>
                    </a:p>
                  </a:txBody>
                  <a:tcPr/>
                </a:tc>
                <a:tc>
                  <a:txBody>
                    <a:bodyPr/>
                    <a:lstStyle/>
                    <a:p>
                      <a:pPr algn="ctr"/>
                      <a:r>
                        <a:rPr lang="en-US" dirty="0" err="1" smtClean="0"/>
                        <a:t>Strcpy</a:t>
                      </a:r>
                      <a:r>
                        <a:rPr lang="en-US" dirty="0" smtClean="0"/>
                        <a:t>      </a:t>
                      </a:r>
                      <a:r>
                        <a:rPr lang="en-US" dirty="0" err="1" smtClean="0"/>
                        <a:t>strncpy</a:t>
                      </a:r>
                      <a:endParaRPr lang="en-US" dirty="0"/>
                    </a:p>
                  </a:txBody>
                  <a:tcPr/>
                </a:tc>
              </a:tr>
              <a:tr h="356566">
                <a:tc>
                  <a:txBody>
                    <a:bodyPr/>
                    <a:lstStyle/>
                    <a:p>
                      <a:r>
                        <a:rPr lang="en-US" dirty="0" smtClean="0"/>
                        <a:t>Compare</a:t>
                      </a:r>
                      <a:endParaRPr lang="en-US" dirty="0"/>
                    </a:p>
                  </a:txBody>
                  <a:tcPr/>
                </a:tc>
                <a:tc>
                  <a:txBody>
                    <a:bodyPr/>
                    <a:lstStyle/>
                    <a:p>
                      <a:pPr algn="ctr"/>
                      <a:r>
                        <a:rPr lang="en-US" dirty="0" smtClean="0"/>
                        <a:t>Relational operators to compare</a:t>
                      </a:r>
                      <a:endParaRPr lang="en-US" dirty="0"/>
                    </a:p>
                  </a:txBody>
                  <a:tcPr/>
                </a:tc>
                <a:tc>
                  <a:txBody>
                    <a:bodyPr/>
                    <a:lstStyle/>
                    <a:p>
                      <a:pPr algn="ctr"/>
                      <a:r>
                        <a:rPr lang="en-US" dirty="0" err="1" smtClean="0"/>
                        <a:t>Strcmp</a:t>
                      </a:r>
                      <a:r>
                        <a:rPr lang="en-US" dirty="0" smtClean="0"/>
                        <a:t>     </a:t>
                      </a:r>
                      <a:r>
                        <a:rPr lang="en-US" dirty="0" err="1" smtClean="0"/>
                        <a:t>strncmp</a:t>
                      </a:r>
                      <a:endParaRPr lang="en-US" dirty="0"/>
                    </a:p>
                  </a:txBody>
                  <a:tcPr/>
                </a:tc>
              </a:tr>
              <a:tr h="356566">
                <a:tc>
                  <a:txBody>
                    <a:bodyPr/>
                    <a:lstStyle/>
                    <a:p>
                      <a:r>
                        <a:rPr lang="en-US" dirty="0" smtClean="0"/>
                        <a:t>Concatenation</a:t>
                      </a:r>
                      <a:r>
                        <a:rPr lang="en-US" baseline="0" dirty="0" smtClean="0"/>
                        <a:t> </a:t>
                      </a:r>
                      <a:endParaRPr lang="en-US" dirty="0"/>
                    </a:p>
                  </a:txBody>
                  <a:tcPr/>
                </a:tc>
                <a:tc>
                  <a:txBody>
                    <a:bodyPr/>
                    <a:lstStyle/>
                    <a:p>
                      <a:pPr algn="ctr"/>
                      <a:r>
                        <a:rPr lang="en-US" dirty="0" smtClean="0"/>
                        <a:t> + </a:t>
                      </a:r>
                      <a:r>
                        <a:rPr lang="en-US" baseline="0" dirty="0" smtClean="0"/>
                        <a:t>  += append </a:t>
                      </a:r>
                      <a:endParaRPr lang="en-US" dirty="0"/>
                    </a:p>
                  </a:txBody>
                  <a:tcPr/>
                </a:tc>
                <a:tc>
                  <a:txBody>
                    <a:bodyPr/>
                    <a:lstStyle/>
                    <a:p>
                      <a:pPr algn="ctr"/>
                      <a:r>
                        <a:rPr lang="en-US" dirty="0" err="1" smtClean="0"/>
                        <a:t>Strcat</a:t>
                      </a:r>
                      <a:r>
                        <a:rPr lang="en-US" dirty="0" smtClean="0"/>
                        <a:t>         </a:t>
                      </a:r>
                      <a:r>
                        <a:rPr lang="en-US" dirty="0" err="1" smtClean="0"/>
                        <a:t>strncat</a:t>
                      </a:r>
                      <a:endParaRPr lang="en-US" dirty="0"/>
                    </a:p>
                  </a:txBody>
                  <a:tcPr/>
                </a:tc>
              </a:tr>
              <a:tr h="356566">
                <a:tc>
                  <a:txBody>
                    <a:bodyPr/>
                    <a:lstStyle/>
                    <a:p>
                      <a:r>
                        <a:rPr lang="en-US" dirty="0" smtClean="0"/>
                        <a:t>Extraction</a:t>
                      </a:r>
                      <a:endParaRPr lang="en-US" dirty="0"/>
                    </a:p>
                  </a:txBody>
                  <a:tcPr/>
                </a:tc>
                <a:tc>
                  <a:txBody>
                    <a:bodyPr/>
                    <a:lstStyle/>
                    <a:p>
                      <a:pPr algn="ctr"/>
                      <a:r>
                        <a:rPr lang="en-US" dirty="0" err="1" smtClean="0"/>
                        <a:t>Substr</a:t>
                      </a:r>
                      <a:r>
                        <a:rPr lang="en-US" dirty="0" smtClean="0"/>
                        <a:t> </a:t>
                      </a:r>
                      <a:endParaRPr lang="en-US" dirty="0"/>
                    </a:p>
                  </a:txBody>
                  <a:tcPr/>
                </a:tc>
                <a:tc>
                  <a:txBody>
                    <a:bodyPr/>
                    <a:lstStyle/>
                    <a:p>
                      <a:pPr algn="ctr"/>
                      <a:r>
                        <a:rPr lang="en-US" dirty="0" err="1" smtClean="0"/>
                        <a:t>strstr</a:t>
                      </a:r>
                      <a:endParaRPr lang="en-US" dirty="0"/>
                    </a:p>
                  </a:txBody>
                  <a:tcPr/>
                </a:tc>
              </a:tr>
              <a:tr h="356566">
                <a:tc>
                  <a:txBody>
                    <a:bodyPr/>
                    <a:lstStyle/>
                    <a:p>
                      <a:r>
                        <a:rPr lang="en-US" dirty="0" smtClean="0"/>
                        <a:t>Search for substring</a:t>
                      </a:r>
                      <a:endParaRPr lang="en-US" dirty="0"/>
                    </a:p>
                  </a:txBody>
                  <a:tcPr/>
                </a:tc>
                <a:tc>
                  <a:txBody>
                    <a:bodyPr/>
                    <a:lstStyle/>
                    <a:p>
                      <a:pPr algn="ctr"/>
                      <a:r>
                        <a:rPr lang="en-US" dirty="0" smtClean="0"/>
                        <a:t>Find</a:t>
                      </a:r>
                      <a:r>
                        <a:rPr lang="en-US" baseline="0" dirty="0" smtClean="0"/>
                        <a:t>       </a:t>
                      </a:r>
                      <a:r>
                        <a:rPr lang="en-US" baseline="0" dirty="0" err="1" smtClean="0"/>
                        <a:t>rfind</a:t>
                      </a:r>
                      <a:r>
                        <a:rPr lang="en-US" baseline="0" dirty="0" smtClean="0"/>
                        <a:t> </a:t>
                      </a:r>
                      <a:endParaRPr lang="en-US" dirty="0"/>
                    </a:p>
                  </a:txBody>
                  <a:tcPr/>
                </a:tc>
                <a:tc>
                  <a:txBody>
                    <a:bodyPr/>
                    <a:lstStyle/>
                    <a:p>
                      <a:pPr algn="ctr"/>
                      <a:r>
                        <a:rPr lang="en-US" dirty="0" err="1" smtClean="0"/>
                        <a:t>strstr</a:t>
                      </a:r>
                      <a:endParaRPr lang="en-US" dirty="0"/>
                    </a:p>
                  </a:txBody>
                  <a:tcPr/>
                </a:tc>
              </a:tr>
              <a:tr h="356566">
                <a:tc>
                  <a:txBody>
                    <a:bodyPr/>
                    <a:lstStyle/>
                    <a:p>
                      <a:r>
                        <a:rPr lang="en-US" dirty="0" smtClean="0"/>
                        <a:t>Search for character</a:t>
                      </a:r>
                      <a:endParaRPr lang="en-US" dirty="0"/>
                    </a:p>
                  </a:txBody>
                  <a:tcPr/>
                </a:tc>
                <a:tc>
                  <a:txBody>
                    <a:bodyPr/>
                    <a:lstStyle/>
                    <a:p>
                      <a:pPr algn="ctr"/>
                      <a:r>
                        <a:rPr lang="en-US" dirty="0" smtClean="0"/>
                        <a:t>Find</a:t>
                      </a:r>
                      <a:r>
                        <a:rPr lang="en-US" baseline="0" dirty="0" smtClean="0"/>
                        <a:t>        </a:t>
                      </a:r>
                      <a:r>
                        <a:rPr lang="en-US" baseline="0" dirty="0" err="1" smtClean="0"/>
                        <a:t>rfind</a:t>
                      </a:r>
                      <a:r>
                        <a:rPr lang="en-US" baseline="0" dirty="0" smtClean="0"/>
                        <a:t> </a:t>
                      </a:r>
                      <a:endParaRPr lang="en-US" dirty="0"/>
                    </a:p>
                  </a:txBody>
                  <a:tcPr/>
                </a:tc>
                <a:tc>
                  <a:txBody>
                    <a:bodyPr/>
                    <a:lstStyle/>
                    <a:p>
                      <a:pPr algn="ctr"/>
                      <a:r>
                        <a:rPr lang="en-US" dirty="0" err="1" smtClean="0"/>
                        <a:t>Strchr</a:t>
                      </a:r>
                      <a:r>
                        <a:rPr lang="en-US" dirty="0" smtClean="0"/>
                        <a:t>     </a:t>
                      </a:r>
                      <a:r>
                        <a:rPr lang="en-US" dirty="0" err="1" smtClean="0"/>
                        <a:t>strnchr</a:t>
                      </a:r>
                      <a:endParaRPr lang="en-US" dirty="0"/>
                    </a:p>
                  </a:txBody>
                  <a:tcPr/>
                </a:tc>
              </a:tr>
              <a:tr h="356566">
                <a:tc>
                  <a:txBody>
                    <a:bodyPr/>
                    <a:lstStyle/>
                    <a:p>
                      <a:r>
                        <a:rPr lang="en-US" dirty="0" smtClean="0"/>
                        <a:t>Access character</a:t>
                      </a:r>
                      <a:r>
                        <a:rPr lang="en-US" baseline="0" dirty="0" smtClean="0"/>
                        <a:t> </a:t>
                      </a:r>
                      <a:endParaRPr lang="en-US" dirty="0"/>
                    </a:p>
                  </a:txBody>
                  <a:tcPr/>
                </a:tc>
                <a:tc>
                  <a:txBody>
                    <a:bodyPr/>
                    <a:lstStyle/>
                    <a:p>
                      <a:pPr algn="ctr"/>
                      <a:r>
                        <a:rPr lang="en-US" dirty="0" smtClean="0"/>
                        <a:t>At     [ ]  </a:t>
                      </a:r>
                      <a:endParaRPr lang="en-US" dirty="0"/>
                    </a:p>
                  </a:txBody>
                  <a:tcPr/>
                </a:tc>
                <a:tc>
                  <a:txBody>
                    <a:bodyPr/>
                    <a:lstStyle/>
                    <a:p>
                      <a:pPr algn="ctr"/>
                      <a:r>
                        <a:rPr lang="en-US" dirty="0" err="1" smtClean="0"/>
                        <a:t>Strchr</a:t>
                      </a:r>
                      <a:r>
                        <a:rPr lang="en-US" baseline="0" dirty="0" smtClean="0"/>
                        <a:t>     [ ] </a:t>
                      </a:r>
                      <a:endParaRPr lang="en-US" dirty="0"/>
                    </a:p>
                  </a:txBody>
                  <a:tcPr/>
                </a:tc>
              </a:tr>
              <a:tr h="356566">
                <a:tc>
                  <a:txBody>
                    <a:bodyPr/>
                    <a:lstStyle/>
                    <a:p>
                      <a:r>
                        <a:rPr lang="en-US" dirty="0" smtClean="0"/>
                        <a:t>Insert</a:t>
                      </a:r>
                      <a:r>
                        <a:rPr lang="en-US" baseline="0" dirty="0" smtClean="0"/>
                        <a:t> </a:t>
                      </a:r>
                      <a:endParaRPr lang="en-US" dirty="0"/>
                    </a:p>
                  </a:txBody>
                  <a:tcPr/>
                </a:tc>
                <a:tc>
                  <a:txBody>
                    <a:bodyPr/>
                    <a:lstStyle/>
                    <a:p>
                      <a:pPr algn="ctr"/>
                      <a:r>
                        <a:rPr lang="en-US" dirty="0" smtClean="0"/>
                        <a:t>Insert</a:t>
                      </a:r>
                      <a:r>
                        <a:rPr lang="en-US" baseline="0" dirty="0" smtClean="0"/>
                        <a:t> </a:t>
                      </a:r>
                      <a:endParaRPr lang="en-US" dirty="0"/>
                    </a:p>
                  </a:txBody>
                  <a:tcPr/>
                </a:tc>
                <a:tc>
                  <a:txBody>
                    <a:bodyPr/>
                    <a:lstStyle/>
                    <a:p>
                      <a:pPr algn="ctr"/>
                      <a:endParaRPr lang="en-US" dirty="0"/>
                    </a:p>
                  </a:txBody>
                  <a:tcPr/>
                </a:tc>
              </a:tr>
              <a:tr h="356566">
                <a:tc>
                  <a:txBody>
                    <a:bodyPr/>
                    <a:lstStyle/>
                    <a:p>
                      <a:r>
                        <a:rPr lang="en-US" dirty="0" smtClean="0"/>
                        <a:t>Erase </a:t>
                      </a:r>
                      <a:endParaRPr lang="en-US" dirty="0"/>
                    </a:p>
                  </a:txBody>
                  <a:tcPr/>
                </a:tc>
                <a:tc>
                  <a:txBody>
                    <a:bodyPr/>
                    <a:lstStyle/>
                    <a:p>
                      <a:pPr algn="ctr"/>
                      <a:r>
                        <a:rPr lang="en-US" dirty="0" smtClean="0"/>
                        <a:t>Erase        clear </a:t>
                      </a:r>
                      <a:endParaRPr lang="en-US" dirty="0"/>
                    </a:p>
                  </a:txBody>
                  <a:tcPr/>
                </a:tc>
                <a:tc>
                  <a:txBody>
                    <a:bodyPr/>
                    <a:lstStyle/>
                    <a:p>
                      <a:pPr algn="ctr"/>
                      <a:endParaRPr lang="en-US" dirty="0"/>
                    </a:p>
                  </a:txBody>
                  <a:tcPr/>
                </a:tc>
              </a:tr>
              <a:tr h="356566">
                <a:tc>
                  <a:txBody>
                    <a:bodyPr/>
                    <a:lstStyle/>
                    <a:p>
                      <a:r>
                        <a:rPr lang="en-US" dirty="0" smtClean="0"/>
                        <a:t>Swap </a:t>
                      </a:r>
                      <a:endParaRPr lang="en-US" dirty="0"/>
                    </a:p>
                  </a:txBody>
                  <a:tcPr/>
                </a:tc>
                <a:tc>
                  <a:txBody>
                    <a:bodyPr/>
                    <a:lstStyle/>
                    <a:p>
                      <a:pPr algn="ctr"/>
                      <a:r>
                        <a:rPr lang="en-US" dirty="0" smtClean="0"/>
                        <a:t> swap </a:t>
                      </a:r>
                      <a:endParaRPr lang="en-US" dirty="0"/>
                    </a:p>
                  </a:txBody>
                  <a:tcPr/>
                </a:tc>
                <a:tc>
                  <a:txBody>
                    <a:bodyPr/>
                    <a:lstStyle/>
                    <a:p>
                      <a:pPr algn="ctr"/>
                      <a:endParaRPr lang="en-US" dirty="0"/>
                    </a:p>
                  </a:txBody>
                  <a:tcPr/>
                </a:tc>
              </a:tr>
              <a:tr h="356566">
                <a:tc>
                  <a:txBody>
                    <a:bodyPr/>
                    <a:lstStyle/>
                    <a:p>
                      <a:r>
                        <a:rPr lang="en-US" dirty="0" smtClean="0"/>
                        <a:t>Convert</a:t>
                      </a:r>
                      <a:r>
                        <a:rPr lang="en-US" baseline="0" dirty="0" smtClean="0"/>
                        <a:t> to other format</a:t>
                      </a:r>
                      <a:endParaRPr lang="en-US" dirty="0"/>
                    </a:p>
                  </a:txBody>
                  <a:tcPr/>
                </a:tc>
                <a:tc>
                  <a:txBody>
                    <a:bodyPr/>
                    <a:lstStyle/>
                    <a:p>
                      <a:pPr algn="ctr"/>
                      <a:r>
                        <a:rPr lang="en-US" dirty="0" err="1" smtClean="0"/>
                        <a:t>C_str</a:t>
                      </a:r>
                      <a:r>
                        <a:rPr lang="en-US" baseline="0" dirty="0" smtClean="0"/>
                        <a:t> </a:t>
                      </a:r>
                      <a:endParaRPr lang="en-US" dirty="0"/>
                    </a:p>
                  </a:txBody>
                  <a:tcPr/>
                </a:tc>
                <a:tc>
                  <a:txBody>
                    <a:bodyPr/>
                    <a:lstStyle/>
                    <a:p>
                      <a:pPr algn="ctr"/>
                      <a:r>
                        <a:rPr lang="en-US" dirty="0" smtClean="0"/>
                        <a:t>Assign or copy constructor</a:t>
                      </a:r>
                      <a:endParaRPr lang="en-US" dirty="0"/>
                    </a:p>
                  </a:txBody>
                  <a:tcPr/>
                </a:tc>
              </a:tr>
            </a:tbl>
          </a:graphicData>
        </a:graphic>
      </p:graphicFrame>
    </p:spTree>
    <p:extLst>
      <p:ext uri="{BB962C8B-B14F-4D97-AF65-F5344CB8AC3E}">
        <p14:creationId xmlns:p14="http://schemas.microsoft.com/office/powerpoint/2010/main" val="1889116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a:xfrm>
            <a:off x="838200" y="1282890"/>
            <a:ext cx="10515600" cy="4894073"/>
          </a:xfrm>
        </p:spPr>
        <p:txBody>
          <a:bodyPr>
            <a:normAutofit fontScale="92500" lnSpcReduction="20000"/>
          </a:bodyPr>
          <a:lstStyle/>
          <a:p>
            <a:pPr marL="514350" indent="-514350">
              <a:buFont typeface="+mj-lt"/>
              <a:buAutoNum type="arabicPeriod"/>
            </a:pPr>
            <a:r>
              <a:rPr lang="en-US" dirty="0" smtClean="0"/>
              <a:t>Find the length of the string (the String should be inserted by the user)</a:t>
            </a:r>
          </a:p>
          <a:p>
            <a:pPr marL="514350" lvl="0" indent="-514350">
              <a:buFont typeface="+mj-lt"/>
              <a:buAutoNum type="arabicPeriod"/>
            </a:pPr>
            <a:r>
              <a:rPr lang="en-US" dirty="0"/>
              <a:t>Take 2 strings as an input and concatenate them</a:t>
            </a:r>
            <a:r>
              <a:rPr lang="en-US" dirty="0" smtClean="0"/>
              <a:t>.</a:t>
            </a:r>
          </a:p>
          <a:p>
            <a:pPr marL="514350" indent="-514350">
              <a:buFont typeface="+mj-lt"/>
              <a:buAutoNum type="arabicPeriod"/>
            </a:pPr>
            <a:r>
              <a:rPr lang="en-US" dirty="0" smtClean="0"/>
              <a:t>Write </a:t>
            </a:r>
            <a:r>
              <a:rPr lang="en-US" dirty="0"/>
              <a:t>a C++ that contain two strings:</a:t>
            </a:r>
          </a:p>
          <a:p>
            <a:pPr marL="0" indent="0">
              <a:buNone/>
            </a:pPr>
            <a:r>
              <a:rPr lang="en-US" dirty="0"/>
              <a:t>	String1= </a:t>
            </a:r>
            <a:r>
              <a:rPr lang="en-US" dirty="0" smtClean="0"/>
              <a:t>“</a:t>
            </a:r>
            <a:r>
              <a:rPr lang="en-US" dirty="0"/>
              <a:t>A </a:t>
            </a:r>
            <a:r>
              <a:rPr lang="en-US" b="1" dirty="0"/>
              <a:t>line</a:t>
            </a:r>
            <a:r>
              <a:rPr lang="en-US" dirty="0"/>
              <a:t> is the path of one point moving.</a:t>
            </a:r>
            <a:r>
              <a:rPr lang="en-US" dirty="0" smtClean="0"/>
              <a:t>”.</a:t>
            </a:r>
            <a:endParaRPr lang="en-US" dirty="0"/>
          </a:p>
          <a:p>
            <a:pPr marL="0" indent="0">
              <a:buNone/>
            </a:pPr>
            <a:r>
              <a:rPr lang="en-US" dirty="0"/>
              <a:t>	String2 = </a:t>
            </a:r>
            <a:r>
              <a:rPr lang="en-US" dirty="0" smtClean="0"/>
              <a:t>“</a:t>
            </a:r>
            <a:r>
              <a:rPr lang="en-US" dirty="0"/>
              <a:t>line is a type of </a:t>
            </a:r>
            <a:r>
              <a:rPr lang="en-US" dirty="0" smtClean="0"/>
              <a:t> geometric figure”</a:t>
            </a:r>
            <a:endParaRPr lang="en-US" dirty="0"/>
          </a:p>
          <a:p>
            <a:pPr marL="0" indent="0">
              <a:buNone/>
            </a:pPr>
            <a:r>
              <a:rPr lang="en-US" dirty="0"/>
              <a:t> </a:t>
            </a:r>
            <a:r>
              <a:rPr lang="en-US" dirty="0" smtClean="0"/>
              <a:t>Perform </a:t>
            </a:r>
            <a:r>
              <a:rPr lang="en-US" dirty="0"/>
              <a:t>following functions on these strings:</a:t>
            </a:r>
          </a:p>
          <a:p>
            <a:pPr marL="971550" lvl="1" indent="-514350">
              <a:buFont typeface="+mj-lt"/>
              <a:buAutoNum type="arabicPeriod"/>
            </a:pPr>
            <a:r>
              <a:rPr lang="en-US" dirty="0" err="1" smtClean="0"/>
              <a:t>strfind</a:t>
            </a:r>
            <a:r>
              <a:rPr lang="en-US" dirty="0" smtClean="0"/>
              <a:t>( </a:t>
            </a:r>
            <a:r>
              <a:rPr lang="en-US" dirty="0"/>
              <a:t>) on </a:t>
            </a:r>
            <a:r>
              <a:rPr lang="en-US" dirty="0" smtClean="0"/>
              <a:t>String1.// line</a:t>
            </a:r>
          </a:p>
          <a:p>
            <a:pPr marL="971550" lvl="1" indent="-514350">
              <a:buFont typeface="+mj-lt"/>
              <a:buAutoNum type="arabicPeriod"/>
            </a:pPr>
            <a:r>
              <a:rPr lang="en-US" dirty="0" err="1" smtClean="0"/>
              <a:t>Substr</a:t>
            </a:r>
            <a:r>
              <a:rPr lang="en-US" dirty="0" smtClean="0"/>
              <a:t>()on string 1 </a:t>
            </a:r>
            <a:r>
              <a:rPr lang="en-US" dirty="0"/>
              <a:t>// </a:t>
            </a:r>
            <a:r>
              <a:rPr lang="en-US" dirty="0" smtClean="0"/>
              <a:t>point moving</a:t>
            </a:r>
          </a:p>
          <a:p>
            <a:pPr marL="971550" lvl="1" indent="-514350">
              <a:buFont typeface="+mj-lt"/>
              <a:buAutoNum type="arabicPeriod"/>
            </a:pPr>
            <a:r>
              <a:rPr lang="en-US" dirty="0" err="1" smtClean="0"/>
              <a:t>strlen</a:t>
            </a:r>
            <a:r>
              <a:rPr lang="en-US" dirty="0" smtClean="0"/>
              <a:t>() on String1 and String2</a:t>
            </a:r>
          </a:p>
          <a:p>
            <a:pPr marL="971550" lvl="1" indent="-514350">
              <a:buFont typeface="+mj-lt"/>
              <a:buAutoNum type="arabicPeriod"/>
            </a:pPr>
            <a:r>
              <a:rPr lang="en-US" dirty="0" smtClean="0"/>
              <a:t>insert</a:t>
            </a:r>
            <a:r>
              <a:rPr lang="en-US" dirty="0"/>
              <a:t>() “ Despicable me!!” in String2</a:t>
            </a:r>
          </a:p>
          <a:p>
            <a:pPr marL="971550" lvl="1" indent="-514350">
              <a:buFont typeface="+mj-lt"/>
              <a:buAutoNum type="arabicPeriod"/>
            </a:pPr>
            <a:r>
              <a:rPr lang="en-US" dirty="0"/>
              <a:t>remove() </a:t>
            </a:r>
            <a:r>
              <a:rPr lang="en-US" dirty="0" smtClean="0"/>
              <a:t>“type” </a:t>
            </a:r>
            <a:r>
              <a:rPr lang="en-US" dirty="0"/>
              <a:t>from String2</a:t>
            </a:r>
          </a:p>
          <a:p>
            <a:pPr marL="971550" lvl="1" indent="-514350">
              <a:buFont typeface="+mj-lt"/>
              <a:buAutoNum type="arabicPeriod"/>
            </a:pPr>
            <a:r>
              <a:rPr lang="en-US" dirty="0"/>
              <a:t>replace() </a:t>
            </a:r>
            <a:r>
              <a:rPr lang="en-US" dirty="0" smtClean="0"/>
              <a:t>“moving” </a:t>
            </a:r>
            <a:r>
              <a:rPr lang="en-US" dirty="0"/>
              <a:t>from String1 and insert “ Despicable me!!” in String1.</a:t>
            </a:r>
          </a:p>
          <a:p>
            <a:pPr marL="971550" lvl="1" indent="-514350">
              <a:buFont typeface="+mj-lt"/>
              <a:buAutoNum type="arabicPeriod"/>
            </a:pPr>
            <a:r>
              <a:rPr lang="en-US" dirty="0"/>
              <a:t>Copy () </a:t>
            </a:r>
            <a:r>
              <a:rPr lang="en-US" dirty="0" smtClean="0"/>
              <a:t>“line is the path” </a:t>
            </a:r>
            <a:r>
              <a:rPr lang="en-US" dirty="0"/>
              <a:t>from String 1 to String2.</a:t>
            </a:r>
          </a:p>
          <a:p>
            <a:endParaRPr lang="en-US" dirty="0"/>
          </a:p>
        </p:txBody>
      </p:sp>
    </p:spTree>
    <p:extLst>
      <p:ext uri="{BB962C8B-B14F-4D97-AF65-F5344CB8AC3E}">
        <p14:creationId xmlns:p14="http://schemas.microsoft.com/office/powerpoint/2010/main" val="3395626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381000"/>
            <a:ext cx="10909300" cy="5795963"/>
          </a:xfrm>
        </p:spPr>
        <p:txBody>
          <a:bodyPr>
            <a:normAutofit fontScale="77500" lnSpcReduction="20000"/>
          </a:bodyPr>
          <a:lstStyle/>
          <a:p>
            <a:pPr marL="0" indent="0">
              <a:buNone/>
            </a:pPr>
            <a:endParaRPr lang="en-US" dirty="0"/>
          </a:p>
          <a:p>
            <a:r>
              <a:rPr lang="en-US" dirty="0" smtClean="0"/>
              <a:t>Take a  </a:t>
            </a:r>
            <a:r>
              <a:rPr lang="en-US" dirty="0"/>
              <a:t>loop </a:t>
            </a:r>
            <a:r>
              <a:rPr lang="en-US" dirty="0" smtClean="0"/>
              <a:t>which will </a:t>
            </a:r>
            <a:r>
              <a:rPr lang="en-US" dirty="0"/>
              <a:t>read characters from </a:t>
            </a:r>
            <a:r>
              <a:rPr lang="en-US" u="sng" dirty="0" err="1"/>
              <a:t>cin</a:t>
            </a:r>
            <a:r>
              <a:rPr lang="en-US" dirty="0"/>
              <a:t> until the user signals the end of data input (&lt;Ctrl&gt;-z in </a:t>
            </a:r>
            <a:r>
              <a:rPr lang="en-US" dirty="0" smtClean="0"/>
              <a:t>Windows)and </a:t>
            </a:r>
            <a:r>
              <a:rPr lang="en-US" dirty="0"/>
              <a:t>count the number of characters read in. It also sends a copy of each character to </a:t>
            </a:r>
            <a:r>
              <a:rPr lang="en-US" u="sng" dirty="0" err="1"/>
              <a:t>cout</a:t>
            </a:r>
            <a:r>
              <a:rPr lang="en-US" dirty="0"/>
              <a:t>.  </a:t>
            </a:r>
            <a:endParaRPr lang="en-US" dirty="0" smtClean="0"/>
          </a:p>
          <a:p>
            <a:endParaRPr lang="en-US" dirty="0"/>
          </a:p>
          <a:p>
            <a:r>
              <a:rPr lang="en-US" dirty="0" smtClean="0"/>
              <a:t>Get a </a:t>
            </a:r>
            <a:r>
              <a:rPr lang="en-US" dirty="0"/>
              <a:t>character </a:t>
            </a:r>
            <a:r>
              <a:rPr lang="en-US" u="words" dirty="0" err="1"/>
              <a:t>ch</a:t>
            </a:r>
            <a:r>
              <a:rPr lang="en-US" dirty="0"/>
              <a:t> </a:t>
            </a:r>
            <a:r>
              <a:rPr lang="en-US" dirty="0" smtClean="0"/>
              <a:t>from user </a:t>
            </a:r>
            <a:r>
              <a:rPr lang="en-US" dirty="0"/>
              <a:t>and returns </a:t>
            </a:r>
            <a:r>
              <a:rPr lang="en-US" u="sng" dirty="0"/>
              <a:t>true</a:t>
            </a:r>
            <a:r>
              <a:rPr lang="en-US" dirty="0"/>
              <a:t> if </a:t>
            </a:r>
            <a:r>
              <a:rPr lang="en-US" u="words" dirty="0" err="1"/>
              <a:t>ch</a:t>
            </a:r>
            <a:r>
              <a:rPr lang="en-US" dirty="0"/>
              <a:t> is a lowercase alphabetic character or </a:t>
            </a:r>
            <a:r>
              <a:rPr lang="en-US" u="sng" dirty="0"/>
              <a:t>false</a:t>
            </a:r>
            <a:r>
              <a:rPr lang="en-US" dirty="0"/>
              <a:t> if it is </a:t>
            </a:r>
            <a:r>
              <a:rPr lang="en-US" dirty="0" smtClean="0"/>
              <a:t>not.</a:t>
            </a:r>
            <a:r>
              <a:rPr lang="en-US" dirty="0" smtClean="0">
                <a:sym typeface="Wingdings" panose="05000000000000000000" pitchFamily="2" charset="2"/>
              </a:rPr>
              <a:t>(hint : </a:t>
            </a:r>
            <a:r>
              <a:rPr lang="en-US" u="words" dirty="0" err="1"/>
              <a:t>islower</a:t>
            </a:r>
            <a:r>
              <a:rPr lang="en-US" u="words" dirty="0" smtClean="0"/>
              <a:t>()</a:t>
            </a:r>
            <a:r>
              <a:rPr lang="en-US" dirty="0"/>
              <a:t> </a:t>
            </a:r>
            <a:r>
              <a:rPr lang="en-US" dirty="0" smtClean="0">
                <a:sym typeface="Wingdings" panose="05000000000000000000" pitchFamily="2" charset="2"/>
              </a:rPr>
              <a:t>)</a:t>
            </a:r>
          </a:p>
          <a:p>
            <a:endParaRPr lang="en-US" dirty="0">
              <a:sym typeface="Wingdings" panose="05000000000000000000" pitchFamily="2" charset="2"/>
            </a:endParaRPr>
          </a:p>
          <a:p>
            <a:r>
              <a:rPr lang="en-US" dirty="0"/>
              <a:t> Function		</a:t>
            </a:r>
            <a:r>
              <a:rPr lang="en-US" dirty="0" smtClean="0"/>
              <a:t>Checks</a:t>
            </a:r>
          </a:p>
          <a:p>
            <a:pPr marL="0" indent="0">
              <a:buNone/>
            </a:pPr>
            <a:r>
              <a:rPr lang="en-US" dirty="0" smtClean="0"/>
              <a:t> </a:t>
            </a:r>
            <a:r>
              <a:rPr lang="en-US" dirty="0"/>
              <a:t>	</a:t>
            </a:r>
          </a:p>
          <a:p>
            <a:r>
              <a:rPr lang="en-US" dirty="0"/>
              <a:t> </a:t>
            </a:r>
            <a:r>
              <a:rPr lang="en-US" u="words" dirty="0" err="1"/>
              <a:t>isalpha</a:t>
            </a:r>
            <a:r>
              <a:rPr lang="en-US" u="words" dirty="0"/>
              <a:t>()</a:t>
            </a:r>
            <a:r>
              <a:rPr lang="en-US" dirty="0"/>
              <a:t>	  is the parameter alphabetic ('A'..'Z' or '</a:t>
            </a:r>
            <a:r>
              <a:rPr lang="en-US" dirty="0" err="1"/>
              <a:t>a'..'z</a:t>
            </a:r>
            <a:r>
              <a:rPr lang="en-US" dirty="0"/>
              <a:t>')                              </a:t>
            </a:r>
          </a:p>
          <a:p>
            <a:r>
              <a:rPr lang="en-US" dirty="0"/>
              <a:t> </a:t>
            </a:r>
            <a:r>
              <a:rPr lang="en-US" u="words" dirty="0" err="1"/>
              <a:t>isdigit</a:t>
            </a:r>
            <a:r>
              <a:rPr lang="en-US" u="words" dirty="0"/>
              <a:t>()</a:t>
            </a:r>
            <a:r>
              <a:rPr lang="en-US" dirty="0"/>
              <a:t>	  is the parameter a digit (0..9)                           </a:t>
            </a:r>
          </a:p>
          <a:p>
            <a:r>
              <a:rPr lang="en-US" dirty="0"/>
              <a:t> </a:t>
            </a:r>
            <a:r>
              <a:rPr lang="en-US" u="words" dirty="0" err="1"/>
              <a:t>isalnum</a:t>
            </a:r>
            <a:r>
              <a:rPr lang="en-US" u="words" dirty="0"/>
              <a:t>()</a:t>
            </a:r>
            <a:r>
              <a:rPr lang="en-US" dirty="0"/>
              <a:t>	  is the parameter alphabetic or a digit            </a:t>
            </a:r>
          </a:p>
          <a:p>
            <a:r>
              <a:rPr lang="en-US" dirty="0"/>
              <a:t> </a:t>
            </a:r>
            <a:r>
              <a:rPr lang="en-US" u="words" dirty="0" err="1"/>
              <a:t>isspace</a:t>
            </a:r>
            <a:r>
              <a:rPr lang="en-US" u="words" dirty="0"/>
              <a:t>()</a:t>
            </a:r>
            <a:r>
              <a:rPr lang="en-US" dirty="0"/>
              <a:t>	  is the parameter a space (' ')                                   </a:t>
            </a:r>
          </a:p>
          <a:p>
            <a:r>
              <a:rPr lang="en-US" dirty="0"/>
              <a:t> </a:t>
            </a:r>
            <a:r>
              <a:rPr lang="en-US" u="words" dirty="0" err="1"/>
              <a:t>ispunct</a:t>
            </a:r>
            <a:r>
              <a:rPr lang="en-US" u="words" dirty="0"/>
              <a:t>()</a:t>
            </a:r>
            <a:r>
              <a:rPr lang="en-US" dirty="0"/>
              <a:t>	  is the parameter a piece of punctuation                        </a:t>
            </a:r>
          </a:p>
          <a:p>
            <a:r>
              <a:rPr lang="en-US" dirty="0"/>
              <a:t> </a:t>
            </a:r>
            <a:r>
              <a:rPr lang="en-US" u="words" dirty="0" err="1"/>
              <a:t>islower</a:t>
            </a:r>
            <a:r>
              <a:rPr lang="en-US" u="words" dirty="0"/>
              <a:t>()</a:t>
            </a:r>
            <a:r>
              <a:rPr lang="en-US" dirty="0"/>
              <a:t>	  is the parameter a lowercase alphabetic character ('</a:t>
            </a:r>
            <a:r>
              <a:rPr lang="en-US" dirty="0" err="1"/>
              <a:t>a'..'z</a:t>
            </a:r>
            <a:r>
              <a:rPr lang="en-US" dirty="0"/>
              <a:t>')        </a:t>
            </a:r>
          </a:p>
          <a:p>
            <a:r>
              <a:rPr lang="en-US" dirty="0"/>
              <a:t> </a:t>
            </a:r>
            <a:r>
              <a:rPr lang="en-US" u="words" dirty="0" err="1"/>
              <a:t>isupper</a:t>
            </a:r>
            <a:r>
              <a:rPr lang="en-US" u="words" dirty="0"/>
              <a:t>()</a:t>
            </a:r>
            <a:r>
              <a:rPr lang="en-US" dirty="0"/>
              <a:t>	  is the parameter an uppercase alphabetic character ('A'..'Z')      </a:t>
            </a:r>
            <a:endParaRPr lang="en-US" dirty="0" smtClean="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8438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1194" y="627797"/>
            <a:ext cx="10099343" cy="5322627"/>
          </a:xfrm>
          <a:prstGeom prst="rect">
            <a:avLst/>
          </a:prstGeom>
        </p:spPr>
      </p:pic>
    </p:spTree>
    <p:extLst>
      <p:ext uri="{BB962C8B-B14F-4D97-AF65-F5344CB8AC3E}">
        <p14:creationId xmlns:p14="http://schemas.microsoft.com/office/powerpoint/2010/main" val="109762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327545" y="682388"/>
            <a:ext cx="10713493" cy="4885899"/>
          </a:xfrm>
          <a:prstGeom prst="rect">
            <a:avLst/>
          </a:prstGeom>
        </p:spPr>
      </p:pic>
    </p:spTree>
    <p:extLst>
      <p:ext uri="{BB962C8B-B14F-4D97-AF65-F5344CB8AC3E}">
        <p14:creationId xmlns:p14="http://schemas.microsoft.com/office/powerpoint/2010/main" val="42710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0376" y="818866"/>
            <a:ext cx="10112991" cy="5431809"/>
          </a:xfrm>
          <a:prstGeom prst="rect">
            <a:avLst/>
          </a:prstGeom>
        </p:spPr>
      </p:pic>
    </p:spTree>
    <p:extLst>
      <p:ext uri="{BB962C8B-B14F-4D97-AF65-F5344CB8AC3E}">
        <p14:creationId xmlns:p14="http://schemas.microsoft.com/office/powerpoint/2010/main" val="289184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08583" y="1690688"/>
            <a:ext cx="11279507" cy="4928475"/>
          </a:xfrm>
          <a:prstGeom prst="rect">
            <a:avLst/>
          </a:prstGeom>
        </p:spPr>
      </p:pic>
      <p:sp>
        <p:nvSpPr>
          <p:cNvPr id="7" name="Rectangle 6"/>
          <p:cNvSpPr/>
          <p:nvPr/>
        </p:nvSpPr>
        <p:spPr>
          <a:xfrm>
            <a:off x="6048337" y="5431905"/>
            <a:ext cx="5305464"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dirty="0" smtClean="0"/>
              <a:t># Output</a:t>
            </a:r>
          </a:p>
          <a:p>
            <a:r>
              <a:rPr lang="en-US" dirty="0" smtClean="0"/>
              <a:t>Greeting message Hello Programmer :)</a:t>
            </a:r>
            <a:endParaRPr lang="en-US" dirty="0"/>
          </a:p>
        </p:txBody>
      </p:sp>
    </p:spTree>
    <p:extLst>
      <p:ext uri="{BB962C8B-B14F-4D97-AF65-F5344CB8AC3E}">
        <p14:creationId xmlns:p14="http://schemas.microsoft.com/office/powerpoint/2010/main" val="28618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b="1" dirty="0">
                <a:latin typeface="Courier New" pitchFamily="49" charset="0"/>
                <a:cs typeface="Courier New" pitchFamily="49" charset="0"/>
              </a:rPr>
              <a:t>string name;</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"Enter your name: " &lt;&lt; </a:t>
            </a:r>
            <a:r>
              <a:rPr lang="en-US" b="1" dirty="0" err="1">
                <a:latin typeface="Courier New" pitchFamily="49" charset="0"/>
                <a:cs typeface="Courier New" pitchFamily="49" charset="0"/>
              </a:rPr>
              <a:t>endl</a:t>
            </a:r>
            <a:r>
              <a:rPr lang="en-US" b="1" dirty="0">
                <a:latin typeface="Courier New" pitchFamily="49" charset="0"/>
                <a:cs typeface="Courier New" pitchFamily="49" charset="0"/>
              </a:rPr>
              <a:t>;</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b="1" dirty="0" err="1">
                <a:solidFill>
                  <a:schemeClr val="tx2">
                    <a:lumMod val="60000"/>
                    <a:lumOff val="40000"/>
                  </a:schemeClr>
                </a:solidFill>
                <a:latin typeface="Courier New" pitchFamily="49" charset="0"/>
                <a:cs typeface="Courier New" pitchFamily="49" charset="0"/>
              </a:rPr>
              <a:t>cin</a:t>
            </a:r>
            <a:r>
              <a:rPr lang="en-US" b="1" dirty="0">
                <a:solidFill>
                  <a:schemeClr val="tx2">
                    <a:lumMod val="60000"/>
                    <a:lumOff val="40000"/>
                  </a:schemeClr>
                </a:solidFill>
                <a:latin typeface="Courier New" pitchFamily="49" charset="0"/>
                <a:cs typeface="Courier New" pitchFamily="49" charset="0"/>
              </a:rPr>
              <a:t> &gt;&gt;</a:t>
            </a:r>
            <a:r>
              <a:rPr lang="en-US" b="1" dirty="0">
                <a:latin typeface="Courier New" pitchFamily="49" charset="0"/>
                <a:cs typeface="Courier New" pitchFamily="49" charset="0"/>
              </a:rPr>
              <a:t> name;</a:t>
            </a:r>
            <a:r>
              <a:rPr lang="en-US" dirty="0">
                <a:latin typeface="Courier New" pitchFamily="49" charset="0"/>
                <a:cs typeface="Courier New" pitchFamily="49" charset="0"/>
              </a:rPr>
              <a:t> </a:t>
            </a:r>
            <a:br>
              <a:rPr lang="en-US" dirty="0">
                <a:latin typeface="Courier New" pitchFamily="49" charset="0"/>
                <a:cs typeface="Courier New" pitchFamily="49" charset="0"/>
              </a:rPr>
            </a:br>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“Welcome " </a:t>
            </a:r>
            <a:r>
              <a:rPr lang="en-US" b="1" dirty="0">
                <a:solidFill>
                  <a:schemeClr val="tx2">
                    <a:lumMod val="60000"/>
                    <a:lumOff val="40000"/>
                  </a:schemeClr>
                </a:solidFill>
                <a:latin typeface="Courier New" pitchFamily="49" charset="0"/>
                <a:cs typeface="Courier New" pitchFamily="49" charset="0"/>
              </a:rPr>
              <a:t>&lt;&lt;</a:t>
            </a:r>
            <a:r>
              <a:rPr lang="en-US" b="1" dirty="0">
                <a:latin typeface="Courier New" pitchFamily="49" charset="0"/>
                <a:cs typeface="Courier New" pitchFamily="49" charset="0"/>
              </a:rPr>
              <a:t> name &lt;&lt;“\n Have a nice day \n”;</a:t>
            </a:r>
            <a:endParaRPr lang="en-US" dirty="0">
              <a:latin typeface="Courier New" pitchFamily="49" charset="0"/>
              <a:cs typeface="Courier New" pitchFamily="49" charset="0"/>
            </a:endParaRPr>
          </a:p>
          <a:p>
            <a:endParaRPr lang="en-US" dirty="0"/>
          </a:p>
        </p:txBody>
      </p:sp>
      <p:sp>
        <p:nvSpPr>
          <p:cNvPr id="4" name="Rectangle 3"/>
          <p:cNvSpPr>
            <a:spLocks noChangeArrowheads="1"/>
          </p:cNvSpPr>
          <p:nvPr/>
        </p:nvSpPr>
        <p:spPr bwMode="auto">
          <a:xfrm>
            <a:off x="3719512" y="4126173"/>
            <a:ext cx="4752975" cy="1584325"/>
          </a:xfrm>
          <a:prstGeom prst="rect">
            <a:avLst/>
          </a:prstGeom>
          <a:solidFill>
            <a:schemeClr val="tx1"/>
          </a:solidFill>
          <a:ln w="12700" algn="ctr">
            <a:solidFill>
              <a:schemeClr val="tx1"/>
            </a:solidFill>
            <a:round/>
            <a:headEnd type="none" w="sm" len="sm"/>
            <a:tailEnd type="none" w="sm" len="sm"/>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b="1" dirty="0">
                <a:solidFill>
                  <a:schemeClr val="bg1"/>
                </a:solidFill>
                <a:latin typeface="Courier New" panose="02070309020205020404" pitchFamily="49" charset="0"/>
                <a:cs typeface="Courier New" panose="02070309020205020404" pitchFamily="49" charset="0"/>
              </a:rPr>
              <a:t>Enter your name:</a:t>
            </a:r>
          </a:p>
          <a:p>
            <a:pPr eaLnBrk="1" hangingPunct="1"/>
            <a:r>
              <a:rPr lang="en-US" b="1" dirty="0" smtClean="0">
                <a:solidFill>
                  <a:srgbClr val="FFC000"/>
                </a:solidFill>
                <a:latin typeface="Courier New" panose="02070309020205020404" pitchFamily="49" charset="0"/>
                <a:cs typeface="Courier New" panose="02070309020205020404" pitchFamily="49" charset="0"/>
              </a:rPr>
              <a:t>Sidra</a:t>
            </a:r>
          </a:p>
          <a:p>
            <a:pPr eaLnBrk="1" hangingPunct="1"/>
            <a:r>
              <a:rPr lang="en-US" b="1" dirty="0" smtClean="0">
                <a:solidFill>
                  <a:schemeClr val="bg1"/>
                </a:solidFill>
                <a:latin typeface="Courier New" panose="02070309020205020404" pitchFamily="49" charset="0"/>
                <a:cs typeface="Courier New" panose="02070309020205020404" pitchFamily="49" charset="0"/>
              </a:rPr>
              <a:t>Welcome </a:t>
            </a:r>
            <a:r>
              <a:rPr lang="en-US" b="1" dirty="0" err="1" smtClean="0">
                <a:solidFill>
                  <a:schemeClr val="bg1"/>
                </a:solidFill>
                <a:latin typeface="Courier New" panose="02070309020205020404" pitchFamily="49" charset="0"/>
                <a:cs typeface="Courier New" panose="02070309020205020404" pitchFamily="49" charset="0"/>
              </a:rPr>
              <a:t>sidra</a:t>
            </a:r>
            <a:endParaRPr lang="en-US" b="1" dirty="0" smtClean="0">
              <a:solidFill>
                <a:schemeClr val="bg1"/>
              </a:solidFill>
              <a:latin typeface="Courier New" panose="02070309020205020404" pitchFamily="49" charset="0"/>
              <a:cs typeface="Courier New" panose="02070309020205020404" pitchFamily="49" charset="0"/>
            </a:endParaRPr>
          </a:p>
          <a:p>
            <a:pPr eaLnBrk="1" hangingPunct="1"/>
            <a:r>
              <a:rPr lang="en-US" b="1" dirty="0" smtClean="0">
                <a:solidFill>
                  <a:schemeClr val="bg1"/>
                </a:solidFill>
                <a:latin typeface="Courier New" panose="02070309020205020404" pitchFamily="49" charset="0"/>
                <a:cs typeface="Courier New" panose="02070309020205020404" pitchFamily="49" charset="0"/>
              </a:rPr>
              <a:t>Have </a:t>
            </a:r>
            <a:r>
              <a:rPr lang="en-US" b="1" dirty="0">
                <a:solidFill>
                  <a:schemeClr val="bg1"/>
                </a:solidFill>
                <a:latin typeface="Courier New" panose="02070309020205020404" pitchFamily="49" charset="0"/>
                <a:cs typeface="Courier New" panose="02070309020205020404" pitchFamily="49" charset="0"/>
              </a:rPr>
              <a:t>a nice day</a:t>
            </a:r>
          </a:p>
          <a:p>
            <a:pPr eaLnBrk="1" hangingPunct="1"/>
            <a:endParaRPr lang="ar-SA" dirty="0">
              <a:solidFill>
                <a:schemeClr val="bg1"/>
              </a:solidFill>
            </a:endParaRPr>
          </a:p>
        </p:txBody>
      </p:sp>
    </p:spTree>
    <p:extLst>
      <p:ext uri="{BB962C8B-B14F-4D97-AF65-F5344CB8AC3E}">
        <p14:creationId xmlns:p14="http://schemas.microsoft.com/office/powerpoint/2010/main" val="309956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Strings concatenation with the + operator</a:t>
            </a:r>
            <a:endParaRPr lang="en-US" dirty="0"/>
          </a:p>
        </p:txBody>
      </p:sp>
      <p:sp>
        <p:nvSpPr>
          <p:cNvPr id="5" name="Content Placeholder 4"/>
          <p:cNvSpPr>
            <a:spLocks noGrp="1"/>
          </p:cNvSpPr>
          <p:nvPr>
            <p:ph idx="1"/>
          </p:nvPr>
        </p:nvSpPr>
        <p:spPr/>
        <p:txBody>
          <a:bodyPr/>
          <a:lstStyle/>
          <a:p>
            <a:pPr algn="just"/>
            <a:r>
              <a:rPr lang="en-US" sz="3200" dirty="0"/>
              <a:t>C++ strings also provide many string manipulation facilities. The simplest string manipulation that we commonly use is concatenation, or addition of strings. In C++, we can use the </a:t>
            </a:r>
            <a:r>
              <a:rPr lang="en-US" sz="3200" b="1" dirty="0">
                <a:solidFill>
                  <a:schemeClr val="tx2"/>
                </a:solidFill>
              </a:rPr>
              <a:t>+</a:t>
            </a:r>
            <a:r>
              <a:rPr lang="en-US" sz="3200" dirty="0"/>
              <a:t> operator to concatenate (or “add”) two strings, as shown below</a:t>
            </a:r>
            <a:r>
              <a:rPr lang="en-US" sz="2400" dirty="0"/>
              <a:t>:</a:t>
            </a:r>
          </a:p>
          <a:p>
            <a:pPr>
              <a:buFont typeface="Monotype Sorts" pitchFamily="2" charset="2"/>
              <a:buNone/>
            </a:pPr>
            <a:r>
              <a:rPr lang="en-US" b="1" dirty="0">
                <a:latin typeface="Courier New" panose="02070309020205020404" pitchFamily="49" charset="0"/>
                <a:cs typeface="Courier New" panose="02070309020205020404" pitchFamily="49" charset="0"/>
              </a:rPr>
              <a:t>  string result;</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string s1 = "hello ";</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string s2 = "world";</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result = s1 + s2;</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a:solidFill>
                  <a:schemeClr val="tx1">
                    <a:lumMod val="95000"/>
                    <a:lumOff val="5000"/>
                  </a:schemeClr>
                </a:solidFill>
                <a:latin typeface="Courier New" panose="02070309020205020404" pitchFamily="49" charset="0"/>
                <a:cs typeface="Courier New" panose="02070309020205020404" pitchFamily="49" charset="0"/>
              </a:rPr>
              <a:t>// result now contains "hello world"</a:t>
            </a:r>
            <a:endParaRPr lang="ar-SA" dirty="0">
              <a:solidFill>
                <a:schemeClr val="tx1">
                  <a:lumMod val="95000"/>
                  <a:lumOff val="5000"/>
                </a:schemeClr>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82017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Access a character of string</a:t>
            </a:r>
            <a:endParaRPr lang="en-US" dirty="0"/>
          </a:p>
        </p:txBody>
      </p:sp>
      <p:sp>
        <p:nvSpPr>
          <p:cNvPr id="4" name="Content Placeholder 3"/>
          <p:cNvSpPr>
            <a:spLocks noGrp="1" noChangeArrowheads="1"/>
          </p:cNvSpPr>
          <p:nvPr>
            <p:ph idx="1"/>
          </p:nvPr>
        </p:nvSpPr>
        <p:spPr bwMode="auto">
          <a:xfrm>
            <a:off x="1160060" y="3930556"/>
            <a:ext cx="9879842" cy="1806648"/>
          </a:xfrm>
          <a:prstGeom prst="rect">
            <a:avLst/>
          </a:prstGeom>
          <a:solidFill>
            <a:schemeClr val="accent6">
              <a:lumMod val="20000"/>
              <a:lumOff val="80000"/>
            </a:schemeClr>
          </a:solidFill>
          <a:ln>
            <a:solidFill>
              <a:srgbClr val="CC9900"/>
            </a:solidFill>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b="1" dirty="0">
                <a:latin typeface="Courier New" panose="02070309020205020404" pitchFamily="49" charset="0"/>
                <a:cs typeface="Courier New" panose="02070309020205020404" pitchFamily="49" charset="0"/>
              </a:rPr>
              <a:t>string x = “high”;</a:t>
            </a:r>
          </a:p>
          <a:p>
            <a:pPr algn="just" eaLnBrk="1" hangingPunct="1"/>
            <a:r>
              <a:rPr lang="en-US" b="1" dirty="0">
                <a:latin typeface="Courier New" panose="02070309020205020404" pitchFamily="49" charset="0"/>
                <a:cs typeface="Courier New" panose="02070309020205020404" pitchFamily="49" charset="0"/>
              </a:rPr>
              <a:t>char c = x[0]; </a:t>
            </a:r>
            <a:r>
              <a:rPr lang="en-US" b="1" dirty="0">
                <a:solidFill>
                  <a:srgbClr val="00B050"/>
                </a:solidFill>
                <a:latin typeface="Courier New" panose="02070309020205020404" pitchFamily="49" charset="0"/>
                <a:cs typeface="Courier New" panose="02070309020205020404" pitchFamily="49" charset="0"/>
              </a:rPr>
              <a:t>// c is ‘h’</a:t>
            </a:r>
          </a:p>
          <a:p>
            <a:pPr algn="just" eaLnBrk="1" hangingPunct="1"/>
            <a:r>
              <a:rPr lang="en-US" b="1" dirty="0">
                <a:latin typeface="Courier New" panose="02070309020205020404" pitchFamily="49" charset="0"/>
                <a:cs typeface="Courier New" panose="02070309020205020404" pitchFamily="49" charset="0"/>
              </a:rPr>
              <a:t>c = x[1]; </a:t>
            </a:r>
            <a:r>
              <a:rPr lang="en-US" b="1" dirty="0">
                <a:solidFill>
                  <a:srgbClr val="00B050"/>
                </a:solidFill>
                <a:latin typeface="Courier New" panose="02070309020205020404" pitchFamily="49" charset="0"/>
                <a:cs typeface="Courier New" panose="02070309020205020404" pitchFamily="49" charset="0"/>
              </a:rPr>
              <a:t>// c is ‘</a:t>
            </a:r>
            <a:r>
              <a:rPr lang="en-US" b="1" dirty="0" err="1">
                <a:solidFill>
                  <a:srgbClr val="00B050"/>
                </a:solidFill>
                <a:latin typeface="Courier New" panose="02070309020205020404" pitchFamily="49" charset="0"/>
                <a:cs typeface="Courier New" panose="02070309020205020404" pitchFamily="49" charset="0"/>
              </a:rPr>
              <a:t>i</a:t>
            </a:r>
            <a:r>
              <a:rPr lang="en-US" b="1" dirty="0">
                <a:solidFill>
                  <a:srgbClr val="00B050"/>
                </a:solidFill>
                <a:latin typeface="Courier New" panose="02070309020205020404" pitchFamily="49" charset="0"/>
                <a:cs typeface="Courier New" panose="02070309020205020404" pitchFamily="49" charset="0"/>
              </a:rPr>
              <a:t>’</a:t>
            </a:r>
          </a:p>
          <a:p>
            <a:pPr algn="just" eaLnBrk="1" hangingPunct="1"/>
            <a:r>
              <a:rPr lang="en-US" b="1" dirty="0">
                <a:latin typeface="Courier New" panose="02070309020205020404" pitchFamily="49" charset="0"/>
                <a:cs typeface="Courier New" panose="02070309020205020404" pitchFamily="49" charset="0"/>
              </a:rPr>
              <a:t>c = x[2]; </a:t>
            </a:r>
            <a:r>
              <a:rPr lang="en-US" b="1" dirty="0">
                <a:solidFill>
                  <a:srgbClr val="00B050"/>
                </a:solidFill>
                <a:latin typeface="Courier New" panose="02070309020205020404" pitchFamily="49" charset="0"/>
                <a:cs typeface="Courier New" panose="02070309020205020404" pitchFamily="49" charset="0"/>
              </a:rPr>
              <a:t>// c is ‘g’</a:t>
            </a:r>
          </a:p>
        </p:txBody>
      </p:sp>
      <p:sp>
        <p:nvSpPr>
          <p:cNvPr id="5" name="Rectangle 4"/>
          <p:cNvSpPr/>
          <p:nvPr/>
        </p:nvSpPr>
        <p:spPr>
          <a:xfrm>
            <a:off x="1160060" y="1514901"/>
            <a:ext cx="7983940" cy="2062103"/>
          </a:xfrm>
          <a:prstGeom prst="rect">
            <a:avLst/>
          </a:prstGeom>
        </p:spPr>
        <p:txBody>
          <a:bodyPr wrap="square">
            <a:spAutoFit/>
          </a:bodyPr>
          <a:lstStyle/>
          <a:p>
            <a:pPr>
              <a:defRPr/>
            </a:pPr>
            <a:r>
              <a:rPr lang="en-US" sz="3200" dirty="0"/>
              <a:t>The subscript operator, </a:t>
            </a:r>
            <a:r>
              <a:rPr lang="en-US" sz="3200" dirty="0">
                <a:solidFill>
                  <a:schemeClr val="accent1">
                    <a:lumMod val="50000"/>
                  </a:schemeClr>
                </a:solidFill>
              </a:rPr>
              <a:t>[ </a:t>
            </a:r>
            <a:r>
              <a:rPr lang="en-US" sz="3200" i="1" dirty="0" err="1">
                <a:solidFill>
                  <a:schemeClr val="accent1">
                    <a:lumMod val="50000"/>
                  </a:schemeClr>
                </a:solidFill>
              </a:rPr>
              <a:t>int</a:t>
            </a:r>
            <a:r>
              <a:rPr lang="en-US" sz="3200" dirty="0">
                <a:solidFill>
                  <a:schemeClr val="accent1">
                    <a:lumMod val="50000"/>
                  </a:schemeClr>
                </a:solidFill>
              </a:rPr>
              <a:t> ], </a:t>
            </a:r>
            <a:r>
              <a:rPr lang="en-US" sz="3200" dirty="0"/>
              <a:t>can be used with strings to access and modify individual characters.</a:t>
            </a:r>
          </a:p>
          <a:p>
            <a:pPr>
              <a:defRPr/>
            </a:pPr>
            <a:r>
              <a:rPr lang="en-US" sz="3200" dirty="0"/>
              <a:t>The strings have a first subscript of 0.</a:t>
            </a:r>
            <a:endParaRPr lang="ar-SA" sz="3200" dirty="0"/>
          </a:p>
        </p:txBody>
      </p:sp>
    </p:spTree>
    <p:extLst>
      <p:ext uri="{BB962C8B-B14F-4D97-AF65-F5344CB8AC3E}">
        <p14:creationId xmlns:p14="http://schemas.microsoft.com/office/powerpoint/2010/main" val="1425431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1045</Words>
  <Application>Microsoft Office PowerPoint</Application>
  <PresentationFormat>Widescreen</PresentationFormat>
  <Paragraphs>248</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Batang</vt:lpstr>
      <vt:lpstr>宋体</vt:lpstr>
      <vt:lpstr>宋体</vt:lpstr>
      <vt:lpstr>Arial</vt:lpstr>
      <vt:lpstr>Calibri</vt:lpstr>
      <vt:lpstr>Calibri Light</vt:lpstr>
      <vt:lpstr>Courier</vt:lpstr>
      <vt:lpstr>Courier New</vt:lpstr>
      <vt:lpstr>Monotype Sorts</vt:lpstr>
      <vt:lpstr>Times New Roman</vt:lpstr>
      <vt:lpstr>verdana</vt:lpstr>
      <vt:lpstr>Wingdings</vt:lpstr>
      <vt:lpstr>Wingdings 2</vt:lpstr>
      <vt:lpstr>Office Theme</vt:lpstr>
      <vt:lpstr>strings</vt:lpstr>
      <vt:lpstr>STRING</vt:lpstr>
      <vt:lpstr>PowerPoint Presentation</vt:lpstr>
      <vt:lpstr>PowerPoint Presentation</vt:lpstr>
      <vt:lpstr>PowerPoint Presentation</vt:lpstr>
      <vt:lpstr>EXAMPLE:</vt:lpstr>
      <vt:lpstr>EXAMPLE</vt:lpstr>
      <vt:lpstr>Strings concatenation with the + operator</vt:lpstr>
      <vt:lpstr>Access a character of string</vt:lpstr>
      <vt:lpstr>Operators on string Objects</vt:lpstr>
      <vt:lpstr>String - Functions</vt:lpstr>
      <vt:lpstr>String - Functions</vt:lpstr>
      <vt:lpstr>substr Function</vt:lpstr>
      <vt:lpstr>String Functions Examples</vt:lpstr>
      <vt:lpstr>PowerPoint Presentation</vt:lpstr>
      <vt:lpstr>PowerPoint Presentation</vt:lpstr>
      <vt:lpstr>empty Function</vt:lpstr>
      <vt:lpstr>String Functions Examples</vt:lpstr>
      <vt:lpstr>insert Function</vt:lpstr>
      <vt:lpstr>compare Function</vt:lpstr>
      <vt:lpstr>Accessing Elements of String: at()</vt:lpstr>
      <vt:lpstr>The C-Style Character String:</vt:lpstr>
      <vt:lpstr>The C-Style Character String:</vt:lpstr>
      <vt:lpstr>null character</vt:lpstr>
      <vt:lpstr>The C-Style Character String:</vt:lpstr>
      <vt:lpstr>cstring</vt:lpstr>
      <vt:lpstr>Comparison between c &amp; c++ String</vt:lpstr>
      <vt:lpstr>TASKS: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Sidra   Mudassar</dc:creator>
  <cp:lastModifiedBy>User</cp:lastModifiedBy>
  <cp:revision>31</cp:revision>
  <dcterms:created xsi:type="dcterms:W3CDTF">2018-04-15T06:01:14Z</dcterms:created>
  <dcterms:modified xsi:type="dcterms:W3CDTF">2020-03-18T20:36:59Z</dcterms:modified>
</cp:coreProperties>
</file>