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1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8" r:id="rId15"/>
    <p:sldId id="273" r:id="rId16"/>
    <p:sldId id="276" r:id="rId17"/>
    <p:sldId id="275" r:id="rId18"/>
    <p:sldId id="277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20" autoAdjust="0"/>
  </p:normalViewPr>
  <p:slideViewPr>
    <p:cSldViewPr>
      <p:cViewPr varScale="1">
        <p:scale>
          <a:sx n="63" d="100"/>
          <a:sy n="63" d="100"/>
        </p:scale>
        <p:origin x="-135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851483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Oval 1"/>
          <p:cNvGrpSpPr/>
          <p:nvPr/>
        </p:nvGrpSpPr>
        <p:grpSpPr>
          <a:xfrm>
            <a:off x="1695450" y="685800"/>
            <a:ext cx="2438400" cy="1371600"/>
            <a:chOff x="0" y="0"/>
            <a:chExt cx="2438400" cy="1371600"/>
          </a:xfrm>
        </p:grpSpPr>
        <p:sp>
          <p:nvSpPr>
            <p:cNvPr id="172" name="Oval"/>
            <p:cNvSpPr/>
            <p:nvPr/>
          </p:nvSpPr>
          <p:spPr>
            <a:xfrm>
              <a:off x="0" y="0"/>
              <a:ext cx="2438400" cy="13716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Super Node"/>
            <p:cNvSpPr txBox="1"/>
            <p:nvPr/>
          </p:nvSpPr>
          <p:spPr>
            <a:xfrm>
              <a:off x="415514" y="519256"/>
              <a:ext cx="160737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Super Node</a:t>
              </a:r>
            </a:p>
          </p:txBody>
        </p:sp>
      </p:grpSp>
      <p:grpSp>
        <p:nvGrpSpPr>
          <p:cNvPr id="177" name="Oval 2"/>
          <p:cNvGrpSpPr/>
          <p:nvPr/>
        </p:nvGrpSpPr>
        <p:grpSpPr>
          <a:xfrm>
            <a:off x="457200" y="3200400"/>
            <a:ext cx="1447800" cy="914400"/>
            <a:chOff x="0" y="0"/>
            <a:chExt cx="1447800" cy="914400"/>
          </a:xfrm>
        </p:grpSpPr>
        <p:sp>
          <p:nvSpPr>
            <p:cNvPr id="175" name="Oval"/>
            <p:cNvSpPr/>
            <p:nvPr/>
          </p:nvSpPr>
          <p:spPr>
            <a:xfrm>
              <a:off x="0" y="0"/>
              <a:ext cx="1447800" cy="9144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6" name="Worker Node"/>
            <p:cNvSpPr txBox="1"/>
            <p:nvPr/>
          </p:nvSpPr>
          <p:spPr>
            <a:xfrm>
              <a:off x="270444" y="144606"/>
              <a:ext cx="90691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Worker Node</a:t>
              </a:r>
            </a:p>
          </p:txBody>
        </p:sp>
      </p:grpSp>
      <p:grpSp>
        <p:nvGrpSpPr>
          <p:cNvPr id="180" name="Oval 31"/>
          <p:cNvGrpSpPr/>
          <p:nvPr/>
        </p:nvGrpSpPr>
        <p:grpSpPr>
          <a:xfrm>
            <a:off x="2057400" y="3200400"/>
            <a:ext cx="1447800" cy="914400"/>
            <a:chOff x="0" y="0"/>
            <a:chExt cx="1447800" cy="914400"/>
          </a:xfrm>
        </p:grpSpPr>
        <p:sp>
          <p:nvSpPr>
            <p:cNvPr id="178" name="Oval"/>
            <p:cNvSpPr/>
            <p:nvPr/>
          </p:nvSpPr>
          <p:spPr>
            <a:xfrm>
              <a:off x="0" y="0"/>
              <a:ext cx="1447800" cy="9144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9" name="Worker Node"/>
            <p:cNvSpPr txBox="1"/>
            <p:nvPr/>
          </p:nvSpPr>
          <p:spPr>
            <a:xfrm>
              <a:off x="270444" y="144606"/>
              <a:ext cx="90691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Worker Node</a:t>
              </a:r>
            </a:p>
          </p:txBody>
        </p:sp>
      </p:grpSp>
      <p:grpSp>
        <p:nvGrpSpPr>
          <p:cNvPr id="183" name="Oval 32"/>
          <p:cNvGrpSpPr/>
          <p:nvPr/>
        </p:nvGrpSpPr>
        <p:grpSpPr>
          <a:xfrm>
            <a:off x="3657600" y="3200400"/>
            <a:ext cx="1447800" cy="914400"/>
            <a:chOff x="0" y="0"/>
            <a:chExt cx="1447800" cy="914400"/>
          </a:xfrm>
        </p:grpSpPr>
        <p:sp>
          <p:nvSpPr>
            <p:cNvPr id="181" name="Oval"/>
            <p:cNvSpPr/>
            <p:nvPr/>
          </p:nvSpPr>
          <p:spPr>
            <a:xfrm>
              <a:off x="0" y="0"/>
              <a:ext cx="1447800" cy="9144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2" name="Worker Node"/>
            <p:cNvSpPr txBox="1"/>
            <p:nvPr/>
          </p:nvSpPr>
          <p:spPr>
            <a:xfrm>
              <a:off x="270444" y="144606"/>
              <a:ext cx="90691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Worker Node</a:t>
              </a:r>
            </a:p>
          </p:txBody>
        </p:sp>
      </p:grpSp>
      <p:grpSp>
        <p:nvGrpSpPr>
          <p:cNvPr id="186" name="Oval 33"/>
          <p:cNvGrpSpPr/>
          <p:nvPr/>
        </p:nvGrpSpPr>
        <p:grpSpPr>
          <a:xfrm>
            <a:off x="5257800" y="3200400"/>
            <a:ext cx="1447800" cy="914400"/>
            <a:chOff x="0" y="0"/>
            <a:chExt cx="1447800" cy="914400"/>
          </a:xfrm>
        </p:grpSpPr>
        <p:sp>
          <p:nvSpPr>
            <p:cNvPr id="184" name="Oval"/>
            <p:cNvSpPr/>
            <p:nvPr/>
          </p:nvSpPr>
          <p:spPr>
            <a:xfrm>
              <a:off x="0" y="0"/>
              <a:ext cx="1447800" cy="9144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Worker Node"/>
            <p:cNvSpPr txBox="1"/>
            <p:nvPr/>
          </p:nvSpPr>
          <p:spPr>
            <a:xfrm>
              <a:off x="270444" y="144606"/>
              <a:ext cx="90691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Worker Node</a:t>
              </a:r>
            </a:p>
          </p:txBody>
        </p:sp>
      </p:grpSp>
      <p:grpSp>
        <p:nvGrpSpPr>
          <p:cNvPr id="189" name="Oval 34"/>
          <p:cNvGrpSpPr/>
          <p:nvPr/>
        </p:nvGrpSpPr>
        <p:grpSpPr>
          <a:xfrm>
            <a:off x="6858000" y="3124200"/>
            <a:ext cx="1447800" cy="914400"/>
            <a:chOff x="0" y="0"/>
            <a:chExt cx="1447800" cy="914400"/>
          </a:xfrm>
        </p:grpSpPr>
        <p:sp>
          <p:nvSpPr>
            <p:cNvPr id="187" name="Oval"/>
            <p:cNvSpPr/>
            <p:nvPr/>
          </p:nvSpPr>
          <p:spPr>
            <a:xfrm>
              <a:off x="0" y="0"/>
              <a:ext cx="1447800" cy="9144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" name="Worker Node"/>
            <p:cNvSpPr txBox="1"/>
            <p:nvPr/>
          </p:nvSpPr>
          <p:spPr>
            <a:xfrm>
              <a:off x="270444" y="144606"/>
              <a:ext cx="90691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Worker Node</a:t>
              </a:r>
            </a:p>
          </p:txBody>
        </p:sp>
      </p:grpSp>
      <p:sp>
        <p:nvSpPr>
          <p:cNvPr id="197" name="Straight Arrow Connector 6"/>
          <p:cNvSpPr/>
          <p:nvPr/>
        </p:nvSpPr>
        <p:spPr>
          <a:xfrm>
            <a:off x="1502123" y="2013720"/>
            <a:ext cx="925586" cy="1220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8" name="Straight Arrow Connector 9"/>
          <p:cNvSpPr/>
          <p:nvPr/>
        </p:nvSpPr>
        <p:spPr>
          <a:xfrm>
            <a:off x="2808692" y="2069724"/>
            <a:ext cx="65235" cy="1118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9" name="Straight Arrow Connector 12"/>
          <p:cNvSpPr/>
          <p:nvPr/>
        </p:nvSpPr>
        <p:spPr>
          <a:xfrm>
            <a:off x="3336088" y="2028387"/>
            <a:ext cx="766171" cy="1194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00" name="Straight Arrow Connector 14"/>
          <p:cNvSpPr/>
          <p:nvPr/>
        </p:nvSpPr>
        <p:spPr>
          <a:xfrm>
            <a:off x="3661039" y="1927914"/>
            <a:ext cx="1841295" cy="1372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Straight Arrow Connector 16"/>
          <p:cNvSpPr/>
          <p:nvPr/>
        </p:nvSpPr>
        <p:spPr>
          <a:xfrm>
            <a:off x="3860905" y="1819622"/>
            <a:ext cx="3129019" cy="1481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5" name="TextBox 17"/>
          <p:cNvSpPr txBox="1"/>
          <p:nvPr/>
        </p:nvSpPr>
        <p:spPr>
          <a:xfrm>
            <a:off x="4922519" y="358675"/>
            <a:ext cx="4023362" cy="2085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Super Node responsibilities:</a:t>
            </a:r>
          </a:p>
          <a:p>
            <a:r>
              <a:t>Keep track of worker nodes</a:t>
            </a:r>
            <a:br/>
            <a:r>
              <a:t>Assign tasks to worker nodes</a:t>
            </a:r>
          </a:p>
          <a:p>
            <a:r>
              <a:t>Validate computation result from worker nodes</a:t>
            </a:r>
          </a:p>
          <a:p>
            <a:r>
              <a:t>Compute reward for tasks</a:t>
            </a:r>
          </a:p>
          <a:p>
            <a:r>
              <a:t>Write to blockchain for transaction data</a:t>
            </a:r>
          </a:p>
        </p:txBody>
      </p:sp>
      <p:sp>
        <p:nvSpPr>
          <p:cNvPr id="196" name="TextBox 54"/>
          <p:cNvSpPr txBox="1"/>
          <p:nvPr/>
        </p:nvSpPr>
        <p:spPr>
          <a:xfrm>
            <a:off x="502919" y="4419600"/>
            <a:ext cx="4023362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Worker Node responsibilities:</a:t>
            </a:r>
          </a:p>
          <a:p>
            <a:r>
              <a:t>Computes task assigned by super node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Box 2"/>
          <p:cNvSpPr txBox="1"/>
          <p:nvPr/>
        </p:nvSpPr>
        <p:spPr>
          <a:xfrm>
            <a:off x="426719" y="381000"/>
            <a:ext cx="822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User</a:t>
            </a:r>
          </a:p>
        </p:txBody>
      </p:sp>
      <p:sp>
        <p:nvSpPr>
          <p:cNvPr id="324" name="TextBox 4"/>
          <p:cNvSpPr txBox="1"/>
          <p:nvPr/>
        </p:nvSpPr>
        <p:spPr>
          <a:xfrm>
            <a:off x="2484119" y="381000"/>
            <a:ext cx="1356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Web Interface</a:t>
            </a:r>
          </a:p>
        </p:txBody>
      </p:sp>
      <p:sp>
        <p:nvSpPr>
          <p:cNvPr id="325" name="TextBox 5"/>
          <p:cNvSpPr txBox="1"/>
          <p:nvPr/>
        </p:nvSpPr>
        <p:spPr>
          <a:xfrm>
            <a:off x="46939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Server</a:t>
            </a:r>
          </a:p>
        </p:txBody>
      </p:sp>
      <p:sp>
        <p:nvSpPr>
          <p:cNvPr id="326" name="Straight Connector 6"/>
          <p:cNvSpPr/>
          <p:nvPr/>
        </p:nvSpPr>
        <p:spPr>
          <a:xfrm flipH="1">
            <a:off x="838199" y="688776"/>
            <a:ext cx="2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7" name="Straight Connector 7"/>
          <p:cNvSpPr/>
          <p:nvPr/>
        </p:nvSpPr>
        <p:spPr>
          <a:xfrm flipH="1">
            <a:off x="3162299" y="688776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8" name="Straight Connector 8"/>
          <p:cNvSpPr/>
          <p:nvPr/>
        </p:nvSpPr>
        <p:spPr>
          <a:xfrm flipH="1">
            <a:off x="54893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9" name="Straight Arrow Connector 46"/>
          <p:cNvSpPr/>
          <p:nvPr/>
        </p:nvSpPr>
        <p:spPr>
          <a:xfrm>
            <a:off x="838200" y="9144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0" name="TextBox 47"/>
          <p:cNvSpPr txBox="1"/>
          <p:nvPr/>
        </p:nvSpPr>
        <p:spPr>
          <a:xfrm>
            <a:off x="907365" y="987622"/>
            <a:ext cx="22326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Access website</a:t>
            </a:r>
          </a:p>
        </p:txBody>
      </p:sp>
      <p:sp>
        <p:nvSpPr>
          <p:cNvPr id="331" name="Straight Arrow Connector 48"/>
          <p:cNvSpPr/>
          <p:nvPr/>
        </p:nvSpPr>
        <p:spPr>
          <a:xfrm>
            <a:off x="838200" y="1603177"/>
            <a:ext cx="23241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2" name="TextBox 49"/>
          <p:cNvSpPr txBox="1"/>
          <p:nvPr/>
        </p:nvSpPr>
        <p:spPr>
          <a:xfrm>
            <a:off x="872196" y="1676400"/>
            <a:ext cx="2229730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Click “logout”</a:t>
            </a:r>
          </a:p>
        </p:txBody>
      </p:sp>
      <p:sp>
        <p:nvSpPr>
          <p:cNvPr id="333" name="TextBox 78"/>
          <p:cNvSpPr txBox="1"/>
          <p:nvPr/>
        </p:nvSpPr>
        <p:spPr>
          <a:xfrm>
            <a:off x="198120" y="76199"/>
            <a:ext cx="22000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334" name="TextBox 27"/>
          <p:cNvSpPr txBox="1"/>
          <p:nvPr/>
        </p:nvSpPr>
        <p:spPr>
          <a:xfrm>
            <a:off x="70561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Database</a:t>
            </a:r>
          </a:p>
        </p:txBody>
      </p:sp>
      <p:sp>
        <p:nvSpPr>
          <p:cNvPr id="335" name="Straight Connector 28"/>
          <p:cNvSpPr/>
          <p:nvPr/>
        </p:nvSpPr>
        <p:spPr>
          <a:xfrm flipH="1">
            <a:off x="78515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6" name="Straight Arrow Connector 30"/>
          <p:cNvSpPr/>
          <p:nvPr/>
        </p:nvSpPr>
        <p:spPr>
          <a:xfrm>
            <a:off x="3165231" y="19812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7" name="TextBox 31"/>
          <p:cNvSpPr txBox="1"/>
          <p:nvPr/>
        </p:nvSpPr>
        <p:spPr>
          <a:xfrm>
            <a:off x="3246119" y="2054423"/>
            <a:ext cx="223266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Logout request</a:t>
            </a:r>
          </a:p>
        </p:txBody>
      </p:sp>
      <p:sp>
        <p:nvSpPr>
          <p:cNvPr id="338" name="Straight Arrow Connector 26"/>
          <p:cNvSpPr/>
          <p:nvPr/>
        </p:nvSpPr>
        <p:spPr>
          <a:xfrm>
            <a:off x="5501054" y="23622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9" name="TextBox 29"/>
          <p:cNvSpPr txBox="1"/>
          <p:nvPr/>
        </p:nvSpPr>
        <p:spPr>
          <a:xfrm>
            <a:off x="5570219" y="2435423"/>
            <a:ext cx="2232662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Update user_account to indicate offline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2"/>
          <p:cNvSpPr txBox="1"/>
          <p:nvPr/>
        </p:nvSpPr>
        <p:spPr>
          <a:xfrm>
            <a:off x="426719" y="381000"/>
            <a:ext cx="822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User</a:t>
            </a:r>
          </a:p>
        </p:txBody>
      </p:sp>
      <p:sp>
        <p:nvSpPr>
          <p:cNvPr id="342" name="TextBox 4"/>
          <p:cNvSpPr txBox="1"/>
          <p:nvPr/>
        </p:nvSpPr>
        <p:spPr>
          <a:xfrm>
            <a:off x="2484119" y="381000"/>
            <a:ext cx="1356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Web Interface</a:t>
            </a:r>
          </a:p>
        </p:txBody>
      </p:sp>
      <p:sp>
        <p:nvSpPr>
          <p:cNvPr id="343" name="TextBox 5"/>
          <p:cNvSpPr txBox="1"/>
          <p:nvPr/>
        </p:nvSpPr>
        <p:spPr>
          <a:xfrm>
            <a:off x="46939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Server</a:t>
            </a:r>
          </a:p>
        </p:txBody>
      </p:sp>
      <p:sp>
        <p:nvSpPr>
          <p:cNvPr id="344" name="Straight Connector 6"/>
          <p:cNvSpPr/>
          <p:nvPr/>
        </p:nvSpPr>
        <p:spPr>
          <a:xfrm flipH="1">
            <a:off x="838199" y="688776"/>
            <a:ext cx="2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5" name="Straight Connector 7"/>
          <p:cNvSpPr/>
          <p:nvPr/>
        </p:nvSpPr>
        <p:spPr>
          <a:xfrm flipH="1">
            <a:off x="3162299" y="688776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6" name="Straight Connector 8"/>
          <p:cNvSpPr/>
          <p:nvPr/>
        </p:nvSpPr>
        <p:spPr>
          <a:xfrm flipH="1">
            <a:off x="54893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7" name="Straight Arrow Connector 46"/>
          <p:cNvSpPr/>
          <p:nvPr/>
        </p:nvSpPr>
        <p:spPr>
          <a:xfrm>
            <a:off x="838200" y="9144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8" name="TextBox 47"/>
          <p:cNvSpPr txBox="1"/>
          <p:nvPr/>
        </p:nvSpPr>
        <p:spPr>
          <a:xfrm>
            <a:off x="907365" y="987622"/>
            <a:ext cx="22326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Click “register worker”</a:t>
            </a:r>
          </a:p>
        </p:txBody>
      </p:sp>
      <p:sp>
        <p:nvSpPr>
          <p:cNvPr id="349" name="TextBox 78"/>
          <p:cNvSpPr txBox="1"/>
          <p:nvPr/>
        </p:nvSpPr>
        <p:spPr>
          <a:xfrm>
            <a:off x="198120" y="76199"/>
            <a:ext cx="22000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350" name="TextBox 27"/>
          <p:cNvSpPr txBox="1"/>
          <p:nvPr/>
        </p:nvSpPr>
        <p:spPr>
          <a:xfrm>
            <a:off x="70561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Database</a:t>
            </a:r>
          </a:p>
        </p:txBody>
      </p:sp>
      <p:sp>
        <p:nvSpPr>
          <p:cNvPr id="351" name="Straight Connector 28"/>
          <p:cNvSpPr/>
          <p:nvPr/>
        </p:nvSpPr>
        <p:spPr>
          <a:xfrm flipH="1">
            <a:off x="78515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2" name="TextBox 18"/>
          <p:cNvSpPr txBox="1"/>
          <p:nvPr/>
        </p:nvSpPr>
        <p:spPr>
          <a:xfrm>
            <a:off x="913227" y="1597222"/>
            <a:ext cx="2194561" cy="18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Display register worker popup, asking user to fill in wallet information.  If no worker has been registered, user can select existing wallet.  If user has registered at least 1 worker, user need to fill in new wallet address.  </a:t>
            </a:r>
          </a:p>
        </p:txBody>
      </p:sp>
      <p:sp>
        <p:nvSpPr>
          <p:cNvPr id="353" name="Straight Arrow Connector 19"/>
          <p:cNvSpPr/>
          <p:nvPr/>
        </p:nvSpPr>
        <p:spPr>
          <a:xfrm>
            <a:off x="832339" y="1524000"/>
            <a:ext cx="2324101" cy="0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4" name="Straight Arrow Connector 22"/>
          <p:cNvSpPr/>
          <p:nvPr/>
        </p:nvSpPr>
        <p:spPr>
          <a:xfrm>
            <a:off x="3168161" y="38100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5" name="TextBox 23"/>
          <p:cNvSpPr txBox="1"/>
          <p:nvPr/>
        </p:nvSpPr>
        <p:spPr>
          <a:xfrm>
            <a:off x="3208019" y="3883223"/>
            <a:ext cx="2238523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Register worker request</a:t>
            </a:r>
          </a:p>
        </p:txBody>
      </p:sp>
      <p:sp>
        <p:nvSpPr>
          <p:cNvPr id="356" name="Straight Arrow Connector 24"/>
          <p:cNvSpPr/>
          <p:nvPr/>
        </p:nvSpPr>
        <p:spPr>
          <a:xfrm>
            <a:off x="838200" y="3508176"/>
            <a:ext cx="23241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7" name="TextBox 25"/>
          <p:cNvSpPr txBox="1"/>
          <p:nvPr/>
        </p:nvSpPr>
        <p:spPr>
          <a:xfrm>
            <a:off x="907365" y="3581400"/>
            <a:ext cx="2232661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Click “confirm”</a:t>
            </a:r>
          </a:p>
        </p:txBody>
      </p:sp>
      <p:sp>
        <p:nvSpPr>
          <p:cNvPr id="358" name="Straight Arrow Connector 39"/>
          <p:cNvSpPr/>
          <p:nvPr/>
        </p:nvSpPr>
        <p:spPr>
          <a:xfrm>
            <a:off x="5527430" y="41910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9" name="TextBox 40"/>
          <p:cNvSpPr txBox="1"/>
          <p:nvPr/>
        </p:nvSpPr>
        <p:spPr>
          <a:xfrm>
            <a:off x="5573150" y="4264223"/>
            <a:ext cx="2238522" cy="96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dirty="0"/>
              <a:t>Query </a:t>
            </a:r>
            <a:r>
              <a:rPr dirty="0" err="1"/>
              <a:t>worker_node</a:t>
            </a:r>
            <a:r>
              <a:rPr dirty="0"/>
              <a:t> to check that wallet address has not been used previously.  If so, error </a:t>
            </a:r>
            <a:r>
              <a:rPr dirty="0" smtClean="0"/>
              <a:t>ou</a:t>
            </a:r>
            <a:r>
              <a:rPr lang="en-US" dirty="0" smtClean="0"/>
              <a:t>t, else create entry</a:t>
            </a:r>
            <a:endParaRPr dirty="0"/>
          </a:p>
        </p:txBody>
      </p:sp>
      <p:grpSp>
        <p:nvGrpSpPr>
          <p:cNvPr id="363" name="Group 42"/>
          <p:cNvGrpSpPr/>
          <p:nvPr/>
        </p:nvGrpSpPr>
        <p:grpSpPr>
          <a:xfrm>
            <a:off x="5509845" y="5348644"/>
            <a:ext cx="419101" cy="301824"/>
            <a:chOff x="0" y="0"/>
            <a:chExt cx="419100" cy="301823"/>
          </a:xfrm>
        </p:grpSpPr>
        <p:sp>
          <p:nvSpPr>
            <p:cNvPr id="360" name="Straight Connector 43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Straight Connector 44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Straight Arrow Connector 45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64" name="TextBox 50"/>
          <p:cNvSpPr txBox="1"/>
          <p:nvPr/>
        </p:nvSpPr>
        <p:spPr>
          <a:xfrm>
            <a:off x="6050867" y="5282624"/>
            <a:ext cx="1775460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Generate docker for this wallet address</a:t>
            </a:r>
          </a:p>
        </p:txBody>
      </p:sp>
      <p:sp>
        <p:nvSpPr>
          <p:cNvPr id="365" name="TextBox 51"/>
          <p:cNvSpPr txBox="1"/>
          <p:nvPr/>
        </p:nvSpPr>
        <p:spPr>
          <a:xfrm>
            <a:off x="3249051" y="5890736"/>
            <a:ext cx="21945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Return download link</a:t>
            </a:r>
          </a:p>
        </p:txBody>
      </p:sp>
      <p:sp>
        <p:nvSpPr>
          <p:cNvPr id="366" name="Straight Arrow Connector 52"/>
          <p:cNvSpPr/>
          <p:nvPr/>
        </p:nvSpPr>
        <p:spPr>
          <a:xfrm>
            <a:off x="3168162" y="5817513"/>
            <a:ext cx="2324101" cy="1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7" name="TextBox 55"/>
          <p:cNvSpPr txBox="1"/>
          <p:nvPr/>
        </p:nvSpPr>
        <p:spPr>
          <a:xfrm>
            <a:off x="916159" y="6245423"/>
            <a:ext cx="21945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Click “download”</a:t>
            </a:r>
          </a:p>
        </p:txBody>
      </p:sp>
      <p:sp>
        <p:nvSpPr>
          <p:cNvPr id="368" name="Straight Arrow Connector 57"/>
          <p:cNvSpPr/>
          <p:nvPr/>
        </p:nvSpPr>
        <p:spPr>
          <a:xfrm>
            <a:off x="838200" y="6172201"/>
            <a:ext cx="23241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Box 2"/>
          <p:cNvSpPr txBox="1"/>
          <p:nvPr/>
        </p:nvSpPr>
        <p:spPr>
          <a:xfrm>
            <a:off x="426719" y="381000"/>
            <a:ext cx="822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User</a:t>
            </a:r>
          </a:p>
        </p:txBody>
      </p:sp>
      <p:sp>
        <p:nvSpPr>
          <p:cNvPr id="371" name="TextBox 4"/>
          <p:cNvSpPr txBox="1"/>
          <p:nvPr/>
        </p:nvSpPr>
        <p:spPr>
          <a:xfrm>
            <a:off x="2484119" y="381000"/>
            <a:ext cx="1356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Worker</a:t>
            </a:r>
          </a:p>
        </p:txBody>
      </p:sp>
      <p:sp>
        <p:nvSpPr>
          <p:cNvPr id="372" name="TextBox 5"/>
          <p:cNvSpPr txBox="1"/>
          <p:nvPr/>
        </p:nvSpPr>
        <p:spPr>
          <a:xfrm>
            <a:off x="4693919" y="381000"/>
            <a:ext cx="15849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lang="en-US" dirty="0" err="1" smtClean="0"/>
              <a:t>RabbitMQ</a:t>
            </a:r>
            <a:endParaRPr lang="en-US" dirty="0" smtClean="0"/>
          </a:p>
        </p:txBody>
      </p:sp>
      <p:sp>
        <p:nvSpPr>
          <p:cNvPr id="373" name="Straight Connector 6"/>
          <p:cNvSpPr/>
          <p:nvPr/>
        </p:nvSpPr>
        <p:spPr>
          <a:xfrm flipH="1">
            <a:off x="838199" y="688776"/>
            <a:ext cx="2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4" name="Straight Connector 7"/>
          <p:cNvSpPr/>
          <p:nvPr/>
        </p:nvSpPr>
        <p:spPr>
          <a:xfrm flipH="1">
            <a:off x="3162299" y="688776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5" name="Straight Connector 8"/>
          <p:cNvSpPr/>
          <p:nvPr/>
        </p:nvSpPr>
        <p:spPr>
          <a:xfrm flipH="1">
            <a:off x="54893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6" name="TextBox 78"/>
          <p:cNvSpPr txBox="1"/>
          <p:nvPr/>
        </p:nvSpPr>
        <p:spPr>
          <a:xfrm>
            <a:off x="198120" y="76199"/>
            <a:ext cx="22000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6</a:t>
            </a:r>
          </a:p>
        </p:txBody>
      </p:sp>
      <p:sp>
        <p:nvSpPr>
          <p:cNvPr id="379" name="Straight Arrow Connector 29"/>
          <p:cNvSpPr/>
          <p:nvPr/>
        </p:nvSpPr>
        <p:spPr>
          <a:xfrm>
            <a:off x="838200" y="9144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" name="TextBox 30"/>
          <p:cNvSpPr txBox="1"/>
          <p:nvPr/>
        </p:nvSpPr>
        <p:spPr>
          <a:xfrm>
            <a:off x="907365" y="987622"/>
            <a:ext cx="22326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Install docker application</a:t>
            </a:r>
          </a:p>
        </p:txBody>
      </p:sp>
      <p:sp>
        <p:nvSpPr>
          <p:cNvPr id="381" name="Straight Arrow Connector 31"/>
          <p:cNvSpPr/>
          <p:nvPr/>
        </p:nvSpPr>
        <p:spPr>
          <a:xfrm>
            <a:off x="838200" y="13716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2" name="TextBox 32"/>
          <p:cNvSpPr txBox="1"/>
          <p:nvPr/>
        </p:nvSpPr>
        <p:spPr>
          <a:xfrm>
            <a:off x="907365" y="1444822"/>
            <a:ext cx="22326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Run docker image</a:t>
            </a:r>
          </a:p>
        </p:txBody>
      </p:sp>
      <p:grpSp>
        <p:nvGrpSpPr>
          <p:cNvPr id="386" name="Group 35"/>
          <p:cNvGrpSpPr/>
          <p:nvPr/>
        </p:nvGrpSpPr>
        <p:grpSpPr>
          <a:xfrm>
            <a:off x="3200400" y="1752600"/>
            <a:ext cx="419100" cy="301824"/>
            <a:chOff x="0" y="0"/>
            <a:chExt cx="419100" cy="301823"/>
          </a:xfrm>
        </p:grpSpPr>
        <p:sp>
          <p:nvSpPr>
            <p:cNvPr id="383" name="Straight Connector 36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Straight Connector 37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5" name="Straight Arrow Connector 38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7" name="TextBox 41"/>
          <p:cNvSpPr txBox="1"/>
          <p:nvPr/>
        </p:nvSpPr>
        <p:spPr>
          <a:xfrm>
            <a:off x="3726767" y="1680717"/>
            <a:ext cx="1775460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Check to see if there are sufficient resources on computer</a:t>
            </a:r>
          </a:p>
        </p:txBody>
      </p:sp>
      <p:sp>
        <p:nvSpPr>
          <p:cNvPr id="388" name="Straight Arrow Connector 58"/>
          <p:cNvSpPr/>
          <p:nvPr/>
        </p:nvSpPr>
        <p:spPr>
          <a:xfrm>
            <a:off x="3138853" y="2517576"/>
            <a:ext cx="23241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9" name="TextBox 59"/>
          <p:cNvSpPr txBox="1"/>
          <p:nvPr/>
        </p:nvSpPr>
        <p:spPr>
          <a:xfrm>
            <a:off x="3208019" y="2590800"/>
            <a:ext cx="22326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dirty="0"/>
              <a:t>Register </a:t>
            </a:r>
            <a:r>
              <a:rPr lang="en-US" dirty="0" smtClean="0"/>
              <a:t>with </a:t>
            </a:r>
            <a:r>
              <a:rPr lang="en-US" dirty="0" err="1" smtClean="0"/>
              <a:t>rabbitMQ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Box 2"/>
          <p:cNvSpPr txBox="1"/>
          <p:nvPr/>
        </p:nvSpPr>
        <p:spPr>
          <a:xfrm>
            <a:off x="426719" y="381000"/>
            <a:ext cx="822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User</a:t>
            </a:r>
          </a:p>
        </p:txBody>
      </p:sp>
      <p:sp>
        <p:nvSpPr>
          <p:cNvPr id="399" name="TextBox 4"/>
          <p:cNvSpPr txBox="1"/>
          <p:nvPr/>
        </p:nvSpPr>
        <p:spPr>
          <a:xfrm>
            <a:off x="2484119" y="381000"/>
            <a:ext cx="1356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Worker</a:t>
            </a:r>
          </a:p>
        </p:txBody>
      </p:sp>
      <p:sp>
        <p:nvSpPr>
          <p:cNvPr id="400" name="TextBox 5"/>
          <p:cNvSpPr txBox="1"/>
          <p:nvPr/>
        </p:nvSpPr>
        <p:spPr>
          <a:xfrm>
            <a:off x="4693919" y="381000"/>
            <a:ext cx="15849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lang="en-US" dirty="0" err="1" smtClean="0"/>
              <a:t>RabbitMQ</a:t>
            </a:r>
            <a:endParaRPr dirty="0"/>
          </a:p>
        </p:txBody>
      </p:sp>
      <p:sp>
        <p:nvSpPr>
          <p:cNvPr id="401" name="Straight Connector 6"/>
          <p:cNvSpPr/>
          <p:nvPr/>
        </p:nvSpPr>
        <p:spPr>
          <a:xfrm flipH="1">
            <a:off x="838199" y="688776"/>
            <a:ext cx="2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2" name="Straight Connector 7"/>
          <p:cNvSpPr/>
          <p:nvPr/>
        </p:nvSpPr>
        <p:spPr>
          <a:xfrm flipH="1">
            <a:off x="3162299" y="688776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3" name="Straight Connector 8"/>
          <p:cNvSpPr/>
          <p:nvPr/>
        </p:nvSpPr>
        <p:spPr>
          <a:xfrm flipH="1">
            <a:off x="54893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4" name="TextBox 78"/>
          <p:cNvSpPr txBox="1"/>
          <p:nvPr/>
        </p:nvSpPr>
        <p:spPr>
          <a:xfrm>
            <a:off x="198120" y="76199"/>
            <a:ext cx="22000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7</a:t>
            </a:r>
          </a:p>
        </p:txBody>
      </p:sp>
      <p:sp>
        <p:nvSpPr>
          <p:cNvPr id="407" name="Straight Arrow Connector 29"/>
          <p:cNvSpPr/>
          <p:nvPr/>
        </p:nvSpPr>
        <p:spPr>
          <a:xfrm>
            <a:off x="838200" y="9144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8" name="TextBox 30"/>
          <p:cNvSpPr txBox="1"/>
          <p:nvPr/>
        </p:nvSpPr>
        <p:spPr>
          <a:xfrm>
            <a:off x="907365" y="987622"/>
            <a:ext cx="22326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Shutdown docker application</a:t>
            </a:r>
          </a:p>
        </p:txBody>
      </p:sp>
      <p:grpSp>
        <p:nvGrpSpPr>
          <p:cNvPr id="412" name="Group 35"/>
          <p:cNvGrpSpPr/>
          <p:nvPr/>
        </p:nvGrpSpPr>
        <p:grpSpPr>
          <a:xfrm>
            <a:off x="3185746" y="1361310"/>
            <a:ext cx="419101" cy="301824"/>
            <a:chOff x="0" y="0"/>
            <a:chExt cx="419100" cy="301823"/>
          </a:xfrm>
        </p:grpSpPr>
        <p:sp>
          <p:nvSpPr>
            <p:cNvPr id="409" name="Straight Connector 36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0" name="Straight Connector 37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1" name="Straight Arrow Connector 38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13" name="TextBox 41"/>
          <p:cNvSpPr txBox="1"/>
          <p:nvPr/>
        </p:nvSpPr>
        <p:spPr>
          <a:xfrm>
            <a:off x="3726767" y="1315703"/>
            <a:ext cx="1775460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Check to see if it is running existing job</a:t>
            </a:r>
          </a:p>
        </p:txBody>
      </p:sp>
      <p:sp>
        <p:nvSpPr>
          <p:cNvPr id="414" name="Straight Arrow Connector 58"/>
          <p:cNvSpPr/>
          <p:nvPr/>
        </p:nvSpPr>
        <p:spPr>
          <a:xfrm>
            <a:off x="3138853" y="19812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5" name="TextBox 59"/>
          <p:cNvSpPr txBox="1"/>
          <p:nvPr/>
        </p:nvSpPr>
        <p:spPr>
          <a:xfrm>
            <a:off x="3208019" y="2057400"/>
            <a:ext cx="22326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dirty="0"/>
              <a:t>Deregister </a:t>
            </a:r>
            <a:r>
              <a:rPr lang="en-US" dirty="0" smtClean="0"/>
              <a:t>from </a:t>
            </a:r>
            <a:r>
              <a:rPr lang="en-US" dirty="0" err="1" smtClean="0"/>
              <a:t>RabbitMQ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Box 2"/>
          <p:cNvSpPr txBox="1"/>
          <p:nvPr/>
        </p:nvSpPr>
        <p:spPr>
          <a:xfrm>
            <a:off x="426719" y="381000"/>
            <a:ext cx="822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User</a:t>
            </a:r>
          </a:p>
        </p:txBody>
      </p:sp>
      <p:sp>
        <p:nvSpPr>
          <p:cNvPr id="399" name="TextBox 4"/>
          <p:cNvSpPr txBox="1"/>
          <p:nvPr/>
        </p:nvSpPr>
        <p:spPr>
          <a:xfrm>
            <a:off x="2484119" y="381000"/>
            <a:ext cx="1356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Worker</a:t>
            </a:r>
          </a:p>
        </p:txBody>
      </p:sp>
      <p:sp>
        <p:nvSpPr>
          <p:cNvPr id="400" name="TextBox 5"/>
          <p:cNvSpPr txBox="1"/>
          <p:nvPr/>
        </p:nvSpPr>
        <p:spPr>
          <a:xfrm>
            <a:off x="4693919" y="381000"/>
            <a:ext cx="15849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lang="en-US" dirty="0" err="1" smtClean="0"/>
              <a:t>RabbitMQ</a:t>
            </a:r>
            <a:endParaRPr dirty="0"/>
          </a:p>
        </p:txBody>
      </p:sp>
      <p:sp>
        <p:nvSpPr>
          <p:cNvPr id="401" name="Straight Connector 6"/>
          <p:cNvSpPr/>
          <p:nvPr/>
        </p:nvSpPr>
        <p:spPr>
          <a:xfrm flipH="1">
            <a:off x="838199" y="688776"/>
            <a:ext cx="2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2" name="Straight Connector 7"/>
          <p:cNvSpPr/>
          <p:nvPr/>
        </p:nvSpPr>
        <p:spPr>
          <a:xfrm flipH="1">
            <a:off x="3162299" y="688776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3" name="Straight Connector 8"/>
          <p:cNvSpPr/>
          <p:nvPr/>
        </p:nvSpPr>
        <p:spPr>
          <a:xfrm flipH="1">
            <a:off x="54893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4" name="TextBox 78"/>
          <p:cNvSpPr txBox="1"/>
          <p:nvPr/>
        </p:nvSpPr>
        <p:spPr>
          <a:xfrm>
            <a:off x="198120" y="76199"/>
            <a:ext cx="22000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7</a:t>
            </a:r>
          </a:p>
        </p:txBody>
      </p:sp>
      <p:sp>
        <p:nvSpPr>
          <p:cNvPr id="407" name="Straight Arrow Connector 29"/>
          <p:cNvSpPr/>
          <p:nvPr/>
        </p:nvSpPr>
        <p:spPr>
          <a:xfrm>
            <a:off x="838200" y="9144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8" name="TextBox 30"/>
          <p:cNvSpPr txBox="1"/>
          <p:nvPr/>
        </p:nvSpPr>
        <p:spPr>
          <a:xfrm>
            <a:off x="907365" y="987622"/>
            <a:ext cx="22326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Shutdown docker application</a:t>
            </a:r>
          </a:p>
        </p:txBody>
      </p:sp>
      <p:grpSp>
        <p:nvGrpSpPr>
          <p:cNvPr id="412" name="Group 35"/>
          <p:cNvGrpSpPr/>
          <p:nvPr/>
        </p:nvGrpSpPr>
        <p:grpSpPr>
          <a:xfrm>
            <a:off x="3185746" y="1361310"/>
            <a:ext cx="419101" cy="301824"/>
            <a:chOff x="0" y="0"/>
            <a:chExt cx="419100" cy="301823"/>
          </a:xfrm>
        </p:grpSpPr>
        <p:sp>
          <p:nvSpPr>
            <p:cNvPr id="409" name="Straight Connector 36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0" name="Straight Connector 37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1" name="Straight Arrow Connector 38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13" name="TextBox 41"/>
          <p:cNvSpPr txBox="1"/>
          <p:nvPr/>
        </p:nvSpPr>
        <p:spPr>
          <a:xfrm>
            <a:off x="3726767" y="1315703"/>
            <a:ext cx="1775460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Check to see if it is running existing job</a:t>
            </a:r>
          </a:p>
        </p:txBody>
      </p:sp>
      <p:sp>
        <p:nvSpPr>
          <p:cNvPr id="414" name="Straight Arrow Connector 58"/>
          <p:cNvSpPr/>
          <p:nvPr/>
        </p:nvSpPr>
        <p:spPr>
          <a:xfrm>
            <a:off x="3138853" y="19812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5" name="TextBox 59"/>
          <p:cNvSpPr txBox="1"/>
          <p:nvPr/>
        </p:nvSpPr>
        <p:spPr>
          <a:xfrm>
            <a:off x="3208019" y="2057400"/>
            <a:ext cx="22326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dirty="0"/>
              <a:t>Deregister </a:t>
            </a:r>
            <a:r>
              <a:rPr lang="en-US" dirty="0" smtClean="0"/>
              <a:t>from </a:t>
            </a:r>
            <a:r>
              <a:rPr lang="en-US" dirty="0" err="1" smtClean="0"/>
              <a:t>RabbitMQ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1776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2"/>
          <p:cNvSpPr txBox="1"/>
          <p:nvPr/>
        </p:nvSpPr>
        <p:spPr>
          <a:xfrm>
            <a:off x="426719" y="381000"/>
            <a:ext cx="822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User</a:t>
            </a:r>
          </a:p>
        </p:txBody>
      </p:sp>
      <p:sp>
        <p:nvSpPr>
          <p:cNvPr id="455" name="TextBox 4"/>
          <p:cNvSpPr txBox="1"/>
          <p:nvPr/>
        </p:nvSpPr>
        <p:spPr>
          <a:xfrm>
            <a:off x="2484119" y="381000"/>
            <a:ext cx="1356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Worker</a:t>
            </a:r>
          </a:p>
        </p:txBody>
      </p:sp>
      <p:sp>
        <p:nvSpPr>
          <p:cNvPr id="456" name="TextBox 5"/>
          <p:cNvSpPr txBox="1"/>
          <p:nvPr/>
        </p:nvSpPr>
        <p:spPr>
          <a:xfrm>
            <a:off x="46939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Server</a:t>
            </a:r>
          </a:p>
        </p:txBody>
      </p:sp>
      <p:sp>
        <p:nvSpPr>
          <p:cNvPr id="457" name="Straight Connector 6"/>
          <p:cNvSpPr/>
          <p:nvPr/>
        </p:nvSpPr>
        <p:spPr>
          <a:xfrm flipH="1">
            <a:off x="838199" y="688776"/>
            <a:ext cx="2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8" name="Straight Connector 7"/>
          <p:cNvSpPr/>
          <p:nvPr/>
        </p:nvSpPr>
        <p:spPr>
          <a:xfrm flipH="1">
            <a:off x="3162299" y="688776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9" name="Straight Connector 8"/>
          <p:cNvSpPr/>
          <p:nvPr/>
        </p:nvSpPr>
        <p:spPr>
          <a:xfrm flipH="1">
            <a:off x="54893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0" name="TextBox 78"/>
          <p:cNvSpPr txBox="1"/>
          <p:nvPr/>
        </p:nvSpPr>
        <p:spPr>
          <a:xfrm>
            <a:off x="198119" y="76199"/>
            <a:ext cx="233008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9 – similar to diagram 6 </a:t>
            </a:r>
          </a:p>
        </p:txBody>
      </p:sp>
      <p:sp>
        <p:nvSpPr>
          <p:cNvPr id="463" name="Straight Arrow Connector 29"/>
          <p:cNvSpPr/>
          <p:nvPr/>
        </p:nvSpPr>
        <p:spPr>
          <a:xfrm>
            <a:off x="838200" y="9144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TextBox 30"/>
          <p:cNvSpPr txBox="1"/>
          <p:nvPr/>
        </p:nvSpPr>
        <p:spPr>
          <a:xfrm>
            <a:off x="907365" y="987622"/>
            <a:ext cx="22326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Startup docker image</a:t>
            </a:r>
          </a:p>
        </p:txBody>
      </p:sp>
      <p:grpSp>
        <p:nvGrpSpPr>
          <p:cNvPr id="468" name="Group 35"/>
          <p:cNvGrpSpPr/>
          <p:nvPr/>
        </p:nvGrpSpPr>
        <p:grpSpPr>
          <a:xfrm>
            <a:off x="3200400" y="1443482"/>
            <a:ext cx="419100" cy="301824"/>
            <a:chOff x="0" y="0"/>
            <a:chExt cx="419100" cy="301823"/>
          </a:xfrm>
        </p:grpSpPr>
        <p:sp>
          <p:nvSpPr>
            <p:cNvPr id="465" name="Straight Connector 36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" name="Straight Connector 37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7" name="Straight Arrow Connector 38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69" name="TextBox 41"/>
          <p:cNvSpPr txBox="1"/>
          <p:nvPr/>
        </p:nvSpPr>
        <p:spPr>
          <a:xfrm>
            <a:off x="3726767" y="1371599"/>
            <a:ext cx="1775460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Check to see if there are sufficient resources on computer</a:t>
            </a:r>
          </a:p>
        </p:txBody>
      </p:sp>
      <p:sp>
        <p:nvSpPr>
          <p:cNvPr id="470" name="Straight Arrow Connector 58"/>
          <p:cNvSpPr/>
          <p:nvPr/>
        </p:nvSpPr>
        <p:spPr>
          <a:xfrm>
            <a:off x="3138853" y="2208458"/>
            <a:ext cx="23241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1" name="TextBox 59"/>
          <p:cNvSpPr txBox="1"/>
          <p:nvPr/>
        </p:nvSpPr>
        <p:spPr>
          <a:xfrm>
            <a:off x="3208019" y="2281682"/>
            <a:ext cx="22326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dirty="0"/>
              <a:t>Register </a:t>
            </a:r>
            <a:r>
              <a:rPr lang="en-US" dirty="0" smtClean="0"/>
              <a:t>with </a:t>
            </a:r>
            <a:r>
              <a:rPr lang="en-US" dirty="0" err="1" smtClean="0"/>
              <a:t>RabbitMQ</a:t>
            </a: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Box 2"/>
          <p:cNvSpPr txBox="1"/>
          <p:nvPr/>
        </p:nvSpPr>
        <p:spPr>
          <a:xfrm>
            <a:off x="426719" y="381000"/>
            <a:ext cx="822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Server</a:t>
            </a:r>
          </a:p>
        </p:txBody>
      </p:sp>
      <p:sp>
        <p:nvSpPr>
          <p:cNvPr id="481" name="TextBox 4"/>
          <p:cNvSpPr txBox="1"/>
          <p:nvPr/>
        </p:nvSpPr>
        <p:spPr>
          <a:xfrm>
            <a:off x="2484119" y="381000"/>
            <a:ext cx="1356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Worker </a:t>
            </a:r>
          </a:p>
        </p:txBody>
      </p:sp>
      <p:sp>
        <p:nvSpPr>
          <p:cNvPr id="482" name="TextBox 5"/>
          <p:cNvSpPr txBox="1"/>
          <p:nvPr/>
        </p:nvSpPr>
        <p:spPr>
          <a:xfrm>
            <a:off x="46939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Essepi Docker</a:t>
            </a:r>
          </a:p>
        </p:txBody>
      </p:sp>
      <p:sp>
        <p:nvSpPr>
          <p:cNvPr id="483" name="Straight Connector 6"/>
          <p:cNvSpPr/>
          <p:nvPr/>
        </p:nvSpPr>
        <p:spPr>
          <a:xfrm flipH="1">
            <a:off x="838199" y="688776"/>
            <a:ext cx="2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4" name="Straight Connector 7"/>
          <p:cNvSpPr/>
          <p:nvPr/>
        </p:nvSpPr>
        <p:spPr>
          <a:xfrm flipH="1">
            <a:off x="3162299" y="688776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5" name="Straight Connector 8"/>
          <p:cNvSpPr/>
          <p:nvPr/>
        </p:nvSpPr>
        <p:spPr>
          <a:xfrm flipH="1">
            <a:off x="54893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6" name="TextBox 78"/>
          <p:cNvSpPr txBox="1"/>
          <p:nvPr/>
        </p:nvSpPr>
        <p:spPr>
          <a:xfrm>
            <a:off x="198120" y="76199"/>
            <a:ext cx="335866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</a:p>
        </p:txBody>
      </p:sp>
      <p:sp>
        <p:nvSpPr>
          <p:cNvPr id="487" name="Straight Arrow Connector 29"/>
          <p:cNvSpPr/>
          <p:nvPr/>
        </p:nvSpPr>
        <p:spPr>
          <a:xfrm>
            <a:off x="838200" y="9144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8" name="TextBox 30"/>
          <p:cNvSpPr txBox="1"/>
          <p:nvPr/>
        </p:nvSpPr>
        <p:spPr>
          <a:xfrm>
            <a:off x="907365" y="987622"/>
            <a:ext cx="22326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dirty="0"/>
              <a:t>Send job information</a:t>
            </a:r>
          </a:p>
        </p:txBody>
      </p:sp>
      <p:grpSp>
        <p:nvGrpSpPr>
          <p:cNvPr id="494" name="Group 32"/>
          <p:cNvGrpSpPr/>
          <p:nvPr/>
        </p:nvGrpSpPr>
        <p:grpSpPr>
          <a:xfrm>
            <a:off x="3200400" y="1291083"/>
            <a:ext cx="419100" cy="301824"/>
            <a:chOff x="0" y="0"/>
            <a:chExt cx="419100" cy="301823"/>
          </a:xfrm>
        </p:grpSpPr>
        <p:sp>
          <p:nvSpPr>
            <p:cNvPr id="491" name="Straight Connector 33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2" name="Straight Connector 34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3" name="Straight Arrow Connector 39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95" name="TextBox 40"/>
          <p:cNvSpPr txBox="1"/>
          <p:nvPr/>
        </p:nvSpPr>
        <p:spPr>
          <a:xfrm>
            <a:off x="3726767" y="1219200"/>
            <a:ext cx="1775460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Parses job information</a:t>
            </a:r>
          </a:p>
        </p:txBody>
      </p:sp>
      <p:sp>
        <p:nvSpPr>
          <p:cNvPr id="496" name="Straight Arrow Connector 47"/>
          <p:cNvSpPr/>
          <p:nvPr/>
        </p:nvSpPr>
        <p:spPr>
          <a:xfrm>
            <a:off x="3185746" y="2585029"/>
            <a:ext cx="23241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7" name="TextBox 48"/>
          <p:cNvSpPr txBox="1"/>
          <p:nvPr/>
        </p:nvSpPr>
        <p:spPr>
          <a:xfrm>
            <a:off x="3231466" y="2667000"/>
            <a:ext cx="22326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Load model</a:t>
            </a:r>
            <a:endParaRPr dirty="0"/>
          </a:p>
        </p:txBody>
      </p:sp>
      <p:sp>
        <p:nvSpPr>
          <p:cNvPr id="498" name="TextBox 49"/>
          <p:cNvSpPr txBox="1"/>
          <p:nvPr/>
        </p:nvSpPr>
        <p:spPr>
          <a:xfrm>
            <a:off x="3208019" y="3626792"/>
            <a:ext cx="219456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dirty="0"/>
              <a:t>Return response</a:t>
            </a:r>
          </a:p>
        </p:txBody>
      </p:sp>
      <p:sp>
        <p:nvSpPr>
          <p:cNvPr id="499" name="Straight Arrow Connector 50"/>
          <p:cNvSpPr/>
          <p:nvPr/>
        </p:nvSpPr>
        <p:spPr>
          <a:xfrm>
            <a:off x="3162300" y="3553569"/>
            <a:ext cx="2324101" cy="1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05" name="Group 53"/>
          <p:cNvGrpSpPr/>
          <p:nvPr/>
        </p:nvGrpSpPr>
        <p:grpSpPr>
          <a:xfrm>
            <a:off x="3162300" y="4117776"/>
            <a:ext cx="419100" cy="301824"/>
            <a:chOff x="0" y="0"/>
            <a:chExt cx="419100" cy="301823"/>
          </a:xfrm>
        </p:grpSpPr>
        <p:sp>
          <p:nvSpPr>
            <p:cNvPr id="502" name="Straight Connector 54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3" name="Straight Connector 55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4" name="Straight Arrow Connector 56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06" name="TextBox 57"/>
          <p:cNvSpPr txBox="1"/>
          <p:nvPr/>
        </p:nvSpPr>
        <p:spPr>
          <a:xfrm>
            <a:off x="3688667" y="4045894"/>
            <a:ext cx="1775460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dirty="0"/>
              <a:t>Parses response</a:t>
            </a:r>
          </a:p>
        </p:txBody>
      </p:sp>
      <p:sp>
        <p:nvSpPr>
          <p:cNvPr id="507" name="TextBox 67"/>
          <p:cNvSpPr txBox="1"/>
          <p:nvPr/>
        </p:nvSpPr>
        <p:spPr>
          <a:xfrm>
            <a:off x="907365" y="4807894"/>
            <a:ext cx="219456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Uploads </a:t>
            </a:r>
            <a:r>
              <a:rPr dirty="0" smtClean="0"/>
              <a:t>response</a:t>
            </a:r>
            <a:r>
              <a:rPr lang="en-US" dirty="0" smtClean="0"/>
              <a:t> to a specified location</a:t>
            </a:r>
            <a:endParaRPr dirty="0"/>
          </a:p>
        </p:txBody>
      </p:sp>
      <p:sp>
        <p:nvSpPr>
          <p:cNvPr id="508" name="Straight Arrow Connector 68"/>
          <p:cNvSpPr/>
          <p:nvPr/>
        </p:nvSpPr>
        <p:spPr>
          <a:xfrm>
            <a:off x="861645" y="4734670"/>
            <a:ext cx="2324101" cy="1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Straight Arrow Connector 68"/>
          <p:cNvSpPr/>
          <p:nvPr/>
        </p:nvSpPr>
        <p:spPr>
          <a:xfrm>
            <a:off x="835853" y="1828800"/>
            <a:ext cx="2324101" cy="1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" name="TextBox 67"/>
          <p:cNvSpPr txBox="1"/>
          <p:nvPr/>
        </p:nvSpPr>
        <p:spPr>
          <a:xfrm>
            <a:off x="838201" y="1929001"/>
            <a:ext cx="219456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Download model, and job inputs</a:t>
            </a:r>
            <a:endParaRPr dirty="0"/>
          </a:p>
        </p:txBody>
      </p:sp>
      <p:sp>
        <p:nvSpPr>
          <p:cNvPr id="42" name="Straight Arrow Connector 47"/>
          <p:cNvSpPr/>
          <p:nvPr/>
        </p:nvSpPr>
        <p:spPr>
          <a:xfrm>
            <a:off x="3162299" y="3045206"/>
            <a:ext cx="23241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TextBox 48"/>
          <p:cNvSpPr txBox="1"/>
          <p:nvPr/>
        </p:nvSpPr>
        <p:spPr>
          <a:xfrm>
            <a:off x="3208019" y="3127177"/>
            <a:ext cx="22326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Send inputs</a:t>
            </a:r>
            <a:endParaRPr dirty="0"/>
          </a:p>
        </p:txBody>
      </p:sp>
      <p:sp>
        <p:nvSpPr>
          <p:cNvPr id="46" name="TextBox 27"/>
          <p:cNvSpPr txBox="1"/>
          <p:nvPr/>
        </p:nvSpPr>
        <p:spPr>
          <a:xfrm>
            <a:off x="7056119" y="381000"/>
            <a:ext cx="15849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lang="en-US" dirty="0" err="1" smtClean="0"/>
              <a:t>RabbitMQ</a:t>
            </a:r>
            <a:endParaRPr dirty="0"/>
          </a:p>
        </p:txBody>
      </p:sp>
      <p:sp>
        <p:nvSpPr>
          <p:cNvPr id="47" name="Straight Connector 28"/>
          <p:cNvSpPr/>
          <p:nvPr/>
        </p:nvSpPr>
        <p:spPr>
          <a:xfrm flipH="1">
            <a:off x="78515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Straight Arrow Connector 47"/>
          <p:cNvSpPr/>
          <p:nvPr/>
        </p:nvSpPr>
        <p:spPr>
          <a:xfrm>
            <a:off x="3165230" y="5486401"/>
            <a:ext cx="46863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TextBox 49"/>
          <p:cNvSpPr txBox="1"/>
          <p:nvPr/>
        </p:nvSpPr>
        <p:spPr>
          <a:xfrm>
            <a:off x="3185746" y="5491751"/>
            <a:ext cx="21945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Sends completed message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00875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Box 2"/>
          <p:cNvSpPr txBox="1"/>
          <p:nvPr/>
        </p:nvSpPr>
        <p:spPr>
          <a:xfrm>
            <a:off x="426719" y="381000"/>
            <a:ext cx="822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Server</a:t>
            </a:r>
          </a:p>
        </p:txBody>
      </p:sp>
      <p:sp>
        <p:nvSpPr>
          <p:cNvPr id="520" name="TextBox 4"/>
          <p:cNvSpPr txBox="1"/>
          <p:nvPr/>
        </p:nvSpPr>
        <p:spPr>
          <a:xfrm>
            <a:off x="2484119" y="381000"/>
            <a:ext cx="1356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Database</a:t>
            </a:r>
          </a:p>
        </p:txBody>
      </p:sp>
      <p:sp>
        <p:nvSpPr>
          <p:cNvPr id="521" name="TextBox 5"/>
          <p:cNvSpPr txBox="1"/>
          <p:nvPr/>
        </p:nvSpPr>
        <p:spPr>
          <a:xfrm>
            <a:off x="46939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Ethereum</a:t>
            </a:r>
          </a:p>
        </p:txBody>
      </p:sp>
      <p:sp>
        <p:nvSpPr>
          <p:cNvPr id="522" name="Straight Connector 6"/>
          <p:cNvSpPr/>
          <p:nvPr/>
        </p:nvSpPr>
        <p:spPr>
          <a:xfrm flipH="1">
            <a:off x="838199" y="688776"/>
            <a:ext cx="2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3" name="Straight Connector 7"/>
          <p:cNvSpPr/>
          <p:nvPr/>
        </p:nvSpPr>
        <p:spPr>
          <a:xfrm flipH="1">
            <a:off x="3162299" y="688776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4" name="Straight Connector 8"/>
          <p:cNvSpPr/>
          <p:nvPr/>
        </p:nvSpPr>
        <p:spPr>
          <a:xfrm flipH="1">
            <a:off x="54893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5" name="TextBox 78"/>
          <p:cNvSpPr txBox="1"/>
          <p:nvPr/>
        </p:nvSpPr>
        <p:spPr>
          <a:xfrm>
            <a:off x="198119" y="76199"/>
            <a:ext cx="32636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smtClean="0"/>
              <a:t>1</a:t>
            </a:r>
            <a:r>
              <a:rPr lang="en-US" dirty="0"/>
              <a:t>1</a:t>
            </a:r>
            <a:endParaRPr dirty="0"/>
          </a:p>
        </p:txBody>
      </p:sp>
      <p:grpSp>
        <p:nvGrpSpPr>
          <p:cNvPr id="29" name="Group 61"/>
          <p:cNvGrpSpPr/>
          <p:nvPr/>
        </p:nvGrpSpPr>
        <p:grpSpPr>
          <a:xfrm>
            <a:off x="844062" y="910082"/>
            <a:ext cx="419101" cy="301824"/>
            <a:chOff x="0" y="0"/>
            <a:chExt cx="419100" cy="301823"/>
          </a:xfrm>
        </p:grpSpPr>
        <p:sp>
          <p:nvSpPr>
            <p:cNvPr id="30" name="Straight Connector 62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Straight Connector 63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" name="Straight Arrow Connector 64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" name="TextBox 65"/>
          <p:cNvSpPr txBox="1"/>
          <p:nvPr/>
        </p:nvSpPr>
        <p:spPr>
          <a:xfrm>
            <a:off x="1370428" y="838200"/>
            <a:ext cx="177546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Check for job response to verify</a:t>
            </a:r>
            <a:endParaRPr dirty="0"/>
          </a:p>
        </p:txBody>
      </p:sp>
      <p:grpSp>
        <p:nvGrpSpPr>
          <p:cNvPr id="36" name="Group 61"/>
          <p:cNvGrpSpPr/>
          <p:nvPr/>
        </p:nvGrpSpPr>
        <p:grpSpPr>
          <a:xfrm>
            <a:off x="844062" y="1559480"/>
            <a:ext cx="419101" cy="301824"/>
            <a:chOff x="0" y="0"/>
            <a:chExt cx="419100" cy="301823"/>
          </a:xfrm>
        </p:grpSpPr>
        <p:sp>
          <p:nvSpPr>
            <p:cNvPr id="37" name="Straight Connector 62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Straight Connector 63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Straight Arrow Connector 64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0" name="TextBox 65"/>
          <p:cNvSpPr txBox="1"/>
          <p:nvPr/>
        </p:nvSpPr>
        <p:spPr>
          <a:xfrm>
            <a:off x="1370428" y="1487598"/>
            <a:ext cx="177546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Parses job response (should contain result, job id, worker id)</a:t>
            </a:r>
            <a:endParaRPr dirty="0"/>
          </a:p>
        </p:txBody>
      </p:sp>
      <p:sp>
        <p:nvSpPr>
          <p:cNvPr id="41" name="Straight Arrow Connector 41"/>
          <p:cNvSpPr/>
          <p:nvPr/>
        </p:nvSpPr>
        <p:spPr>
          <a:xfrm>
            <a:off x="844062" y="2971800"/>
            <a:ext cx="2337288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TextBox 42"/>
          <p:cNvSpPr txBox="1"/>
          <p:nvPr/>
        </p:nvSpPr>
        <p:spPr>
          <a:xfrm>
            <a:off x="838201" y="2995863"/>
            <a:ext cx="222240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Update </a:t>
            </a:r>
            <a:r>
              <a:rPr lang="en-US" dirty="0" err="1" smtClean="0"/>
              <a:t>worker_node</a:t>
            </a:r>
            <a:r>
              <a:rPr lang="en-US" dirty="0" smtClean="0"/>
              <a:t> entry with job ids</a:t>
            </a:r>
            <a:endParaRPr dirty="0"/>
          </a:p>
        </p:txBody>
      </p:sp>
      <p:grpSp>
        <p:nvGrpSpPr>
          <p:cNvPr id="43" name="Group 61"/>
          <p:cNvGrpSpPr/>
          <p:nvPr/>
        </p:nvGrpSpPr>
        <p:grpSpPr>
          <a:xfrm>
            <a:off x="824889" y="2357882"/>
            <a:ext cx="419101" cy="301824"/>
            <a:chOff x="0" y="0"/>
            <a:chExt cx="419100" cy="301823"/>
          </a:xfrm>
        </p:grpSpPr>
        <p:sp>
          <p:nvSpPr>
            <p:cNvPr id="44" name="Straight Connector 62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Straight Connector 63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Straight Arrow Connector 64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7" name="TextBox 65"/>
          <p:cNvSpPr txBox="1"/>
          <p:nvPr/>
        </p:nvSpPr>
        <p:spPr>
          <a:xfrm>
            <a:off x="1351255" y="2286000"/>
            <a:ext cx="177546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Validate result</a:t>
            </a:r>
            <a:endParaRPr dirty="0"/>
          </a:p>
        </p:txBody>
      </p:sp>
      <p:sp>
        <p:nvSpPr>
          <p:cNvPr id="48" name="Straight Arrow Connector 41"/>
          <p:cNvSpPr/>
          <p:nvPr/>
        </p:nvSpPr>
        <p:spPr>
          <a:xfrm>
            <a:off x="862341" y="3660578"/>
            <a:ext cx="2337288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TextBox 42"/>
          <p:cNvSpPr txBox="1"/>
          <p:nvPr/>
        </p:nvSpPr>
        <p:spPr>
          <a:xfrm>
            <a:off x="931506" y="3733800"/>
            <a:ext cx="2222403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Query worker_node for wallet address</a:t>
            </a:r>
          </a:p>
        </p:txBody>
      </p:sp>
      <p:sp>
        <p:nvSpPr>
          <p:cNvPr id="50" name="Straight Arrow Connector 43"/>
          <p:cNvSpPr/>
          <p:nvPr/>
        </p:nvSpPr>
        <p:spPr>
          <a:xfrm>
            <a:off x="850309" y="4346378"/>
            <a:ext cx="465113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TextBox 44"/>
          <p:cNvSpPr txBox="1"/>
          <p:nvPr/>
        </p:nvSpPr>
        <p:spPr>
          <a:xfrm>
            <a:off x="919474" y="4419600"/>
            <a:ext cx="4533316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Payout to worker for the job completion</a:t>
            </a:r>
          </a:p>
        </p:txBody>
      </p:sp>
      <p:sp>
        <p:nvSpPr>
          <p:cNvPr id="52" name="TextBox 46"/>
          <p:cNvSpPr txBox="1"/>
          <p:nvPr/>
        </p:nvSpPr>
        <p:spPr>
          <a:xfrm>
            <a:off x="872197" y="5026222"/>
            <a:ext cx="219456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Return transaction id</a:t>
            </a:r>
          </a:p>
        </p:txBody>
      </p:sp>
      <p:sp>
        <p:nvSpPr>
          <p:cNvPr id="53" name="Straight Arrow Connector 58"/>
          <p:cNvSpPr/>
          <p:nvPr/>
        </p:nvSpPr>
        <p:spPr>
          <a:xfrm>
            <a:off x="849923" y="4953000"/>
            <a:ext cx="4654063" cy="0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Straight Arrow Connector 59"/>
          <p:cNvSpPr/>
          <p:nvPr/>
        </p:nvSpPr>
        <p:spPr>
          <a:xfrm>
            <a:off x="838201" y="5486400"/>
            <a:ext cx="2337288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TextBox 60"/>
          <p:cNvSpPr txBox="1"/>
          <p:nvPr/>
        </p:nvSpPr>
        <p:spPr>
          <a:xfrm>
            <a:off x="907367" y="5559623"/>
            <a:ext cx="2222402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Update job with transaction id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Box 2"/>
          <p:cNvSpPr txBox="1"/>
          <p:nvPr/>
        </p:nvSpPr>
        <p:spPr>
          <a:xfrm>
            <a:off x="426719" y="381000"/>
            <a:ext cx="822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Server</a:t>
            </a:r>
          </a:p>
        </p:txBody>
      </p:sp>
      <p:sp>
        <p:nvSpPr>
          <p:cNvPr id="520" name="TextBox 4"/>
          <p:cNvSpPr txBox="1"/>
          <p:nvPr/>
        </p:nvSpPr>
        <p:spPr>
          <a:xfrm>
            <a:off x="2484119" y="381000"/>
            <a:ext cx="1356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Database</a:t>
            </a:r>
          </a:p>
        </p:txBody>
      </p:sp>
      <p:sp>
        <p:nvSpPr>
          <p:cNvPr id="521" name="TextBox 5"/>
          <p:cNvSpPr txBox="1"/>
          <p:nvPr/>
        </p:nvSpPr>
        <p:spPr>
          <a:xfrm>
            <a:off x="46939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Ethereum</a:t>
            </a:r>
          </a:p>
        </p:txBody>
      </p:sp>
      <p:sp>
        <p:nvSpPr>
          <p:cNvPr id="522" name="Straight Connector 6"/>
          <p:cNvSpPr/>
          <p:nvPr/>
        </p:nvSpPr>
        <p:spPr>
          <a:xfrm flipH="1">
            <a:off x="838199" y="688776"/>
            <a:ext cx="2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3" name="Straight Connector 7"/>
          <p:cNvSpPr/>
          <p:nvPr/>
        </p:nvSpPr>
        <p:spPr>
          <a:xfrm flipH="1">
            <a:off x="3162299" y="688776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4" name="Straight Connector 8"/>
          <p:cNvSpPr/>
          <p:nvPr/>
        </p:nvSpPr>
        <p:spPr>
          <a:xfrm flipH="1">
            <a:off x="54893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5" name="TextBox 78"/>
          <p:cNvSpPr txBox="1"/>
          <p:nvPr/>
        </p:nvSpPr>
        <p:spPr>
          <a:xfrm>
            <a:off x="198119" y="76199"/>
            <a:ext cx="155266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smtClean="0"/>
              <a:t>1</a:t>
            </a:r>
            <a:r>
              <a:rPr lang="en-US" dirty="0" smtClean="0"/>
              <a:t>1</a:t>
            </a:r>
            <a:r>
              <a:rPr dirty="0" smtClean="0"/>
              <a:t> </a:t>
            </a:r>
            <a:r>
              <a:rPr dirty="0"/>
              <a:t>– continued </a:t>
            </a:r>
          </a:p>
        </p:txBody>
      </p:sp>
      <p:grpSp>
        <p:nvGrpSpPr>
          <p:cNvPr id="537" name="Group 61"/>
          <p:cNvGrpSpPr/>
          <p:nvPr/>
        </p:nvGrpSpPr>
        <p:grpSpPr>
          <a:xfrm>
            <a:off x="844062" y="910082"/>
            <a:ext cx="419101" cy="301824"/>
            <a:chOff x="0" y="0"/>
            <a:chExt cx="419100" cy="301823"/>
          </a:xfrm>
        </p:grpSpPr>
        <p:sp>
          <p:nvSpPr>
            <p:cNvPr id="534" name="Straight Connector 62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5" name="Straight Connector 63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6" name="Straight Arrow Connector 64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8" name="TextBox 65"/>
          <p:cNvSpPr txBox="1"/>
          <p:nvPr/>
        </p:nvSpPr>
        <p:spPr>
          <a:xfrm>
            <a:off x="1370428" y="838200"/>
            <a:ext cx="1775460" cy="96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Check to see if entire job has been completed (? Is the logic?)</a:t>
            </a:r>
          </a:p>
        </p:txBody>
      </p:sp>
      <p:sp>
        <p:nvSpPr>
          <p:cNvPr id="539" name="Straight Arrow Connector 66"/>
          <p:cNvSpPr/>
          <p:nvPr/>
        </p:nvSpPr>
        <p:spPr>
          <a:xfrm>
            <a:off x="838200" y="1944589"/>
            <a:ext cx="2337288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0" name="TextBox 76"/>
          <p:cNvSpPr txBox="1"/>
          <p:nvPr/>
        </p:nvSpPr>
        <p:spPr>
          <a:xfrm>
            <a:off x="907365" y="2017812"/>
            <a:ext cx="2222403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Update job_order to indicate completion</a:t>
            </a:r>
          </a:p>
        </p:txBody>
      </p:sp>
      <p:grpSp>
        <p:nvGrpSpPr>
          <p:cNvPr id="544" name="Group 77"/>
          <p:cNvGrpSpPr/>
          <p:nvPr/>
        </p:nvGrpSpPr>
        <p:grpSpPr>
          <a:xfrm>
            <a:off x="832339" y="2775495"/>
            <a:ext cx="419101" cy="301824"/>
            <a:chOff x="0" y="0"/>
            <a:chExt cx="419100" cy="301823"/>
          </a:xfrm>
        </p:grpSpPr>
        <p:sp>
          <p:nvSpPr>
            <p:cNvPr id="541" name="Straight Connector 79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2" name="Straight Connector 80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3" name="Straight Arrow Connector 81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45" name="TextBox 82"/>
          <p:cNvSpPr txBox="1"/>
          <p:nvPr/>
        </p:nvSpPr>
        <p:spPr>
          <a:xfrm>
            <a:off x="1358706" y="2703612"/>
            <a:ext cx="1775460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Sends email to user to indicate job completion</a:t>
            </a:r>
          </a:p>
        </p:txBody>
      </p:sp>
    </p:spTree>
    <p:extLst>
      <p:ext uri="{BB962C8B-B14F-4D97-AF65-F5344CB8AC3E}">
        <p14:creationId xmlns:p14="http://schemas.microsoft.com/office/powerpoint/2010/main" val="15549386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3"/>
          <p:cNvSpPr txBox="1"/>
          <p:nvPr/>
        </p:nvSpPr>
        <p:spPr>
          <a:xfrm>
            <a:off x="350519" y="380999"/>
            <a:ext cx="8366762" cy="1501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Process</a:t>
            </a:r>
          </a:p>
          <a:p>
            <a:pPr marL="342900" indent="-342900">
              <a:buSzPct val="100000"/>
              <a:buAutoNum type="arabicPeriod"/>
            </a:pPr>
            <a:r>
              <a:t>Computer1 sign up to contribute GPU power</a:t>
            </a:r>
          </a:p>
          <a:p>
            <a:pPr marL="342900" indent="-342900">
              <a:buSzPct val="100000"/>
              <a:buAutoNum type="arabicPeriod"/>
            </a:pPr>
            <a:r>
              <a:t>Computer1 is given task1 to compute on their machine</a:t>
            </a:r>
          </a:p>
          <a:p>
            <a:pPr marL="342900" indent="-342900">
              <a:buSzPct val="100000"/>
              <a:buAutoNum type="arabicPeriod"/>
            </a:pPr>
            <a:r>
              <a:t>Computer1 finishes task1 and its work1 is validated</a:t>
            </a:r>
          </a:p>
          <a:p>
            <a:pPr marL="342900" indent="-342900">
              <a:buSzPct val="100000"/>
              <a:buAutoNum type="arabicPeriod"/>
            </a:pPr>
            <a:r>
              <a:t>Once work1 has been validated, Computer1 is rewarded for contributing its GPU</a:t>
            </a:r>
          </a:p>
        </p:txBody>
      </p:sp>
      <p:sp>
        <p:nvSpPr>
          <p:cNvPr id="95" name="TextBox 3"/>
          <p:cNvSpPr txBox="1"/>
          <p:nvPr/>
        </p:nvSpPr>
        <p:spPr>
          <a:xfrm>
            <a:off x="350520" y="2755579"/>
            <a:ext cx="836676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r>
              <a:t>Task distribution framework (RabbitMQ)</a:t>
            </a:r>
          </a:p>
        </p:txBody>
      </p:sp>
      <p:pic>
        <p:nvPicPr>
          <p:cNvPr id="96" name="hello-world-example-routing.png" descr="hello-world-example-rout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613" y="3161448"/>
            <a:ext cx="6991645" cy="3276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"/>
          <p:cNvSpPr txBox="1"/>
          <p:nvPr/>
        </p:nvSpPr>
        <p:spPr>
          <a:xfrm>
            <a:off x="426719" y="381000"/>
            <a:ext cx="822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Customer</a:t>
            </a:r>
          </a:p>
        </p:txBody>
      </p:sp>
      <p:sp>
        <p:nvSpPr>
          <p:cNvPr id="103" name="TextBox 4"/>
          <p:cNvSpPr txBox="1"/>
          <p:nvPr/>
        </p:nvSpPr>
        <p:spPr>
          <a:xfrm>
            <a:off x="2103119" y="381000"/>
            <a:ext cx="10515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Super Node</a:t>
            </a:r>
          </a:p>
        </p:txBody>
      </p:sp>
      <p:sp>
        <p:nvSpPr>
          <p:cNvPr id="104" name="TextBox 5"/>
          <p:cNvSpPr txBox="1"/>
          <p:nvPr/>
        </p:nvSpPr>
        <p:spPr>
          <a:xfrm>
            <a:off x="5468778" y="381000"/>
            <a:ext cx="1584961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Worker Node</a:t>
            </a:r>
          </a:p>
        </p:txBody>
      </p:sp>
      <p:sp>
        <p:nvSpPr>
          <p:cNvPr id="105" name="Straight Connector 6"/>
          <p:cNvSpPr/>
          <p:nvPr/>
        </p:nvSpPr>
        <p:spPr>
          <a:xfrm flipH="1">
            <a:off x="838199" y="688776"/>
            <a:ext cx="2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Straight Connector 8"/>
          <p:cNvSpPr/>
          <p:nvPr/>
        </p:nvSpPr>
        <p:spPr>
          <a:xfrm flipH="1">
            <a:off x="2628899" y="649188"/>
            <a:ext cx="1" cy="555962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Straight Connector 10"/>
          <p:cNvSpPr/>
          <p:nvPr/>
        </p:nvSpPr>
        <p:spPr>
          <a:xfrm flipH="1">
            <a:off x="6261258" y="648856"/>
            <a:ext cx="1" cy="555962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Straight Arrow Connector 13"/>
          <p:cNvSpPr/>
          <p:nvPr/>
        </p:nvSpPr>
        <p:spPr>
          <a:xfrm>
            <a:off x="838200" y="914400"/>
            <a:ext cx="17907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TextBox 14"/>
          <p:cNvSpPr txBox="1"/>
          <p:nvPr/>
        </p:nvSpPr>
        <p:spPr>
          <a:xfrm>
            <a:off x="960119" y="987622"/>
            <a:ext cx="204216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Submit job</a:t>
            </a:r>
          </a:p>
        </p:txBody>
      </p:sp>
      <p:grpSp>
        <p:nvGrpSpPr>
          <p:cNvPr id="113" name="Group 29"/>
          <p:cNvGrpSpPr/>
          <p:nvPr/>
        </p:nvGrpSpPr>
        <p:grpSpPr>
          <a:xfrm>
            <a:off x="2628900" y="1156157"/>
            <a:ext cx="419100" cy="301824"/>
            <a:chOff x="0" y="0"/>
            <a:chExt cx="419100" cy="301823"/>
          </a:xfrm>
        </p:grpSpPr>
        <p:sp>
          <p:nvSpPr>
            <p:cNvPr id="110" name="Straight Connector 24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Straight Connector 26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Straight Arrow Connector 28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4" name="TextBox 30"/>
          <p:cNvSpPr txBox="1"/>
          <p:nvPr/>
        </p:nvSpPr>
        <p:spPr>
          <a:xfrm>
            <a:off x="3111304" y="1076979"/>
            <a:ext cx="124499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Cut up job into smaller jobs</a:t>
            </a:r>
          </a:p>
        </p:txBody>
      </p:sp>
      <p:sp>
        <p:nvSpPr>
          <p:cNvPr id="115" name="TextBox 35"/>
          <p:cNvSpPr txBox="1"/>
          <p:nvPr/>
        </p:nvSpPr>
        <p:spPr>
          <a:xfrm>
            <a:off x="2712720" y="1833120"/>
            <a:ext cx="1244990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433FF"/>
                </a:solidFill>
              </a:defRPr>
            </a:lvl1pPr>
          </a:lstStyle>
          <a:p>
            <a:r>
              <a:t>Queue job into RabbitMQ</a:t>
            </a:r>
          </a:p>
        </p:txBody>
      </p:sp>
      <p:grpSp>
        <p:nvGrpSpPr>
          <p:cNvPr id="119" name="Group 39"/>
          <p:cNvGrpSpPr/>
          <p:nvPr/>
        </p:nvGrpSpPr>
        <p:grpSpPr>
          <a:xfrm>
            <a:off x="6261258" y="2951183"/>
            <a:ext cx="419101" cy="301824"/>
            <a:chOff x="0" y="0"/>
            <a:chExt cx="419100" cy="301823"/>
          </a:xfrm>
        </p:grpSpPr>
        <p:sp>
          <p:nvSpPr>
            <p:cNvPr id="116" name="Straight Connector 40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Straight Connector 41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Straight Arrow Connector 42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0" name="TextBox 43"/>
          <p:cNvSpPr txBox="1"/>
          <p:nvPr/>
        </p:nvSpPr>
        <p:spPr>
          <a:xfrm>
            <a:off x="6740590" y="2847395"/>
            <a:ext cx="143256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Worker node computes the job</a:t>
            </a:r>
          </a:p>
        </p:txBody>
      </p:sp>
      <p:sp>
        <p:nvSpPr>
          <p:cNvPr id="121" name="Straight Arrow Connector 44"/>
          <p:cNvSpPr/>
          <p:nvPr/>
        </p:nvSpPr>
        <p:spPr>
          <a:xfrm>
            <a:off x="2635249" y="3805102"/>
            <a:ext cx="3600451" cy="1"/>
          </a:xfrm>
          <a:prstGeom prst="line">
            <a:avLst/>
          </a:prstGeom>
          <a:ln>
            <a:solidFill>
              <a:srgbClr val="0433FF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5"/>
          <p:cNvSpPr txBox="1"/>
          <p:nvPr/>
        </p:nvSpPr>
        <p:spPr>
          <a:xfrm>
            <a:off x="4650293" y="3805102"/>
            <a:ext cx="143256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433FF"/>
                </a:solidFill>
              </a:defRPr>
            </a:lvl1pPr>
          </a:lstStyle>
          <a:p>
            <a:r>
              <a:t>Return result back to super node</a:t>
            </a:r>
          </a:p>
        </p:txBody>
      </p:sp>
      <p:grpSp>
        <p:nvGrpSpPr>
          <p:cNvPr id="126" name="Group 46"/>
          <p:cNvGrpSpPr/>
          <p:nvPr/>
        </p:nvGrpSpPr>
        <p:grpSpPr>
          <a:xfrm>
            <a:off x="2619294" y="4667985"/>
            <a:ext cx="419101" cy="301824"/>
            <a:chOff x="0" y="0"/>
            <a:chExt cx="419100" cy="301823"/>
          </a:xfrm>
        </p:grpSpPr>
        <p:sp>
          <p:nvSpPr>
            <p:cNvPr id="123" name="Straight Connector 47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Straight Connector 48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Straight Arrow Connector 49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TextBox 50"/>
          <p:cNvSpPr txBox="1"/>
          <p:nvPr/>
        </p:nvSpPr>
        <p:spPr>
          <a:xfrm>
            <a:off x="3084114" y="4588808"/>
            <a:ext cx="162306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Verify computation result</a:t>
            </a:r>
          </a:p>
        </p:txBody>
      </p:sp>
      <p:grpSp>
        <p:nvGrpSpPr>
          <p:cNvPr id="131" name="Group 51"/>
          <p:cNvGrpSpPr/>
          <p:nvPr/>
        </p:nvGrpSpPr>
        <p:grpSpPr>
          <a:xfrm>
            <a:off x="2619294" y="5267405"/>
            <a:ext cx="419101" cy="301824"/>
            <a:chOff x="0" y="0"/>
            <a:chExt cx="419100" cy="301823"/>
          </a:xfrm>
        </p:grpSpPr>
        <p:sp>
          <p:nvSpPr>
            <p:cNvPr id="128" name="Straight Connector 52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Straight Connector 53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Straight Arrow Connector 54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2" name="TextBox 55"/>
          <p:cNvSpPr txBox="1"/>
          <p:nvPr/>
        </p:nvSpPr>
        <p:spPr>
          <a:xfrm>
            <a:off x="3122214" y="5188228"/>
            <a:ext cx="162306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Compute reward for worker node</a:t>
            </a:r>
          </a:p>
        </p:txBody>
      </p:sp>
      <p:sp>
        <p:nvSpPr>
          <p:cNvPr id="133" name="TextBox 62"/>
          <p:cNvSpPr txBox="1"/>
          <p:nvPr/>
        </p:nvSpPr>
        <p:spPr>
          <a:xfrm>
            <a:off x="69799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Ethereum</a:t>
            </a:r>
          </a:p>
        </p:txBody>
      </p:sp>
      <p:sp>
        <p:nvSpPr>
          <p:cNvPr id="134" name="Straight Connector 63"/>
          <p:cNvSpPr/>
          <p:nvPr/>
        </p:nvSpPr>
        <p:spPr>
          <a:xfrm flipH="1">
            <a:off x="7772400" y="649188"/>
            <a:ext cx="1" cy="555962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Straight Arrow Connector 64"/>
          <p:cNvSpPr/>
          <p:nvPr/>
        </p:nvSpPr>
        <p:spPr>
          <a:xfrm>
            <a:off x="2619294" y="5710102"/>
            <a:ext cx="5143502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TextBox 67"/>
          <p:cNvSpPr txBox="1"/>
          <p:nvPr/>
        </p:nvSpPr>
        <p:spPr>
          <a:xfrm>
            <a:off x="2703114" y="5710102"/>
            <a:ext cx="44805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Send reward and write transaction data to Ethereum</a:t>
            </a:r>
          </a:p>
        </p:txBody>
      </p:sp>
      <p:sp>
        <p:nvSpPr>
          <p:cNvPr id="137" name="Straight Arrow Connector 68"/>
          <p:cNvSpPr/>
          <p:nvPr/>
        </p:nvSpPr>
        <p:spPr>
          <a:xfrm>
            <a:off x="4665168" y="2348711"/>
            <a:ext cx="1583171" cy="1"/>
          </a:xfrm>
          <a:prstGeom prst="line">
            <a:avLst/>
          </a:prstGeom>
          <a:ln>
            <a:solidFill>
              <a:srgbClr val="0433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TextBox 5"/>
          <p:cNvSpPr txBox="1"/>
          <p:nvPr/>
        </p:nvSpPr>
        <p:spPr>
          <a:xfrm>
            <a:off x="37795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>
                <a:solidFill>
                  <a:srgbClr val="0433FF"/>
                </a:solidFill>
              </a:defRPr>
            </a:lvl1pPr>
          </a:lstStyle>
          <a:p>
            <a:r>
              <a:t>RabbitMQ</a:t>
            </a:r>
          </a:p>
        </p:txBody>
      </p:sp>
      <p:sp>
        <p:nvSpPr>
          <p:cNvPr id="139" name="Straight Connector 10"/>
          <p:cNvSpPr/>
          <p:nvPr/>
        </p:nvSpPr>
        <p:spPr>
          <a:xfrm flipH="1">
            <a:off x="4572000" y="688776"/>
            <a:ext cx="1" cy="5559625"/>
          </a:xfrm>
          <a:prstGeom prst="line">
            <a:avLst/>
          </a:prstGeom>
          <a:ln>
            <a:solidFill>
              <a:srgbClr val="0433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Straight Arrow Connector 68"/>
          <p:cNvSpPr/>
          <p:nvPr/>
        </p:nvSpPr>
        <p:spPr>
          <a:xfrm>
            <a:off x="2628900" y="1748906"/>
            <a:ext cx="1943100" cy="1"/>
          </a:xfrm>
          <a:prstGeom prst="line">
            <a:avLst/>
          </a:prstGeom>
          <a:ln>
            <a:solidFill>
              <a:srgbClr val="0433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" name="TextBox 35"/>
          <p:cNvSpPr txBox="1"/>
          <p:nvPr/>
        </p:nvSpPr>
        <p:spPr>
          <a:xfrm>
            <a:off x="4743034" y="2465890"/>
            <a:ext cx="1294928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433FF"/>
                </a:solidFill>
              </a:defRPr>
            </a:lvl1pPr>
          </a:lstStyle>
          <a:p>
            <a:r>
              <a:t>Route a job to a worker</a:t>
            </a:r>
          </a:p>
        </p:txBody>
      </p:sp>
      <p:sp>
        <p:nvSpPr>
          <p:cNvPr id="142" name="Straight Arrow Connector 44"/>
          <p:cNvSpPr/>
          <p:nvPr/>
        </p:nvSpPr>
        <p:spPr>
          <a:xfrm>
            <a:off x="4548075" y="4318761"/>
            <a:ext cx="1636997" cy="1"/>
          </a:xfrm>
          <a:prstGeom prst="line">
            <a:avLst/>
          </a:prstGeom>
          <a:ln>
            <a:solidFill>
              <a:srgbClr val="0433FF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TextBox 45"/>
          <p:cNvSpPr txBox="1"/>
          <p:nvPr/>
        </p:nvSpPr>
        <p:spPr>
          <a:xfrm>
            <a:off x="4664613" y="4348682"/>
            <a:ext cx="143256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433FF"/>
                </a:solidFill>
              </a:defRPr>
            </a:lvl1pPr>
          </a:lstStyle>
          <a:p>
            <a:r>
              <a:t>Feedback job is done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3"/>
          <p:cNvSpPr txBox="1"/>
          <p:nvPr/>
        </p:nvSpPr>
        <p:spPr>
          <a:xfrm>
            <a:off x="45719" y="-1"/>
            <a:ext cx="7650482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u="sng"/>
            </a:pPr>
            <a:r>
              <a:rPr dirty="0"/>
              <a:t>Use cases</a:t>
            </a:r>
          </a:p>
          <a:p>
            <a:pPr marL="342900" indent="-342900">
              <a:buSzPct val="100000"/>
              <a:buAutoNum type="arabicParenR"/>
              <a:defRPr u="sng"/>
            </a:pPr>
            <a:r>
              <a:rPr dirty="0"/>
              <a:t>New user signup </a:t>
            </a:r>
          </a:p>
          <a:p>
            <a:pPr marL="342900" indent="-342900">
              <a:buSzPct val="100000"/>
              <a:buAutoNum type="arabicParenR"/>
              <a:defRPr u="sng"/>
            </a:pPr>
            <a:r>
              <a:rPr dirty="0"/>
              <a:t>User login</a:t>
            </a:r>
          </a:p>
          <a:p>
            <a:pPr marL="342900" indent="-342900">
              <a:buSzPct val="100000"/>
              <a:buAutoNum type="arabicParenR"/>
              <a:defRPr u="sng"/>
            </a:pPr>
            <a:r>
              <a:rPr dirty="0"/>
              <a:t>Customer issue new task/request</a:t>
            </a:r>
          </a:p>
          <a:p>
            <a:pPr marL="342900" indent="-342900">
              <a:buSzPct val="100000"/>
              <a:buAutoNum type="arabicParenR"/>
              <a:defRPr u="sng"/>
            </a:pPr>
            <a:r>
              <a:rPr dirty="0"/>
              <a:t>User logout</a:t>
            </a:r>
          </a:p>
          <a:p>
            <a:pPr marL="342900" indent="-342900">
              <a:buSzPct val="100000"/>
              <a:buAutoNum type="arabicParenR"/>
              <a:defRPr u="sng"/>
            </a:pPr>
            <a:r>
              <a:rPr dirty="0"/>
              <a:t>User register worker</a:t>
            </a:r>
          </a:p>
          <a:p>
            <a:pPr marL="342900" indent="-342900">
              <a:buSzPct val="100000"/>
              <a:buAutoNum type="arabicParenR"/>
              <a:defRPr u="sng"/>
            </a:pPr>
            <a:r>
              <a:rPr dirty="0"/>
              <a:t>User install </a:t>
            </a:r>
            <a:r>
              <a:rPr dirty="0" err="1"/>
              <a:t>docker</a:t>
            </a:r>
            <a:r>
              <a:rPr dirty="0"/>
              <a:t> image</a:t>
            </a:r>
          </a:p>
          <a:p>
            <a:pPr marL="342900" indent="-342900">
              <a:buSzPct val="100000"/>
              <a:buAutoNum type="arabicParenR"/>
              <a:defRPr u="sng"/>
            </a:pPr>
            <a:r>
              <a:rPr dirty="0"/>
              <a:t>User shutdown </a:t>
            </a:r>
            <a:r>
              <a:rPr dirty="0" err="1"/>
              <a:t>docker</a:t>
            </a:r>
            <a:r>
              <a:rPr dirty="0"/>
              <a:t> image, with no active job</a:t>
            </a:r>
          </a:p>
          <a:p>
            <a:pPr marL="342900" indent="-342900">
              <a:buSzPct val="100000"/>
              <a:buAutoNum type="arabicParenR"/>
              <a:defRPr u="sng"/>
            </a:pPr>
            <a:r>
              <a:rPr dirty="0"/>
              <a:t>User shutdown </a:t>
            </a:r>
            <a:r>
              <a:rPr dirty="0" err="1"/>
              <a:t>docker</a:t>
            </a:r>
            <a:r>
              <a:rPr dirty="0"/>
              <a:t> image, with active </a:t>
            </a:r>
            <a:r>
              <a:rPr dirty="0" smtClean="0"/>
              <a:t>job</a:t>
            </a:r>
            <a:r>
              <a:rPr lang="en-US" dirty="0" smtClean="0"/>
              <a:t> (flow is similar to diagram 7)</a:t>
            </a:r>
            <a:endParaRPr dirty="0"/>
          </a:p>
          <a:p>
            <a:pPr marL="342900" indent="-342900">
              <a:buSzPct val="100000"/>
              <a:buAutoNum type="arabicParenR"/>
              <a:defRPr u="sng"/>
            </a:pPr>
            <a:r>
              <a:rPr dirty="0"/>
              <a:t>User startup </a:t>
            </a:r>
            <a:r>
              <a:rPr dirty="0" err="1"/>
              <a:t>docker</a:t>
            </a:r>
            <a:r>
              <a:rPr dirty="0"/>
              <a:t> image</a:t>
            </a:r>
          </a:p>
          <a:p>
            <a:pPr marL="342900" indent="-342900">
              <a:buSzPct val="100000"/>
              <a:buAutoNum type="arabicParenR"/>
              <a:defRPr u="sng"/>
            </a:pPr>
            <a:r>
              <a:rPr dirty="0"/>
              <a:t>Worker receives, completes task</a:t>
            </a:r>
          </a:p>
          <a:p>
            <a:pPr marL="342900" indent="-342900">
              <a:buSzPct val="100000"/>
              <a:buAutoNum type="arabicParenR"/>
              <a:defRPr u="sng">
                <a:solidFill>
                  <a:srgbClr val="FF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Job verification </a:t>
            </a:r>
            <a:r>
              <a:rPr dirty="0" smtClean="0">
                <a:solidFill>
                  <a:schemeClr val="tx1"/>
                </a:solidFill>
              </a:rPr>
              <a:t>logic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smtClean="0">
                <a:solidFill>
                  <a:schemeClr val="tx1"/>
                </a:solidFill>
              </a:rPr>
              <a:t>ensure </a:t>
            </a:r>
            <a:r>
              <a:rPr lang="en-US" smtClean="0">
                <a:solidFill>
                  <a:schemeClr val="tx1"/>
                </a:solidFill>
              </a:rPr>
              <a:t>payout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3"/>
          <p:cNvSpPr txBox="1"/>
          <p:nvPr/>
        </p:nvSpPr>
        <p:spPr>
          <a:xfrm>
            <a:off x="45719" y="-1"/>
            <a:ext cx="9052562" cy="6467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Assumptions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 customer is the same as a worker.  Basically, combine both roles into 1 user account on the website/marketplace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1 user account can have 1-N wallet.  To run as a worker node, each worker node is tied to 1 unique wallet.  The wallet address becomes the unique key to the worker node’s docker image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Results returned is in json format.  Request into order is also json, with list of filepath over the web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Select 1-N files (do not allow to select zip/rar)</a:t>
            </a:r>
          </a:p>
          <a:p>
            <a:endParaRPr/>
          </a:p>
          <a:p>
            <a:r>
              <a:t>Database table design</a:t>
            </a:r>
          </a:p>
          <a:p>
            <a:pPr marL="742950" lvl="1" indent="-285750">
              <a:buSzPct val="100000"/>
              <a:buFont typeface="Arial"/>
              <a:buChar char="•"/>
            </a:pPr>
            <a:r>
              <a:t>User_account (username, password, email address, wallet address, online)</a:t>
            </a:r>
          </a:p>
          <a:p>
            <a:pPr marL="742950" lvl="1" indent="-285750">
              <a:buSzPct val="100000"/>
              <a:buFont typeface="Arial"/>
              <a:buChar char="•"/>
            </a:pPr>
            <a:r>
              <a:t>Worker_node (wallet address, cpu serial?, mac address?)</a:t>
            </a:r>
          </a:p>
          <a:p>
            <a:pPr marL="742950" lvl="1" indent="-285750">
              <a:buSzPct val="100000"/>
              <a:buFont typeface="Arial"/>
              <a:buChar char="•"/>
            </a:pPr>
            <a:r>
              <a:t>Job_order (price, status)</a:t>
            </a:r>
          </a:p>
          <a:p>
            <a:pPr marL="742950" lvl="1" indent="-285750">
              <a:buSzPct val="100000"/>
              <a:buFont typeface="Arial"/>
              <a:buChar char="•"/>
            </a:pPr>
            <a:r>
              <a:t>Job (price, status, payment id, acknowledgement id)</a:t>
            </a:r>
          </a:p>
          <a:p>
            <a:pPr marL="742950" lvl="1" indent="-285750">
              <a:buSzPct val="100000"/>
              <a:buFont typeface="Arial"/>
              <a:buChar char="•"/>
            </a:pPr>
            <a:r>
              <a:t>File_location (filepath)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User_account is 1:N Worker_node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Worker_node is 1:N Job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User_account is 1:N Job_order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Job_order is 1:N Job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Job_order is 1:N File_location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Job is 1:N File_location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2"/>
          <p:cNvSpPr txBox="1"/>
          <p:nvPr/>
        </p:nvSpPr>
        <p:spPr>
          <a:xfrm>
            <a:off x="426719" y="381000"/>
            <a:ext cx="822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User</a:t>
            </a:r>
          </a:p>
        </p:txBody>
      </p:sp>
      <p:sp>
        <p:nvSpPr>
          <p:cNvPr id="208" name="TextBox 4"/>
          <p:cNvSpPr txBox="1"/>
          <p:nvPr/>
        </p:nvSpPr>
        <p:spPr>
          <a:xfrm>
            <a:off x="2484119" y="381000"/>
            <a:ext cx="1356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Web Interface</a:t>
            </a:r>
          </a:p>
        </p:txBody>
      </p:sp>
      <p:sp>
        <p:nvSpPr>
          <p:cNvPr id="209" name="TextBox 5"/>
          <p:cNvSpPr txBox="1"/>
          <p:nvPr/>
        </p:nvSpPr>
        <p:spPr>
          <a:xfrm>
            <a:off x="46939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Server</a:t>
            </a:r>
          </a:p>
        </p:txBody>
      </p:sp>
      <p:sp>
        <p:nvSpPr>
          <p:cNvPr id="210" name="Straight Connector 6"/>
          <p:cNvSpPr/>
          <p:nvPr/>
        </p:nvSpPr>
        <p:spPr>
          <a:xfrm flipH="1">
            <a:off x="838199" y="688776"/>
            <a:ext cx="2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Straight Connector 7"/>
          <p:cNvSpPr/>
          <p:nvPr/>
        </p:nvSpPr>
        <p:spPr>
          <a:xfrm flipH="1">
            <a:off x="3162299" y="688776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Straight Connector 8"/>
          <p:cNvSpPr/>
          <p:nvPr/>
        </p:nvSpPr>
        <p:spPr>
          <a:xfrm flipH="1">
            <a:off x="54893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Straight Arrow Connector 46"/>
          <p:cNvSpPr/>
          <p:nvPr/>
        </p:nvSpPr>
        <p:spPr>
          <a:xfrm>
            <a:off x="838200" y="9144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TextBox 47"/>
          <p:cNvSpPr txBox="1"/>
          <p:nvPr/>
        </p:nvSpPr>
        <p:spPr>
          <a:xfrm>
            <a:off x="907365" y="987622"/>
            <a:ext cx="22326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Access website</a:t>
            </a:r>
          </a:p>
        </p:txBody>
      </p:sp>
      <p:sp>
        <p:nvSpPr>
          <p:cNvPr id="215" name="Straight Arrow Connector 48"/>
          <p:cNvSpPr/>
          <p:nvPr/>
        </p:nvSpPr>
        <p:spPr>
          <a:xfrm>
            <a:off x="838200" y="1603177"/>
            <a:ext cx="23241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6" name="TextBox 49"/>
          <p:cNvSpPr txBox="1"/>
          <p:nvPr/>
        </p:nvSpPr>
        <p:spPr>
          <a:xfrm>
            <a:off x="872196" y="1676400"/>
            <a:ext cx="2229730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Register new user</a:t>
            </a:r>
          </a:p>
        </p:txBody>
      </p:sp>
      <p:sp>
        <p:nvSpPr>
          <p:cNvPr id="217" name="Straight Arrow Connector 50"/>
          <p:cNvSpPr/>
          <p:nvPr/>
        </p:nvSpPr>
        <p:spPr>
          <a:xfrm>
            <a:off x="861645" y="2288976"/>
            <a:ext cx="23241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8" name="TextBox 51"/>
          <p:cNvSpPr txBox="1"/>
          <p:nvPr/>
        </p:nvSpPr>
        <p:spPr>
          <a:xfrm>
            <a:off x="883919" y="2362199"/>
            <a:ext cx="2235592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Fill in information</a:t>
            </a:r>
          </a:p>
          <a:p>
            <a:pPr>
              <a:defRPr sz="1400"/>
            </a:pPr>
            <a:r>
              <a:t>(username, password, wallet, email address)</a:t>
            </a:r>
          </a:p>
        </p:txBody>
      </p:sp>
      <p:sp>
        <p:nvSpPr>
          <p:cNvPr id="219" name="Straight Arrow Connector 52"/>
          <p:cNvSpPr/>
          <p:nvPr/>
        </p:nvSpPr>
        <p:spPr>
          <a:xfrm>
            <a:off x="838200" y="3354444"/>
            <a:ext cx="23241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TextBox 53"/>
          <p:cNvSpPr txBox="1"/>
          <p:nvPr/>
        </p:nvSpPr>
        <p:spPr>
          <a:xfrm>
            <a:off x="872196" y="3427667"/>
            <a:ext cx="22326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Click “register”</a:t>
            </a:r>
          </a:p>
        </p:txBody>
      </p:sp>
      <p:sp>
        <p:nvSpPr>
          <p:cNvPr id="221" name="Straight Arrow Connector 54"/>
          <p:cNvSpPr/>
          <p:nvPr/>
        </p:nvSpPr>
        <p:spPr>
          <a:xfrm>
            <a:off x="5524500" y="39624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2" name="TextBox 55"/>
          <p:cNvSpPr txBox="1"/>
          <p:nvPr/>
        </p:nvSpPr>
        <p:spPr>
          <a:xfrm>
            <a:off x="5570219" y="4035623"/>
            <a:ext cx="2232662" cy="119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Query user_account to see if username and email address already exist.  If does not exist, create new user.  If exist, error out</a:t>
            </a:r>
          </a:p>
        </p:txBody>
      </p:sp>
      <p:sp>
        <p:nvSpPr>
          <p:cNvPr id="223" name="TextBox 71"/>
          <p:cNvSpPr txBox="1"/>
          <p:nvPr/>
        </p:nvSpPr>
        <p:spPr>
          <a:xfrm>
            <a:off x="919088" y="5635823"/>
            <a:ext cx="2194561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New user account created, email confirmation sent to email address</a:t>
            </a:r>
          </a:p>
        </p:txBody>
      </p:sp>
      <p:sp>
        <p:nvSpPr>
          <p:cNvPr id="224" name="Straight Arrow Connector 72"/>
          <p:cNvSpPr/>
          <p:nvPr/>
        </p:nvSpPr>
        <p:spPr>
          <a:xfrm>
            <a:off x="838200" y="5562600"/>
            <a:ext cx="2324101" cy="0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5" name="TextBox 78"/>
          <p:cNvSpPr txBox="1"/>
          <p:nvPr/>
        </p:nvSpPr>
        <p:spPr>
          <a:xfrm>
            <a:off x="198120" y="76199"/>
            <a:ext cx="22000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226" name="TextBox 27"/>
          <p:cNvSpPr txBox="1"/>
          <p:nvPr/>
        </p:nvSpPr>
        <p:spPr>
          <a:xfrm>
            <a:off x="70561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Database</a:t>
            </a:r>
          </a:p>
        </p:txBody>
      </p:sp>
      <p:sp>
        <p:nvSpPr>
          <p:cNvPr id="227" name="Straight Connector 28"/>
          <p:cNvSpPr/>
          <p:nvPr/>
        </p:nvSpPr>
        <p:spPr>
          <a:xfrm flipH="1">
            <a:off x="78515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Straight Arrow Connector 30"/>
          <p:cNvSpPr/>
          <p:nvPr/>
        </p:nvSpPr>
        <p:spPr>
          <a:xfrm>
            <a:off x="3165231" y="36576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9" name="TextBox 31"/>
          <p:cNvSpPr txBox="1"/>
          <p:nvPr/>
        </p:nvSpPr>
        <p:spPr>
          <a:xfrm>
            <a:off x="3246119" y="3730823"/>
            <a:ext cx="223266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Register request</a:t>
            </a:r>
          </a:p>
        </p:txBody>
      </p:sp>
      <p:sp>
        <p:nvSpPr>
          <p:cNvPr id="230" name="TextBox 35"/>
          <p:cNvSpPr txBox="1"/>
          <p:nvPr/>
        </p:nvSpPr>
        <p:spPr>
          <a:xfrm>
            <a:off x="3243188" y="5254823"/>
            <a:ext cx="21945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Return info</a:t>
            </a:r>
          </a:p>
        </p:txBody>
      </p:sp>
      <p:sp>
        <p:nvSpPr>
          <p:cNvPr id="231" name="Straight Arrow Connector 36"/>
          <p:cNvSpPr/>
          <p:nvPr/>
        </p:nvSpPr>
        <p:spPr>
          <a:xfrm>
            <a:off x="3162300" y="5181600"/>
            <a:ext cx="2324101" cy="0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"/>
          <p:cNvSpPr txBox="1"/>
          <p:nvPr/>
        </p:nvSpPr>
        <p:spPr>
          <a:xfrm>
            <a:off x="426719" y="381000"/>
            <a:ext cx="822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User</a:t>
            </a:r>
          </a:p>
        </p:txBody>
      </p:sp>
      <p:sp>
        <p:nvSpPr>
          <p:cNvPr id="234" name="TextBox 4"/>
          <p:cNvSpPr txBox="1"/>
          <p:nvPr/>
        </p:nvSpPr>
        <p:spPr>
          <a:xfrm>
            <a:off x="2484119" y="381000"/>
            <a:ext cx="1356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Web Interface</a:t>
            </a:r>
          </a:p>
        </p:txBody>
      </p:sp>
      <p:sp>
        <p:nvSpPr>
          <p:cNvPr id="235" name="TextBox 5"/>
          <p:cNvSpPr txBox="1"/>
          <p:nvPr/>
        </p:nvSpPr>
        <p:spPr>
          <a:xfrm>
            <a:off x="46939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Server</a:t>
            </a:r>
          </a:p>
        </p:txBody>
      </p:sp>
      <p:sp>
        <p:nvSpPr>
          <p:cNvPr id="236" name="Straight Connector 6"/>
          <p:cNvSpPr/>
          <p:nvPr/>
        </p:nvSpPr>
        <p:spPr>
          <a:xfrm flipH="1">
            <a:off x="838199" y="688776"/>
            <a:ext cx="2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Straight Connector 7"/>
          <p:cNvSpPr/>
          <p:nvPr/>
        </p:nvSpPr>
        <p:spPr>
          <a:xfrm flipH="1">
            <a:off x="3162299" y="688776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8" name="Straight Connector 8"/>
          <p:cNvSpPr/>
          <p:nvPr/>
        </p:nvSpPr>
        <p:spPr>
          <a:xfrm flipH="1">
            <a:off x="54893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Straight Arrow Connector 46"/>
          <p:cNvSpPr/>
          <p:nvPr/>
        </p:nvSpPr>
        <p:spPr>
          <a:xfrm>
            <a:off x="838200" y="9144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0" name="TextBox 47"/>
          <p:cNvSpPr txBox="1"/>
          <p:nvPr/>
        </p:nvSpPr>
        <p:spPr>
          <a:xfrm>
            <a:off x="907365" y="987622"/>
            <a:ext cx="22326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Access website</a:t>
            </a:r>
          </a:p>
        </p:txBody>
      </p:sp>
      <p:sp>
        <p:nvSpPr>
          <p:cNvPr id="241" name="Straight Arrow Connector 48"/>
          <p:cNvSpPr/>
          <p:nvPr/>
        </p:nvSpPr>
        <p:spPr>
          <a:xfrm>
            <a:off x="838200" y="1603177"/>
            <a:ext cx="23241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TextBox 49"/>
          <p:cNvSpPr txBox="1"/>
          <p:nvPr/>
        </p:nvSpPr>
        <p:spPr>
          <a:xfrm>
            <a:off x="872196" y="1676399"/>
            <a:ext cx="2229730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Login with username and password</a:t>
            </a:r>
          </a:p>
        </p:txBody>
      </p:sp>
      <p:sp>
        <p:nvSpPr>
          <p:cNvPr id="243" name="Straight Arrow Connector 54"/>
          <p:cNvSpPr/>
          <p:nvPr/>
        </p:nvSpPr>
        <p:spPr>
          <a:xfrm>
            <a:off x="5524500" y="2491026"/>
            <a:ext cx="23241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TextBox 55"/>
          <p:cNvSpPr txBox="1"/>
          <p:nvPr/>
        </p:nvSpPr>
        <p:spPr>
          <a:xfrm>
            <a:off x="5570219" y="2564248"/>
            <a:ext cx="2232662" cy="96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Query user_account to see if username and password combination match, if online, error out.  </a:t>
            </a:r>
          </a:p>
        </p:txBody>
      </p:sp>
      <p:sp>
        <p:nvSpPr>
          <p:cNvPr id="245" name="TextBox 71"/>
          <p:cNvSpPr txBox="1"/>
          <p:nvPr/>
        </p:nvSpPr>
        <p:spPr>
          <a:xfrm>
            <a:off x="919088" y="5773459"/>
            <a:ext cx="2194561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Display homepage, showing summary of job orders, worker nodes</a:t>
            </a:r>
          </a:p>
        </p:txBody>
      </p:sp>
      <p:sp>
        <p:nvSpPr>
          <p:cNvPr id="246" name="Straight Arrow Connector 72"/>
          <p:cNvSpPr/>
          <p:nvPr/>
        </p:nvSpPr>
        <p:spPr>
          <a:xfrm>
            <a:off x="838200" y="5700236"/>
            <a:ext cx="2324101" cy="1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7" name="TextBox 78"/>
          <p:cNvSpPr txBox="1"/>
          <p:nvPr/>
        </p:nvSpPr>
        <p:spPr>
          <a:xfrm>
            <a:off x="198120" y="76199"/>
            <a:ext cx="22000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248" name="TextBox 27"/>
          <p:cNvSpPr txBox="1"/>
          <p:nvPr/>
        </p:nvSpPr>
        <p:spPr>
          <a:xfrm>
            <a:off x="70561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Database</a:t>
            </a:r>
          </a:p>
        </p:txBody>
      </p:sp>
      <p:sp>
        <p:nvSpPr>
          <p:cNvPr id="249" name="Straight Connector 28"/>
          <p:cNvSpPr/>
          <p:nvPr/>
        </p:nvSpPr>
        <p:spPr>
          <a:xfrm flipH="1">
            <a:off x="78515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0" name="Straight Arrow Connector 30"/>
          <p:cNvSpPr/>
          <p:nvPr/>
        </p:nvSpPr>
        <p:spPr>
          <a:xfrm>
            <a:off x="3165231" y="21336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1" name="TextBox 31"/>
          <p:cNvSpPr txBox="1"/>
          <p:nvPr/>
        </p:nvSpPr>
        <p:spPr>
          <a:xfrm>
            <a:off x="3246119" y="2209800"/>
            <a:ext cx="22326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Login request</a:t>
            </a:r>
          </a:p>
        </p:txBody>
      </p:sp>
      <p:sp>
        <p:nvSpPr>
          <p:cNvPr id="252" name="Straight Arrow Connector 24"/>
          <p:cNvSpPr/>
          <p:nvPr/>
        </p:nvSpPr>
        <p:spPr>
          <a:xfrm>
            <a:off x="5527430" y="44196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3" name="TextBox 25"/>
          <p:cNvSpPr txBox="1"/>
          <p:nvPr/>
        </p:nvSpPr>
        <p:spPr>
          <a:xfrm>
            <a:off x="5570219" y="4478059"/>
            <a:ext cx="2232662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Retrieve info from job_order</a:t>
            </a:r>
          </a:p>
          <a:p>
            <a:pPr>
              <a:defRPr sz="1400"/>
            </a:pPr>
            <a:r>
              <a:t>Retrieve info from worker_node</a:t>
            </a:r>
          </a:p>
        </p:txBody>
      </p:sp>
      <p:sp>
        <p:nvSpPr>
          <p:cNvPr id="254" name="TextBox 26"/>
          <p:cNvSpPr txBox="1"/>
          <p:nvPr/>
        </p:nvSpPr>
        <p:spPr>
          <a:xfrm>
            <a:off x="3243188" y="5289946"/>
            <a:ext cx="21945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Return info</a:t>
            </a:r>
          </a:p>
        </p:txBody>
      </p:sp>
      <p:sp>
        <p:nvSpPr>
          <p:cNvPr id="255" name="Straight Arrow Connector 29"/>
          <p:cNvSpPr/>
          <p:nvPr/>
        </p:nvSpPr>
        <p:spPr>
          <a:xfrm>
            <a:off x="3162300" y="5216723"/>
            <a:ext cx="2324101" cy="1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Straight Arrow Connector 32"/>
          <p:cNvSpPr/>
          <p:nvPr/>
        </p:nvSpPr>
        <p:spPr>
          <a:xfrm>
            <a:off x="5524500" y="37338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7" name="TextBox 33"/>
          <p:cNvSpPr txBox="1"/>
          <p:nvPr/>
        </p:nvSpPr>
        <p:spPr>
          <a:xfrm>
            <a:off x="5567289" y="3792259"/>
            <a:ext cx="223266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Update user_account to indicate online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Box 2"/>
          <p:cNvSpPr txBox="1"/>
          <p:nvPr/>
        </p:nvSpPr>
        <p:spPr>
          <a:xfrm>
            <a:off x="426719" y="381000"/>
            <a:ext cx="822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User</a:t>
            </a:r>
          </a:p>
        </p:txBody>
      </p:sp>
      <p:sp>
        <p:nvSpPr>
          <p:cNvPr id="260" name="TextBox 4"/>
          <p:cNvSpPr txBox="1"/>
          <p:nvPr/>
        </p:nvSpPr>
        <p:spPr>
          <a:xfrm>
            <a:off x="2484119" y="381000"/>
            <a:ext cx="1356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Web Interface</a:t>
            </a:r>
          </a:p>
        </p:txBody>
      </p:sp>
      <p:sp>
        <p:nvSpPr>
          <p:cNvPr id="261" name="TextBox 5"/>
          <p:cNvSpPr txBox="1"/>
          <p:nvPr/>
        </p:nvSpPr>
        <p:spPr>
          <a:xfrm>
            <a:off x="46939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Server</a:t>
            </a:r>
          </a:p>
        </p:txBody>
      </p:sp>
      <p:sp>
        <p:nvSpPr>
          <p:cNvPr id="262" name="Straight Connector 6"/>
          <p:cNvSpPr/>
          <p:nvPr/>
        </p:nvSpPr>
        <p:spPr>
          <a:xfrm flipH="1">
            <a:off x="838199" y="688776"/>
            <a:ext cx="2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3" name="Straight Connector 7"/>
          <p:cNvSpPr/>
          <p:nvPr/>
        </p:nvSpPr>
        <p:spPr>
          <a:xfrm flipH="1">
            <a:off x="3162299" y="688776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4" name="Straight Connector 8"/>
          <p:cNvSpPr/>
          <p:nvPr/>
        </p:nvSpPr>
        <p:spPr>
          <a:xfrm flipH="1">
            <a:off x="54893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5" name="Straight Arrow Connector 46"/>
          <p:cNvSpPr/>
          <p:nvPr/>
        </p:nvSpPr>
        <p:spPr>
          <a:xfrm>
            <a:off x="838200" y="9144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6" name="TextBox 47"/>
          <p:cNvSpPr txBox="1"/>
          <p:nvPr/>
        </p:nvSpPr>
        <p:spPr>
          <a:xfrm>
            <a:off x="907365" y="987622"/>
            <a:ext cx="22326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Click “new job order”</a:t>
            </a:r>
          </a:p>
        </p:txBody>
      </p:sp>
      <p:sp>
        <p:nvSpPr>
          <p:cNvPr id="267" name="TextBox 78"/>
          <p:cNvSpPr txBox="1"/>
          <p:nvPr/>
        </p:nvSpPr>
        <p:spPr>
          <a:xfrm>
            <a:off x="198120" y="76199"/>
            <a:ext cx="22000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268" name="TextBox 27"/>
          <p:cNvSpPr txBox="1"/>
          <p:nvPr/>
        </p:nvSpPr>
        <p:spPr>
          <a:xfrm>
            <a:off x="7056119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Database</a:t>
            </a:r>
          </a:p>
        </p:txBody>
      </p:sp>
      <p:sp>
        <p:nvSpPr>
          <p:cNvPr id="269" name="Straight Connector 28"/>
          <p:cNvSpPr/>
          <p:nvPr/>
        </p:nvSpPr>
        <p:spPr>
          <a:xfrm flipH="1">
            <a:off x="7851530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TextBox 22"/>
          <p:cNvSpPr txBox="1"/>
          <p:nvPr/>
        </p:nvSpPr>
        <p:spPr>
          <a:xfrm>
            <a:off x="913227" y="1597222"/>
            <a:ext cx="2194561" cy="142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Display job order popup, showing type (image classification), price (in AWO), placeholder to upload images (filter by jpeg/png format, select 1 to many)</a:t>
            </a:r>
          </a:p>
        </p:txBody>
      </p:sp>
      <p:sp>
        <p:nvSpPr>
          <p:cNvPr id="271" name="Straight Arrow Connector 23"/>
          <p:cNvSpPr/>
          <p:nvPr/>
        </p:nvSpPr>
        <p:spPr>
          <a:xfrm>
            <a:off x="832339" y="1524000"/>
            <a:ext cx="2324101" cy="0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Straight Arrow Connector 26"/>
          <p:cNvSpPr/>
          <p:nvPr/>
        </p:nvSpPr>
        <p:spPr>
          <a:xfrm>
            <a:off x="838200" y="31242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3" name="TextBox 29"/>
          <p:cNvSpPr txBox="1"/>
          <p:nvPr/>
        </p:nvSpPr>
        <p:spPr>
          <a:xfrm>
            <a:off x="878058" y="3197423"/>
            <a:ext cx="2238523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Select images</a:t>
            </a:r>
          </a:p>
        </p:txBody>
      </p:sp>
      <p:sp>
        <p:nvSpPr>
          <p:cNvPr id="274" name="Straight Arrow Connector 32"/>
          <p:cNvSpPr/>
          <p:nvPr/>
        </p:nvSpPr>
        <p:spPr>
          <a:xfrm>
            <a:off x="844060" y="3657600"/>
            <a:ext cx="2324102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5" name="TextBox 33"/>
          <p:cNvSpPr txBox="1"/>
          <p:nvPr/>
        </p:nvSpPr>
        <p:spPr>
          <a:xfrm>
            <a:off x="883919" y="3730823"/>
            <a:ext cx="2238523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Click “confirm”</a:t>
            </a:r>
          </a:p>
        </p:txBody>
      </p:sp>
      <p:sp>
        <p:nvSpPr>
          <p:cNvPr id="276" name="Straight Arrow Connector 34"/>
          <p:cNvSpPr/>
          <p:nvPr/>
        </p:nvSpPr>
        <p:spPr>
          <a:xfrm>
            <a:off x="3206261" y="39624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TextBox 35"/>
          <p:cNvSpPr txBox="1"/>
          <p:nvPr/>
        </p:nvSpPr>
        <p:spPr>
          <a:xfrm>
            <a:off x="3246119" y="4035623"/>
            <a:ext cx="2238523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Job order request</a:t>
            </a:r>
          </a:p>
        </p:txBody>
      </p:sp>
      <p:sp>
        <p:nvSpPr>
          <p:cNvPr id="278" name="Straight Arrow Connector 36"/>
          <p:cNvSpPr/>
          <p:nvPr/>
        </p:nvSpPr>
        <p:spPr>
          <a:xfrm>
            <a:off x="5486400" y="4201179"/>
            <a:ext cx="23241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9" name="TextBox 37"/>
          <p:cNvSpPr txBox="1"/>
          <p:nvPr/>
        </p:nvSpPr>
        <p:spPr>
          <a:xfrm>
            <a:off x="5559962" y="4277379"/>
            <a:ext cx="223266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Query user_account for wallet address</a:t>
            </a:r>
          </a:p>
        </p:txBody>
      </p:sp>
      <p:grpSp>
        <p:nvGrpSpPr>
          <p:cNvPr id="283" name="Group 38"/>
          <p:cNvGrpSpPr/>
          <p:nvPr/>
        </p:nvGrpSpPr>
        <p:grpSpPr>
          <a:xfrm>
            <a:off x="5495192" y="4963381"/>
            <a:ext cx="419101" cy="301824"/>
            <a:chOff x="0" y="0"/>
            <a:chExt cx="419100" cy="301823"/>
          </a:xfrm>
        </p:grpSpPr>
        <p:sp>
          <p:nvSpPr>
            <p:cNvPr id="280" name="Straight Connector 39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1" name="Straight Connector 40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2" name="Straight Arrow Connector 41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4" name="TextBox 42"/>
          <p:cNvSpPr txBox="1"/>
          <p:nvPr/>
        </p:nvSpPr>
        <p:spPr>
          <a:xfrm>
            <a:off x="5989321" y="4800599"/>
            <a:ext cx="1775460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Query wallet to check balance.  If insufficient, error out.  </a:t>
            </a:r>
          </a:p>
        </p:txBody>
      </p:sp>
      <p:grpSp>
        <p:nvGrpSpPr>
          <p:cNvPr id="288" name="Group 43"/>
          <p:cNvGrpSpPr/>
          <p:nvPr/>
        </p:nvGrpSpPr>
        <p:grpSpPr>
          <a:xfrm>
            <a:off x="5486400" y="5778043"/>
            <a:ext cx="419100" cy="301824"/>
            <a:chOff x="0" y="0"/>
            <a:chExt cx="419100" cy="301823"/>
          </a:xfrm>
        </p:grpSpPr>
        <p:sp>
          <p:nvSpPr>
            <p:cNvPr id="285" name="Straight Connector 44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6" name="Straight Connector 45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7" name="Straight Arrow Connector 50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9" name="TextBox 51"/>
          <p:cNvSpPr txBox="1"/>
          <p:nvPr/>
        </p:nvSpPr>
        <p:spPr>
          <a:xfrm>
            <a:off x="5980527" y="5725179"/>
            <a:ext cx="1775460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Download images from user computer</a:t>
            </a:r>
          </a:p>
        </p:txBody>
      </p:sp>
      <p:sp>
        <p:nvSpPr>
          <p:cNvPr id="290" name="TextBox 53"/>
          <p:cNvSpPr txBox="1"/>
          <p:nvPr/>
        </p:nvSpPr>
        <p:spPr>
          <a:xfrm>
            <a:off x="3243188" y="6321623"/>
            <a:ext cx="219456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Done</a:t>
            </a:r>
          </a:p>
        </p:txBody>
      </p:sp>
      <p:sp>
        <p:nvSpPr>
          <p:cNvPr id="291" name="Straight Arrow Connector 56"/>
          <p:cNvSpPr/>
          <p:nvPr/>
        </p:nvSpPr>
        <p:spPr>
          <a:xfrm>
            <a:off x="3162300" y="6248400"/>
            <a:ext cx="2324101" cy="0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"/>
          <p:cNvSpPr txBox="1"/>
          <p:nvPr/>
        </p:nvSpPr>
        <p:spPr>
          <a:xfrm>
            <a:off x="2788919" y="381000"/>
            <a:ext cx="822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Server</a:t>
            </a:r>
          </a:p>
        </p:txBody>
      </p:sp>
      <p:sp>
        <p:nvSpPr>
          <p:cNvPr id="294" name="TextBox 4"/>
          <p:cNvSpPr txBox="1"/>
          <p:nvPr/>
        </p:nvSpPr>
        <p:spPr>
          <a:xfrm>
            <a:off x="4846319" y="381000"/>
            <a:ext cx="1356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t>Database</a:t>
            </a:r>
          </a:p>
        </p:txBody>
      </p:sp>
      <p:sp>
        <p:nvSpPr>
          <p:cNvPr id="295" name="TextBox 5"/>
          <p:cNvSpPr txBox="1"/>
          <p:nvPr/>
        </p:nvSpPr>
        <p:spPr>
          <a:xfrm>
            <a:off x="7559038" y="381000"/>
            <a:ext cx="1584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/>
              <a:t>Worker</a:t>
            </a:r>
          </a:p>
        </p:txBody>
      </p:sp>
      <p:sp>
        <p:nvSpPr>
          <p:cNvPr id="296" name="Straight Connector 6"/>
          <p:cNvSpPr/>
          <p:nvPr/>
        </p:nvSpPr>
        <p:spPr>
          <a:xfrm flipH="1">
            <a:off x="3200399" y="688776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Straight Connector 7"/>
          <p:cNvSpPr/>
          <p:nvPr/>
        </p:nvSpPr>
        <p:spPr>
          <a:xfrm flipH="1">
            <a:off x="5524500" y="688776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8" name="Straight Connector 8"/>
          <p:cNvSpPr/>
          <p:nvPr/>
        </p:nvSpPr>
        <p:spPr>
          <a:xfrm flipH="1">
            <a:off x="8354449" y="690264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9" name="Straight Arrow Connector 46"/>
          <p:cNvSpPr/>
          <p:nvPr/>
        </p:nvSpPr>
        <p:spPr>
          <a:xfrm>
            <a:off x="3200400" y="1905000"/>
            <a:ext cx="23241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0" name="TextBox 47"/>
          <p:cNvSpPr txBox="1"/>
          <p:nvPr/>
        </p:nvSpPr>
        <p:spPr>
          <a:xfrm>
            <a:off x="3269566" y="1978223"/>
            <a:ext cx="223266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dirty="0"/>
              <a:t>Create entry in </a:t>
            </a:r>
            <a:r>
              <a:rPr dirty="0" err="1"/>
              <a:t>job_order</a:t>
            </a:r>
            <a:endParaRPr dirty="0"/>
          </a:p>
          <a:p>
            <a:pPr>
              <a:defRPr sz="1400"/>
            </a:pPr>
            <a:r>
              <a:rPr dirty="0"/>
              <a:t>Create entries in </a:t>
            </a:r>
            <a:r>
              <a:rPr dirty="0" err="1"/>
              <a:t>file_location</a:t>
            </a:r>
            <a:r>
              <a:rPr dirty="0"/>
              <a:t> </a:t>
            </a:r>
          </a:p>
        </p:txBody>
      </p:sp>
      <p:sp>
        <p:nvSpPr>
          <p:cNvPr id="301" name="TextBox 78"/>
          <p:cNvSpPr txBox="1"/>
          <p:nvPr/>
        </p:nvSpPr>
        <p:spPr>
          <a:xfrm>
            <a:off x="198119" y="76199"/>
            <a:ext cx="132974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3 - continued</a:t>
            </a:r>
          </a:p>
        </p:txBody>
      </p:sp>
      <p:grpSp>
        <p:nvGrpSpPr>
          <p:cNvPr id="305" name="Group 48"/>
          <p:cNvGrpSpPr/>
          <p:nvPr/>
        </p:nvGrpSpPr>
        <p:grpSpPr>
          <a:xfrm>
            <a:off x="3200400" y="2743200"/>
            <a:ext cx="419100" cy="301824"/>
            <a:chOff x="0" y="0"/>
            <a:chExt cx="419100" cy="301823"/>
          </a:xfrm>
        </p:grpSpPr>
        <p:sp>
          <p:nvSpPr>
            <p:cNvPr id="302" name="Straight Connector 49"/>
            <p:cNvSpPr/>
            <p:nvPr/>
          </p:nvSpPr>
          <p:spPr>
            <a:xfrm>
              <a:off x="0" y="-1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Straight Connector 52"/>
            <p:cNvSpPr/>
            <p:nvPr/>
          </p:nvSpPr>
          <p:spPr>
            <a:xfrm flipH="1">
              <a:off x="419100" y="-1"/>
              <a:ext cx="1" cy="301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Straight Arrow Connector 53"/>
            <p:cNvSpPr/>
            <p:nvPr/>
          </p:nvSpPr>
          <p:spPr>
            <a:xfrm flipH="1" flipV="1">
              <a:off x="-1" y="301823"/>
              <a:ext cx="4191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6" name="TextBox 54"/>
          <p:cNvSpPr txBox="1"/>
          <p:nvPr/>
        </p:nvSpPr>
        <p:spPr>
          <a:xfrm>
            <a:off x="3726767" y="2671317"/>
            <a:ext cx="1775460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dirty="0"/>
              <a:t>Split job into smaller jobs</a:t>
            </a:r>
          </a:p>
        </p:txBody>
      </p:sp>
      <p:sp>
        <p:nvSpPr>
          <p:cNvPr id="312" name="Straight Arrow Connector 60"/>
          <p:cNvSpPr/>
          <p:nvPr/>
        </p:nvSpPr>
        <p:spPr>
          <a:xfrm>
            <a:off x="6964681" y="3662066"/>
            <a:ext cx="1389769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TextBox 61"/>
          <p:cNvSpPr txBox="1"/>
          <p:nvPr/>
        </p:nvSpPr>
        <p:spPr>
          <a:xfrm>
            <a:off x="6964681" y="3664270"/>
            <a:ext cx="1386838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400"/>
            </a:lvl1pPr>
          </a:lstStyle>
          <a:p>
            <a:r>
              <a:rPr dirty="0"/>
              <a:t>Send job with information to worker</a:t>
            </a:r>
          </a:p>
        </p:txBody>
      </p:sp>
      <p:sp>
        <p:nvSpPr>
          <p:cNvPr id="316" name="Straight Arrow Connector 64"/>
          <p:cNvSpPr/>
          <p:nvPr/>
        </p:nvSpPr>
        <p:spPr>
          <a:xfrm>
            <a:off x="3191608" y="5260776"/>
            <a:ext cx="23241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7" name="TextBox 65"/>
          <p:cNvSpPr txBox="1"/>
          <p:nvPr/>
        </p:nvSpPr>
        <p:spPr>
          <a:xfrm>
            <a:off x="3260773" y="5333999"/>
            <a:ext cx="2232661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Create entry in job</a:t>
            </a:r>
          </a:p>
          <a:p>
            <a:pPr>
              <a:defRPr sz="1400"/>
            </a:pPr>
            <a:r>
              <a:t>Update entries in file_location</a:t>
            </a:r>
          </a:p>
        </p:txBody>
      </p:sp>
      <p:sp>
        <p:nvSpPr>
          <p:cNvPr id="318" name="TextBox 68"/>
          <p:cNvSpPr txBox="1"/>
          <p:nvPr/>
        </p:nvSpPr>
        <p:spPr>
          <a:xfrm>
            <a:off x="198119" y="381000"/>
            <a:ext cx="12039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 u="sng"/>
            </a:lvl1pPr>
          </a:lstStyle>
          <a:p>
            <a:r>
              <a:t>Ethereum</a:t>
            </a:r>
          </a:p>
        </p:txBody>
      </p:sp>
      <p:sp>
        <p:nvSpPr>
          <p:cNvPr id="319" name="Straight Connector 69"/>
          <p:cNvSpPr/>
          <p:nvPr/>
        </p:nvSpPr>
        <p:spPr>
          <a:xfrm>
            <a:off x="800100" y="688776"/>
            <a:ext cx="3810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0" name="Straight Arrow Connector 79"/>
          <p:cNvSpPr/>
          <p:nvPr/>
        </p:nvSpPr>
        <p:spPr>
          <a:xfrm>
            <a:off x="819150" y="914400"/>
            <a:ext cx="2370430" cy="0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1" name="TextBox 80"/>
          <p:cNvSpPr txBox="1"/>
          <p:nvPr/>
        </p:nvSpPr>
        <p:spPr>
          <a:xfrm>
            <a:off x="851681" y="1066799"/>
            <a:ext cx="2326446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Transfer tokens from user’s wallet for the job order to server’s own escrow wallet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6172200" y="379511"/>
            <a:ext cx="15849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lang="en-US" dirty="0" err="1" smtClean="0"/>
              <a:t>RabbitMQ</a:t>
            </a:r>
            <a:endParaRPr dirty="0"/>
          </a:p>
        </p:txBody>
      </p:sp>
      <p:sp>
        <p:nvSpPr>
          <p:cNvPr id="32" name="Straight Connector 8"/>
          <p:cNvSpPr/>
          <p:nvPr/>
        </p:nvSpPr>
        <p:spPr>
          <a:xfrm flipH="1">
            <a:off x="6967611" y="688775"/>
            <a:ext cx="1" cy="55596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Straight Arrow Connector 46"/>
          <p:cNvSpPr/>
          <p:nvPr/>
        </p:nvSpPr>
        <p:spPr>
          <a:xfrm>
            <a:off x="3189580" y="3352800"/>
            <a:ext cx="3778032" cy="148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TextBox 47"/>
          <p:cNvSpPr txBox="1"/>
          <p:nvPr/>
        </p:nvSpPr>
        <p:spPr>
          <a:xfrm>
            <a:off x="3200399" y="3354289"/>
            <a:ext cx="22326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lang="en-US" dirty="0" smtClean="0"/>
              <a:t>Send jobs to </a:t>
            </a:r>
            <a:r>
              <a:rPr lang="en-US" dirty="0" err="1" smtClean="0"/>
              <a:t>RabbitMQ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937</Words>
  <Application>Microsoft Office PowerPoint</Application>
  <PresentationFormat>On-screen Show (4:3)</PresentationFormat>
  <Paragraphs>204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BOLEI</cp:lastModifiedBy>
  <cp:revision>20</cp:revision>
  <dcterms:modified xsi:type="dcterms:W3CDTF">2022-03-08T02:24:25Z</dcterms:modified>
</cp:coreProperties>
</file>