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  <p:sldMasterId id="2147483679" r:id="rId2"/>
  </p:sldMasterIdLst>
  <p:notesMasterIdLst>
    <p:notesMasterId r:id="rId3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>
      <p:cViewPr varScale="1">
        <p:scale>
          <a:sx n="156" d="100"/>
          <a:sy n="156" d="100"/>
        </p:scale>
        <p:origin x="3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rschronicle.co.uk/2016/09/23/shares/sectors/investing-in-sub-prime-credit-worth-the-risk-u3XRWeGvOiq3dZPh9DrvxJ/article.ht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sinessinsider.com/amex-trying-new-approach-with-millennials-2017-4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5b580688c_4_2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g75b580688c_4_26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75b580688c_4_26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75b580688c_4_29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→ Since all the variables were related to customer behaviour, we tried to identify clusters to distinguish customer segments in different behaviours - by finding behavioural features with the highest variance between cluster for instance - </a:t>
            </a:r>
            <a:endParaRPr sz="1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75b580688c_4_29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75b580688c_4_2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" name="Google Shape;379;g75b580688c_4_29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g75b580688c_4_29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75b580688c_4_28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0" name="Google Shape;390;g75b580688c_4_28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g75b580688c_4_28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5b580688c_4_17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→ Since all the variables were related to customer behaviour, we tried to identify clusters to distinguish customer segments in different behaviours - by finding behavioural features with the highest variance between cluster for instance - </a:t>
            </a:r>
            <a:endParaRPr sz="1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g75b580688c_4_1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75b580688c_4_2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75b580688c_4_2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75b580688c_4_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75b580688c_4_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75b580688c_4_2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75b580688c_4_2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5b580688c_4_27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https://www.investorschronicle.co.uk/2016/09/23/shares/sectors/investing-in-sub-prime-credit-worth-the-risk-u3XRWeGvOiq3dZPh9DrvxJ/article.html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g75b580688c_4_2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75b580688c_9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75b580688c_9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75b580688c_9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75b580688c_9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b580688c_4_26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g75b580688c_4_26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75b580688c_4_26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75b580688c_6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g75b580688c_6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75b580688c_4_1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5" name="Google Shape;495;g75b580688c_4_18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g75b580688c_4_18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75b580688c_1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75b580688c_1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75b580688c_8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75b580688c_8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75b580688c_9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g75b580688c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75b580688c_6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75b580688c_6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75b580688c_9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75b580688c_9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75b580688c_6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75b580688c_6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provide high level visualisations to understand how variables are related across the datasets</a:t>
            </a:r>
            <a:endParaRPr/>
          </a:p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and investigating the root causes of credit defaulting</a:t>
            </a:r>
            <a:endParaRPr/>
          </a:p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pareto analysis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Algorithms  common machine learning libraries (scikitlearn, tensorflow)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d. False Positive, True Negative, Type I and Type II errors</a:t>
            </a:r>
            <a:endParaRPr>
              <a:solidFill>
                <a:schemeClr val="dk1"/>
              </a:solidFill>
            </a:endParaRPr>
          </a:p>
          <a:p>
            <a:pPr marL="0" lvl="0" indent="3035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75b580688c_6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75b580688c_6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75b580688c_4_1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0" name="Google Shape;570;g75b580688c_4_17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g75b580688c_4_17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5b580688c_4_29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75b580688c_4_29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75b580688c_6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75b580688c_6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75b580688c_4_17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g75b580688c_4_17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75b580688c_4_17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g75b580688c_4_1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75b580688c_4_18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g75b580688c_4_1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5b580688c_4_29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https://www.businessinsider.com/amex-trying-new-approach-with-millennials-2017-4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75b580688c_4_2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75b580688c_4_3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75b580688c_4_3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5b580688c_4_30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5b580688c_4_30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5b580688c_4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75b580688c_4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5b580688c_9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5b580688c_9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75b580688c_4_3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75b580688c_4_3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Normal Center">
  <p:cSld name="1_Normal Center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>
            <a:spLocks noGrp="1"/>
          </p:cNvSpPr>
          <p:nvPr>
            <p:ph type="pic" idx="2"/>
          </p:nvPr>
        </p:nvSpPr>
        <p:spPr>
          <a:xfrm>
            <a:off x="713185" y="2059781"/>
            <a:ext cx="3283500" cy="18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>
            <a:spLocks noGrp="1"/>
          </p:cNvSpPr>
          <p:nvPr>
            <p:ph type="pic" idx="2"/>
          </p:nvPr>
        </p:nvSpPr>
        <p:spPr>
          <a:xfrm>
            <a:off x="2343150" y="0"/>
            <a:ext cx="27147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Normal Center">
  <p:cSld name="1_Normal Center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>
            <a:spLocks noGrp="1"/>
          </p:cNvSpPr>
          <p:nvPr>
            <p:ph type="pic" idx="2"/>
          </p:nvPr>
        </p:nvSpPr>
        <p:spPr>
          <a:xfrm>
            <a:off x="713185" y="2059781"/>
            <a:ext cx="3283500" cy="18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>
            <a:spLocks noGrp="1"/>
          </p:cNvSpPr>
          <p:nvPr>
            <p:ph type="pic" idx="2"/>
          </p:nvPr>
        </p:nvSpPr>
        <p:spPr>
          <a:xfrm>
            <a:off x="2343150" y="0"/>
            <a:ext cx="27147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7" name="Google Shape;177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6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89" name="Google Shape;189;p26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0" name="Google Shape;190;p2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91" name="Google Shape;191;p2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207" name="Google Shape;207;p2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208" name="Google Shape;208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3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4" name="Google Shape;214;p3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215" name="Google Shape;215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1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2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6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0.png"/><Relationship Id="rId5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4.png"/><Relationship Id="rId5" Type="http://schemas.openxmlformats.org/officeDocument/2006/relationships/image" Target="../media/image7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4.png"/><Relationship Id="rId5" Type="http://schemas.openxmlformats.org/officeDocument/2006/relationships/image" Target="../media/image7.png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33.png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4.png"/><Relationship Id="rId5" Type="http://schemas.openxmlformats.org/officeDocument/2006/relationships/image" Target="../media/image7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3514" b="3514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 txBox="1"/>
          <p:nvPr/>
        </p:nvSpPr>
        <p:spPr>
          <a:xfrm>
            <a:off x="0" y="2136911"/>
            <a:ext cx="9189600" cy="8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fr" sz="54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AMEX CASE</a:t>
            </a:r>
            <a:endParaRPr sz="5400" b="0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7" name="Google Shape;237;p33"/>
          <p:cNvSpPr txBox="1"/>
          <p:nvPr/>
        </p:nvSpPr>
        <p:spPr>
          <a:xfrm>
            <a:off x="0" y="2940775"/>
            <a:ext cx="9144000" cy="1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f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NEURON &amp; CO</a:t>
            </a:r>
            <a:endParaRPr sz="12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38" name="Google Shape;238;p33"/>
          <p:cNvGrpSpPr/>
          <p:nvPr/>
        </p:nvGrpSpPr>
        <p:grpSpPr>
          <a:xfrm>
            <a:off x="3859260" y="4155522"/>
            <a:ext cx="1426298" cy="662676"/>
            <a:chOff x="4797689" y="5524209"/>
            <a:chExt cx="2661004" cy="1236335"/>
          </a:xfrm>
        </p:grpSpPr>
        <p:pic>
          <p:nvPicPr>
            <p:cNvPr id="239" name="Google Shape;239;p33" descr="建物, 挿絵 が含まれている画像&#10;&#10;自動的に生成された説明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97689" y="5524209"/>
              <a:ext cx="673770" cy="12363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" name="Google Shape;240;p33" descr="黒い背景と白い文字&#10;&#10;自動的に生成された説明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699993" y="5820919"/>
              <a:ext cx="758700" cy="758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1" name="Google Shape;241;p33" descr="ウィンドウ, 抽象 が含まれている画像&#10;&#10;自動的に生成された説明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638021" y="5630295"/>
              <a:ext cx="915958" cy="100130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2"/>
          <p:cNvSpPr txBox="1"/>
          <p:nvPr/>
        </p:nvSpPr>
        <p:spPr>
          <a:xfrm>
            <a:off x="346417" y="550375"/>
            <a:ext cx="75222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b="1">
                <a:latin typeface="Proxima Nova"/>
                <a:ea typeface="Proxima Nova"/>
                <a:cs typeface="Proxima Nova"/>
                <a:sym typeface="Proxima Nova"/>
              </a:rPr>
              <a:t>Key Takeaways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1" name="Google Shape;371;p42"/>
          <p:cNvSpPr txBox="1">
            <a:spLocks noGrp="1"/>
          </p:cNvSpPr>
          <p:nvPr>
            <p:ph type="body" idx="1"/>
          </p:nvPr>
        </p:nvSpPr>
        <p:spPr>
          <a:xfrm>
            <a:off x="440700" y="1016250"/>
            <a:ext cx="8190600" cy="3853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fr" sz="1400">
                <a:latin typeface="Proxima Nova"/>
                <a:ea typeface="Proxima Nova"/>
                <a:cs typeface="Proxima Nova"/>
                <a:sym typeface="Proxima Nova"/>
              </a:rPr>
              <a:t>Older customers tend to spend smaller r</a:t>
            </a:r>
            <a:r>
              <a:rPr lang="fr" sz="1400"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atio of their monthly credit card expenditure to yearly income</a:t>
            </a:r>
            <a:r>
              <a:rPr lang="fr" sz="1400">
                <a:latin typeface="Proxima Nova"/>
                <a:ea typeface="Proxima Nova"/>
                <a:cs typeface="Proxima Nova"/>
                <a:sym typeface="Proxima Nova"/>
              </a:rPr>
              <a:t>, than younger generations. 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spcBef>
                <a:spcPts val="40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fr" sz="1500">
                <a:latin typeface="Proxima Nova"/>
                <a:ea typeface="Proxima Nova"/>
                <a:cs typeface="Proxima Nova"/>
                <a:sym typeface="Proxima Nova"/>
              </a:rPr>
              <a:t>Thus, interest rates should be smaller to incentivise older customers to spend more.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23850" algn="l" rtl="0">
              <a:spcBef>
                <a:spcPts val="800"/>
              </a:spcBef>
              <a:spcAft>
                <a:spcPts val="0"/>
              </a:spcAft>
              <a:buSzPts val="1500"/>
              <a:buFont typeface="Proxima Nova"/>
              <a:buChar char="●"/>
            </a:pPr>
            <a:r>
              <a:rPr lang="fr" sz="1500">
                <a:latin typeface="Proxima Nova"/>
                <a:ea typeface="Proxima Nova"/>
                <a:cs typeface="Proxima Nova"/>
                <a:sym typeface="Proxima Nova"/>
              </a:rPr>
              <a:t>Given that  31% of the customers do not purchase frequently, interest rates should be small to incentivise spending (Dynamic Interest Rates)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●"/>
            </a:pPr>
            <a:r>
              <a:rPr lang="fr" sz="1500">
                <a:latin typeface="Proxima Nova"/>
                <a:ea typeface="Proxima Nova"/>
                <a:cs typeface="Proxima Nova"/>
                <a:sym typeface="Proxima Nova"/>
              </a:rPr>
              <a:t>Demand for new cars is high-  look to lower interest rates for those young people looking to purchase new vehicles, to encourage spending .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●"/>
            </a:pPr>
            <a:r>
              <a:rPr lang="fr" sz="1500">
                <a:latin typeface="Proxima Nova"/>
                <a:ea typeface="Proxima Nova"/>
                <a:cs typeface="Proxima Nova"/>
                <a:sym typeface="Proxima Nova"/>
              </a:rPr>
              <a:t>Credit history, according to our prediction models, doesn’t affect the risk assessment materially when looking at approving credit cards.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●"/>
            </a:pPr>
            <a:r>
              <a:rPr lang="fr" sz="1500">
                <a:latin typeface="Proxima Nova"/>
                <a:ea typeface="Proxima Nova"/>
                <a:cs typeface="Proxima Nova"/>
                <a:sym typeface="Proxima Nova"/>
              </a:rPr>
              <a:t>Future work: ideal of credit amount given product, age.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72" name="Google Shape;372;p42"/>
          <p:cNvGrpSpPr/>
          <p:nvPr/>
        </p:nvGrpSpPr>
        <p:grpSpPr>
          <a:xfrm>
            <a:off x="3835941" y="4328616"/>
            <a:ext cx="1515451" cy="730739"/>
            <a:chOff x="4051300" y="5324123"/>
            <a:chExt cx="3181048" cy="1533877"/>
          </a:xfrm>
        </p:grpSpPr>
        <p:pic>
          <p:nvPicPr>
            <p:cNvPr id="373" name="Google Shape;373;p42" descr="ノートパソコン が含まれている画像&#10;&#10;自動的に生成された説明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228564" y="5685005"/>
              <a:ext cx="1003784" cy="10037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4" name="Google Shape;374;p4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4051300" y="5324123"/>
              <a:ext cx="835922" cy="15338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Google Shape;375;p42" descr="黒い背景と白い文字&#10;&#10;自動的に生成された説明"/>
            <p:cNvPicPr preferRelativeResize="0"/>
            <p:nvPr/>
          </p:nvPicPr>
          <p:blipFill rotWithShape="1">
            <a:blip r:embed="rId5">
              <a:alphaModFix/>
            </a:blip>
            <a:srcRect l="8532" r="69638"/>
            <a:stretch/>
          </p:blipFill>
          <p:spPr>
            <a:xfrm>
              <a:off x="5188097" y="5609246"/>
              <a:ext cx="835922" cy="1111672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76" name="Google Shape;376;p42"/>
          <p:cNvCxnSpPr/>
          <p:nvPr/>
        </p:nvCxnSpPr>
        <p:spPr>
          <a:xfrm>
            <a:off x="2995950" y="151098"/>
            <a:ext cx="0" cy="1010100"/>
          </a:xfrm>
          <a:prstGeom prst="straightConnector1">
            <a:avLst/>
          </a:prstGeom>
          <a:noFill/>
          <a:ln w="38100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4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3514" b="3514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3"/>
          <p:cNvSpPr txBox="1"/>
          <p:nvPr/>
        </p:nvSpPr>
        <p:spPr>
          <a:xfrm>
            <a:off x="-22860" y="2136911"/>
            <a:ext cx="9189600" cy="8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fr" sz="6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You!</a:t>
            </a:r>
            <a:endParaRPr sz="6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84" name="Google Shape;384;p43"/>
          <p:cNvGrpSpPr/>
          <p:nvPr/>
        </p:nvGrpSpPr>
        <p:grpSpPr>
          <a:xfrm>
            <a:off x="3859260" y="4155522"/>
            <a:ext cx="1426298" cy="662676"/>
            <a:chOff x="4797689" y="5524209"/>
            <a:chExt cx="2661004" cy="1236335"/>
          </a:xfrm>
        </p:grpSpPr>
        <p:pic>
          <p:nvPicPr>
            <p:cNvPr id="385" name="Google Shape;385;p43" descr="建物, 挿絵 が含まれている画像&#10;&#10;自動的に生成された説明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97689" y="5524209"/>
              <a:ext cx="673770" cy="12363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" name="Google Shape;386;p43" descr="黒い背景と白い文字&#10;&#10;自動的に生成された説明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699993" y="5820919"/>
              <a:ext cx="758700" cy="758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Google Shape;387;p43" descr="ウィンドウ, 抽象 が含まれている画像&#10;&#10;自動的に生成された説明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638021" y="5630295"/>
              <a:ext cx="915958" cy="100130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4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3514" b="3514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44"/>
          <p:cNvSpPr txBox="1"/>
          <p:nvPr/>
        </p:nvSpPr>
        <p:spPr>
          <a:xfrm>
            <a:off x="-22860" y="2136911"/>
            <a:ext cx="9189600" cy="8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fr" sz="6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BACKUP</a:t>
            </a:r>
            <a:endParaRPr sz="6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95" name="Google Shape;395;p44"/>
          <p:cNvGrpSpPr/>
          <p:nvPr/>
        </p:nvGrpSpPr>
        <p:grpSpPr>
          <a:xfrm>
            <a:off x="3859260" y="4155522"/>
            <a:ext cx="1426298" cy="662676"/>
            <a:chOff x="4797689" y="5524209"/>
            <a:chExt cx="2661004" cy="1236335"/>
          </a:xfrm>
        </p:grpSpPr>
        <p:pic>
          <p:nvPicPr>
            <p:cNvPr id="396" name="Google Shape;396;p44" descr="建物, 挿絵 が含まれている画像&#10;&#10;自動的に生成された説明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97689" y="5524209"/>
              <a:ext cx="673770" cy="12363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7" name="Google Shape;397;p44" descr="黒い背景と白い文字&#10;&#10;自動的に生成された説明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699993" y="5820919"/>
              <a:ext cx="758700" cy="758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8" name="Google Shape;398;p44" descr="ウィンドウ, 抽象 が含まれている画像&#10;&#10;自動的に生成された説明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638021" y="5630295"/>
              <a:ext cx="915958" cy="100130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5"/>
          <p:cNvSpPr txBox="1">
            <a:spLocks noGrp="1"/>
          </p:cNvSpPr>
          <p:nvPr>
            <p:ph type="title"/>
          </p:nvPr>
        </p:nvSpPr>
        <p:spPr>
          <a:xfrm>
            <a:off x="91500" y="111525"/>
            <a:ext cx="8961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Proxima Nova"/>
              <a:buNone/>
            </a:pPr>
            <a:r>
              <a:rPr lang="fr" sz="2400" b="1">
                <a:solidFill>
                  <a:srgbClr val="262626"/>
                </a:solidFill>
                <a:latin typeface="Proxima Nova"/>
                <a:ea typeface="Proxima Nova"/>
                <a:cs typeface="Proxima Nova"/>
                <a:sym typeface="Proxima Nova"/>
              </a:rPr>
              <a:t>Challenge 1:</a:t>
            </a:r>
            <a:endParaRPr sz="2400" b="1">
              <a:solidFill>
                <a:srgbClr val="26262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Proxima Nova"/>
              <a:buNone/>
            </a:pPr>
            <a:r>
              <a:rPr lang="fr" sz="2400" b="1">
                <a:solidFill>
                  <a:srgbClr val="262626"/>
                </a:solidFill>
                <a:latin typeface="Proxima Nova"/>
                <a:ea typeface="Proxima Nova"/>
                <a:cs typeface="Proxima Nova"/>
                <a:sym typeface="Proxima Nova"/>
              </a:rPr>
              <a:t> 	  Rising Default</a:t>
            </a:r>
            <a:endParaRPr sz="2400" b="1">
              <a:solidFill>
                <a:srgbClr val="26262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Proxima Nova"/>
              <a:buNone/>
            </a:pPr>
            <a:r>
              <a:rPr lang="fr" sz="2400" b="1">
                <a:solidFill>
                  <a:srgbClr val="262626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	     Rates</a:t>
            </a:r>
            <a:endParaRPr sz="2400" b="1">
              <a:solidFill>
                <a:srgbClr val="26262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4" name="Google Shape;404;p45"/>
          <p:cNvSpPr txBox="1">
            <a:spLocks noGrp="1"/>
          </p:cNvSpPr>
          <p:nvPr>
            <p:ph type="body" idx="1"/>
          </p:nvPr>
        </p:nvSpPr>
        <p:spPr>
          <a:xfrm>
            <a:off x="3145249" y="379692"/>
            <a:ext cx="54573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200"/>
              <a:buNone/>
            </a:pPr>
            <a:r>
              <a:rPr lang="fr" sz="1600" b="1" i="1"/>
              <a:t>How can American Express better predict the default rate of its custilers and adapt its products to hedge the risk? </a:t>
            </a:r>
            <a:endParaRPr sz="1600" b="1" i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2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2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200"/>
              <a:buNone/>
            </a:pPr>
            <a:endParaRPr sz="1600"/>
          </a:p>
        </p:txBody>
      </p:sp>
      <p:cxnSp>
        <p:nvCxnSpPr>
          <p:cNvPr id="405" name="Google Shape;405;p45"/>
          <p:cNvCxnSpPr/>
          <p:nvPr/>
        </p:nvCxnSpPr>
        <p:spPr>
          <a:xfrm>
            <a:off x="2995950" y="303498"/>
            <a:ext cx="0" cy="1010100"/>
          </a:xfrm>
          <a:prstGeom prst="straightConnector1">
            <a:avLst/>
          </a:prstGeom>
          <a:noFill/>
          <a:ln w="38100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6" name="Google Shape;406;p45"/>
          <p:cNvSpPr txBox="1">
            <a:spLocks noGrp="1"/>
          </p:cNvSpPr>
          <p:nvPr>
            <p:ph type="title"/>
          </p:nvPr>
        </p:nvSpPr>
        <p:spPr>
          <a:xfrm>
            <a:off x="91500" y="981561"/>
            <a:ext cx="7886700" cy="730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b="1">
                <a:latin typeface="Proxima Nova"/>
                <a:ea typeface="Proxima Nova"/>
                <a:cs typeface="Proxima Nova"/>
                <a:sym typeface="Proxima Nova"/>
              </a:rPr>
              <a:t>Business Pain Point</a:t>
            </a:r>
            <a:endParaRPr sz="14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7" name="Google Shape;407;p45"/>
          <p:cNvSpPr txBox="1">
            <a:spLocks noGrp="1"/>
          </p:cNvSpPr>
          <p:nvPr>
            <p:ph type="body" idx="1"/>
          </p:nvPr>
        </p:nvSpPr>
        <p:spPr>
          <a:xfrm>
            <a:off x="418575" y="1492850"/>
            <a:ext cx="84174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 b="1">
                <a:latin typeface="Proxima Nova"/>
                <a:ea typeface="Proxima Nova"/>
                <a:cs typeface="Proxima Nova"/>
                <a:sym typeface="Proxima Nova"/>
              </a:rPr>
              <a:t>American Express</a:t>
            </a:r>
            <a:r>
              <a:rPr lang="fr" sz="1500">
                <a:latin typeface="Proxima Nova"/>
                <a:ea typeface="Proxima Nova"/>
                <a:cs typeface="Proxima Nova"/>
                <a:sym typeface="Proxima Nova"/>
              </a:rPr>
              <a:t>, unlike card networks that do not issue their own cards, is exposed to </a:t>
            </a:r>
            <a:r>
              <a:rPr lang="fr" sz="1500" b="1">
                <a:latin typeface="Proxima Nova"/>
                <a:ea typeface="Proxima Nova"/>
                <a:cs typeface="Proxima Nova"/>
                <a:sym typeface="Proxima Nova"/>
              </a:rPr>
              <a:t>more potential defaults from its cardholders</a:t>
            </a:r>
            <a:endParaRPr sz="15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●"/>
            </a:pPr>
            <a:r>
              <a:rPr lang="fr" sz="1500">
                <a:latin typeface="Proxima Nova"/>
                <a:ea typeface="Proxima Nova"/>
                <a:cs typeface="Proxima Nova"/>
                <a:sym typeface="Proxima Nova"/>
              </a:rPr>
              <a:t>Although AmEx’s upper-end clientele lessens credit risk to some extents, over the last years American Express has sought </a:t>
            </a:r>
            <a:r>
              <a:rPr lang="fr" sz="1500" b="1">
                <a:latin typeface="Proxima Nova"/>
                <a:ea typeface="Proxima Nova"/>
                <a:cs typeface="Proxima Nova"/>
                <a:sym typeface="Proxima Nova"/>
              </a:rPr>
              <a:t>new customers</a:t>
            </a:r>
            <a:r>
              <a:rPr lang="fr" sz="1500">
                <a:latin typeface="Proxima Nova"/>
                <a:ea typeface="Proxima Nova"/>
                <a:cs typeface="Proxima Nova"/>
                <a:sym typeface="Proxima Nova"/>
              </a:rPr>
              <a:t> and the danger is that a lack of underwriting diligence could lead to bringing less-creditworthy that in </a:t>
            </a:r>
            <a:r>
              <a:rPr lang="fr" sz="1500" b="1">
                <a:latin typeface="Proxima Nova"/>
                <a:ea typeface="Proxima Nova"/>
                <a:cs typeface="Proxima Nova"/>
                <a:sym typeface="Proxima Nova"/>
              </a:rPr>
              <a:t>turn cold boost default</a:t>
            </a:r>
            <a:r>
              <a:rPr lang="fr" sz="1500">
                <a:latin typeface="Proxima Nova"/>
                <a:ea typeface="Proxima Nova"/>
                <a:cs typeface="Proxima Nova"/>
                <a:sym typeface="Proxima Nova"/>
              </a:rPr>
              <a:t> rates in the future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08" name="Google Shape;408;p45"/>
          <p:cNvPicPr preferRelativeResize="0"/>
          <p:nvPr/>
        </p:nvPicPr>
        <p:blipFill rotWithShape="1">
          <a:blip r:embed="rId3">
            <a:alphaModFix/>
          </a:blip>
          <a:srcRect b="10817"/>
          <a:stretch/>
        </p:blipFill>
        <p:spPr>
          <a:xfrm>
            <a:off x="5601875" y="2968975"/>
            <a:ext cx="3361599" cy="207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45"/>
          <p:cNvPicPr preferRelativeResize="0"/>
          <p:nvPr/>
        </p:nvPicPr>
        <p:blipFill rotWithShape="1">
          <a:blip r:embed="rId4">
            <a:alphaModFix/>
          </a:blip>
          <a:srcRect l="2458" t="6424" b="1537"/>
          <a:stretch/>
        </p:blipFill>
        <p:spPr>
          <a:xfrm>
            <a:off x="476450" y="3086100"/>
            <a:ext cx="3164926" cy="1927449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45"/>
          <p:cNvSpPr txBox="1"/>
          <p:nvPr/>
        </p:nvSpPr>
        <p:spPr>
          <a:xfrm>
            <a:off x="1306050" y="3165200"/>
            <a:ext cx="36036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>
                <a:latin typeface="Calibri"/>
                <a:ea typeface="Calibri"/>
                <a:cs typeface="Calibri"/>
                <a:sym typeface="Calibri"/>
              </a:rPr>
              <a:t>Average Value of transaction per credit card worldwide in 2016 in the U.S 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1" name="Google Shape;411;p45"/>
          <p:cNvGrpSpPr/>
          <p:nvPr/>
        </p:nvGrpSpPr>
        <p:grpSpPr>
          <a:xfrm>
            <a:off x="3835941" y="4328616"/>
            <a:ext cx="1515451" cy="730739"/>
            <a:chOff x="4051300" y="5324123"/>
            <a:chExt cx="3181048" cy="1533877"/>
          </a:xfrm>
        </p:grpSpPr>
        <p:pic>
          <p:nvPicPr>
            <p:cNvPr id="412" name="Google Shape;412;p45" descr="ノートパソコン が含まれている画像&#10;&#10;自動的に生成された説明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228564" y="5685005"/>
              <a:ext cx="1003784" cy="10037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3" name="Google Shape;413;p4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flipH="1">
              <a:off x="4051300" y="5324123"/>
              <a:ext cx="835922" cy="15338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4" name="Google Shape;414;p45" descr="黒い背景と白い文字&#10;&#10;自動的に生成された説明"/>
            <p:cNvPicPr preferRelativeResize="0"/>
            <p:nvPr/>
          </p:nvPicPr>
          <p:blipFill rotWithShape="1">
            <a:blip r:embed="rId7">
              <a:alphaModFix/>
            </a:blip>
            <a:srcRect l="8532" r="69638"/>
            <a:stretch/>
          </p:blipFill>
          <p:spPr>
            <a:xfrm>
              <a:off x="5188097" y="5609246"/>
              <a:ext cx="835922" cy="111167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419;p46"/>
          <p:cNvGrpSpPr/>
          <p:nvPr/>
        </p:nvGrpSpPr>
        <p:grpSpPr>
          <a:xfrm>
            <a:off x="3835941" y="4328616"/>
            <a:ext cx="1515451" cy="730739"/>
            <a:chOff x="4051300" y="5324123"/>
            <a:chExt cx="3181048" cy="1533877"/>
          </a:xfrm>
        </p:grpSpPr>
        <p:pic>
          <p:nvPicPr>
            <p:cNvPr id="420" name="Google Shape;420;p46" descr="ノートパソコン が含まれている画像&#10;&#10;自動的に生成された説明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228564" y="5685005"/>
              <a:ext cx="1003784" cy="10037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1" name="Google Shape;421;p4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4051300" y="5324123"/>
              <a:ext cx="835922" cy="15338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2" name="Google Shape;422;p46" descr="黒い背景と白い文字&#10;&#10;自動的に生成された説明"/>
            <p:cNvPicPr preferRelativeResize="0"/>
            <p:nvPr/>
          </p:nvPicPr>
          <p:blipFill rotWithShape="1">
            <a:blip r:embed="rId5">
              <a:alphaModFix/>
            </a:blip>
            <a:srcRect l="8532" r="69638"/>
            <a:stretch/>
          </p:blipFill>
          <p:spPr>
            <a:xfrm>
              <a:off x="5188097" y="5609246"/>
              <a:ext cx="835922" cy="111167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23" name="Google Shape;423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87500" y="10950"/>
            <a:ext cx="5808875" cy="22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70375" y="2201700"/>
            <a:ext cx="5808875" cy="227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46"/>
          <p:cNvPicPr preferRelativeResize="0"/>
          <p:nvPr/>
        </p:nvPicPr>
        <p:blipFill rotWithShape="1">
          <a:blip r:embed="rId8">
            <a:alphaModFix/>
          </a:blip>
          <a:srcRect l="10258" t="10500" r="-1850" b="-10500"/>
          <a:stretch/>
        </p:blipFill>
        <p:spPr>
          <a:xfrm>
            <a:off x="7578275" y="260350"/>
            <a:ext cx="1427925" cy="144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Google Shape;43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76200"/>
            <a:ext cx="681816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13" y="359000"/>
            <a:ext cx="5499350" cy="207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71150"/>
            <a:ext cx="5531987" cy="211995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48"/>
          <p:cNvSpPr txBox="1"/>
          <p:nvPr/>
        </p:nvSpPr>
        <p:spPr>
          <a:xfrm>
            <a:off x="5991675" y="1391900"/>
            <a:ext cx="22509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Without Credit Risk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48"/>
          <p:cNvSpPr txBox="1"/>
          <p:nvPr/>
        </p:nvSpPr>
        <p:spPr>
          <a:xfrm>
            <a:off x="6057075" y="3806150"/>
            <a:ext cx="28815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With Credit Risk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9"/>
          <p:cNvSpPr txBox="1">
            <a:spLocks noGrp="1"/>
          </p:cNvSpPr>
          <p:nvPr>
            <p:ph type="title"/>
          </p:nvPr>
        </p:nvSpPr>
        <p:spPr>
          <a:xfrm>
            <a:off x="243900" y="111525"/>
            <a:ext cx="8961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Proxima Nova"/>
              <a:buNone/>
            </a:pPr>
            <a:endParaRPr sz="3000" b="1">
              <a:solidFill>
                <a:srgbClr val="26262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Proxima Nova"/>
              <a:buNone/>
            </a:pPr>
            <a:r>
              <a:rPr lang="fr" sz="3000" b="1">
                <a:solidFill>
                  <a:srgbClr val="262626"/>
                </a:solidFill>
                <a:latin typeface="Proxima Nova"/>
                <a:ea typeface="Proxima Nova"/>
                <a:cs typeface="Proxima Nova"/>
                <a:sym typeface="Proxima Nova"/>
              </a:rPr>
              <a:t>Challenge 3:</a:t>
            </a:r>
            <a:endParaRPr sz="3000" b="1">
              <a:solidFill>
                <a:srgbClr val="26262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Proxima Nova"/>
              <a:buNone/>
            </a:pPr>
            <a:r>
              <a:rPr lang="fr" sz="2200" b="1">
                <a:solidFill>
                  <a:srgbClr val="262626"/>
                </a:solidFill>
                <a:latin typeface="Proxima Nova"/>
                <a:ea typeface="Proxima Nova"/>
                <a:cs typeface="Proxima Nova"/>
                <a:sym typeface="Proxima Nova"/>
              </a:rPr>
              <a:t>Subprime-lending</a:t>
            </a:r>
            <a:endParaRPr sz="2200" b="1">
              <a:solidFill>
                <a:srgbClr val="26262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4" name="Google Shape;444;p49"/>
          <p:cNvSpPr txBox="1">
            <a:spLocks noGrp="1"/>
          </p:cNvSpPr>
          <p:nvPr>
            <p:ph type="body" idx="1"/>
          </p:nvPr>
        </p:nvSpPr>
        <p:spPr>
          <a:xfrm>
            <a:off x="3297649" y="379692"/>
            <a:ext cx="54573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200"/>
              <a:buNone/>
            </a:pPr>
            <a:r>
              <a:rPr lang="fr" sz="1800" b="1" i="1"/>
              <a:t>How can American Express continue to cater for subprime-lenders without piling risk?</a:t>
            </a:r>
            <a:endParaRPr sz="1800" b="1" i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200"/>
              <a:buNone/>
            </a:pP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200"/>
              <a:buNone/>
            </a:pP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200"/>
              <a:buNone/>
            </a:pPr>
            <a:endParaRPr sz="1800"/>
          </a:p>
        </p:txBody>
      </p:sp>
      <p:cxnSp>
        <p:nvCxnSpPr>
          <p:cNvPr id="445" name="Google Shape;445;p49"/>
          <p:cNvCxnSpPr/>
          <p:nvPr/>
        </p:nvCxnSpPr>
        <p:spPr>
          <a:xfrm>
            <a:off x="3148350" y="303498"/>
            <a:ext cx="0" cy="1010100"/>
          </a:xfrm>
          <a:prstGeom prst="straightConnector1">
            <a:avLst/>
          </a:prstGeom>
          <a:noFill/>
          <a:ln w="38100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46" name="Google Shape;446;p49"/>
          <p:cNvGrpSpPr/>
          <p:nvPr/>
        </p:nvGrpSpPr>
        <p:grpSpPr>
          <a:xfrm>
            <a:off x="3835941" y="4328616"/>
            <a:ext cx="1515451" cy="730739"/>
            <a:chOff x="4051300" y="5324123"/>
            <a:chExt cx="3181048" cy="1533877"/>
          </a:xfrm>
        </p:grpSpPr>
        <p:pic>
          <p:nvPicPr>
            <p:cNvPr id="447" name="Google Shape;447;p49" descr="ノートパソコン が含まれている画像&#10;&#10;自動的に生成された説明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228564" y="5685005"/>
              <a:ext cx="1003784" cy="10037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8" name="Google Shape;448;p4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4051300" y="5324123"/>
              <a:ext cx="835922" cy="15338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9" name="Google Shape;449;p49" descr="黒い背景と白い文字&#10;&#10;自動的に生成された説明"/>
            <p:cNvPicPr preferRelativeResize="0"/>
            <p:nvPr/>
          </p:nvPicPr>
          <p:blipFill rotWithShape="1">
            <a:blip r:embed="rId5">
              <a:alphaModFix/>
            </a:blip>
            <a:srcRect l="8532" r="69638"/>
            <a:stretch/>
          </p:blipFill>
          <p:spPr>
            <a:xfrm>
              <a:off x="5188097" y="5609246"/>
              <a:ext cx="835922" cy="111167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0" name="Google Shape;450;p49"/>
          <p:cNvSpPr txBox="1">
            <a:spLocks noGrp="1"/>
          </p:cNvSpPr>
          <p:nvPr>
            <p:ph type="body" idx="1"/>
          </p:nvPr>
        </p:nvSpPr>
        <p:spPr>
          <a:xfrm>
            <a:off x="418575" y="1492850"/>
            <a:ext cx="84174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lang="fr" sz="1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Benefits of investing in subprime credit:</a:t>
            </a:r>
            <a:endParaRPr sz="1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-"/>
            </a:pPr>
            <a:r>
              <a:rPr lang="fr" sz="1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can significantly increase profits: In the two years, Provident Financial grew its pre-tax profits by half to £274m, as customer account numbers for its sub-prime credit card business, Vanquis Bank, rocketed. </a:t>
            </a:r>
            <a:endParaRPr sz="1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-"/>
            </a:pPr>
            <a:r>
              <a:rPr lang="fr" sz="1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Besides, it is estimated that there are around </a:t>
            </a:r>
            <a:r>
              <a:rPr lang="fr" sz="1400" b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12m adults living in the UK that struggle to obtain credit </a:t>
            </a:r>
            <a:r>
              <a:rPr lang="fr" sz="1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from a mainstream lender due to an impaired or limited credit history. </a:t>
            </a:r>
            <a:endParaRPr sz="1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b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→ These 'non-standard' customers still have a need to borrow to fund day-to-day living expenses and larger-ticket purchases, but this demand is not currently being fully met by supply, in our view. </a:t>
            </a:r>
            <a:endParaRPr sz="1400" b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0"/>
          <p:cNvSpPr txBox="1">
            <a:spLocks noGrp="1"/>
          </p:cNvSpPr>
          <p:nvPr>
            <p:ph type="title"/>
          </p:nvPr>
        </p:nvSpPr>
        <p:spPr>
          <a:xfrm>
            <a:off x="510500" y="-14931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latin typeface="Proxima Nova"/>
                <a:ea typeface="Proxima Nova"/>
                <a:cs typeface="Proxima Nova"/>
                <a:sym typeface="Proxima Nova"/>
              </a:rPr>
              <a:t>Data Visualization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6" name="Google Shape;456;p50"/>
          <p:cNvSpPr txBox="1">
            <a:spLocks noGrp="1"/>
          </p:cNvSpPr>
          <p:nvPr>
            <p:ph type="body" idx="1"/>
          </p:nvPr>
        </p:nvSpPr>
        <p:spPr>
          <a:xfrm>
            <a:off x="166650" y="74296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latin typeface="Proxima Nova"/>
                <a:ea typeface="Proxima Nova"/>
                <a:cs typeface="Proxima Nova"/>
                <a:sym typeface="Proxima Nova"/>
              </a:rPr>
              <a:t>→ We found that 30s the Subprime burden between 20 to 40 years old 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latin typeface="Proxima Nova"/>
                <a:ea typeface="Proxima Nova"/>
                <a:cs typeface="Proxima Nova"/>
                <a:sym typeface="Proxima Nova"/>
              </a:rPr>
              <a:t>and more precisely around 25yo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latin typeface="Proxima Nova"/>
                <a:ea typeface="Proxima Nova"/>
                <a:cs typeface="Proxima Nova"/>
                <a:sym typeface="Proxima Nova"/>
              </a:rPr>
              <a:t>→ Most of the subprime burden corresponds to owners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latin typeface="Proxima Nova"/>
                <a:ea typeface="Proxima Nova"/>
                <a:cs typeface="Proxima Nova"/>
                <a:sym typeface="Proxima Nova"/>
              </a:rPr>
              <a:t>→ After one derogatory report, customers are less likely to default.   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57" name="Google Shape;45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5155" y="422300"/>
            <a:ext cx="3329301" cy="31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425" y="3043575"/>
            <a:ext cx="4622174" cy="1475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50"/>
          <p:cNvSpPr txBox="1"/>
          <p:nvPr/>
        </p:nvSpPr>
        <p:spPr>
          <a:xfrm>
            <a:off x="0" y="4837375"/>
            <a:ext cx="8284800" cy="6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Calibri"/>
                <a:ea typeface="Calibri"/>
                <a:cs typeface="Calibri"/>
                <a:sym typeface="Calibri"/>
              </a:rPr>
              <a:t>Excludes denied applications, Excludes people with age &lt;= 15  (American Express Policy) 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50"/>
          <p:cNvSpPr/>
          <p:nvPr/>
        </p:nvSpPr>
        <p:spPr>
          <a:xfrm>
            <a:off x="245450" y="3076025"/>
            <a:ext cx="347700" cy="3579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50"/>
          <p:cNvSpPr txBox="1"/>
          <p:nvPr/>
        </p:nvSpPr>
        <p:spPr>
          <a:xfrm>
            <a:off x="202254" y="2895949"/>
            <a:ext cx="3909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2" name="Google Shape;462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1424" y="3566424"/>
            <a:ext cx="2217625" cy="152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50"/>
          <p:cNvPicPr preferRelativeResize="0"/>
          <p:nvPr/>
        </p:nvPicPr>
        <p:blipFill rotWithShape="1">
          <a:blip r:embed="rId6">
            <a:alphaModFix/>
          </a:blip>
          <a:srcRect r="49405"/>
          <a:stretch/>
        </p:blipFill>
        <p:spPr>
          <a:xfrm>
            <a:off x="1399075" y="1659952"/>
            <a:ext cx="2948426" cy="1416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4" name="Google Shape;464;p50"/>
          <p:cNvGrpSpPr/>
          <p:nvPr/>
        </p:nvGrpSpPr>
        <p:grpSpPr>
          <a:xfrm>
            <a:off x="3835941" y="4328616"/>
            <a:ext cx="1515451" cy="730739"/>
            <a:chOff x="4051300" y="5324123"/>
            <a:chExt cx="3181048" cy="1533877"/>
          </a:xfrm>
        </p:grpSpPr>
        <p:pic>
          <p:nvPicPr>
            <p:cNvPr id="465" name="Google Shape;465;p50" descr="ノートパソコン が含まれている画像&#10;&#10;自動的に生成された説明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228564" y="5685005"/>
              <a:ext cx="1003784" cy="10037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6" name="Google Shape;466;p5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 flipH="1">
              <a:off x="4051300" y="5324123"/>
              <a:ext cx="835922" cy="15338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7" name="Google Shape;467;p50" descr="黒い背景と白い文字&#10;&#10;自動的に生成された説明"/>
            <p:cNvPicPr preferRelativeResize="0"/>
            <p:nvPr/>
          </p:nvPicPr>
          <p:blipFill rotWithShape="1">
            <a:blip r:embed="rId9">
              <a:alphaModFix/>
            </a:blip>
            <a:srcRect l="8532" r="69638"/>
            <a:stretch/>
          </p:blipFill>
          <p:spPr>
            <a:xfrm>
              <a:off x="5188097" y="5609246"/>
              <a:ext cx="835922" cy="111167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latin typeface="Proxima Nova"/>
                <a:ea typeface="Proxima Nova"/>
                <a:cs typeface="Proxima Nova"/>
                <a:sym typeface="Proxima Nova"/>
              </a:rPr>
              <a:t>Modeling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3" name="Google Shape;473;p51"/>
          <p:cNvSpPr txBox="1">
            <a:spLocks noGrp="1"/>
          </p:cNvSpPr>
          <p:nvPr>
            <p:ph type="body" idx="1"/>
          </p:nvPr>
        </p:nvSpPr>
        <p:spPr>
          <a:xfrm>
            <a:off x="585325" y="11743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fr" sz="1400">
                <a:latin typeface="Proxima Nova"/>
                <a:ea typeface="Proxima Nova"/>
                <a:cs typeface="Proxima Nova"/>
                <a:sym typeface="Proxima Nova"/>
              </a:rPr>
              <a:t>We build a decision tree, and we got a 80% precision. Afterwards, we did a random forest and we got a 82% precision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74" name="Google Shape;474;p51"/>
          <p:cNvPicPr preferRelativeResize="0"/>
          <p:nvPr/>
        </p:nvPicPr>
        <p:blipFill rotWithShape="1">
          <a:blip r:embed="rId3">
            <a:alphaModFix/>
          </a:blip>
          <a:srcRect t="4113"/>
          <a:stretch/>
        </p:blipFill>
        <p:spPr>
          <a:xfrm>
            <a:off x="1106250" y="1783075"/>
            <a:ext cx="3853151" cy="3119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2707" y="1783075"/>
            <a:ext cx="3229845" cy="2961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6" name="Google Shape;476;p51"/>
          <p:cNvGrpSpPr/>
          <p:nvPr/>
        </p:nvGrpSpPr>
        <p:grpSpPr>
          <a:xfrm>
            <a:off x="3835941" y="4328616"/>
            <a:ext cx="1515451" cy="730739"/>
            <a:chOff x="4051300" y="5324123"/>
            <a:chExt cx="3181048" cy="1533877"/>
          </a:xfrm>
        </p:grpSpPr>
        <p:pic>
          <p:nvPicPr>
            <p:cNvPr id="477" name="Google Shape;477;p51" descr="ノートパソコン が含まれている画像&#10;&#10;自動的に生成された説明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228564" y="5685005"/>
              <a:ext cx="1003784" cy="10037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8" name="Google Shape;478;p5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flipH="1">
              <a:off x="4051300" y="5324123"/>
              <a:ext cx="835922" cy="15338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9" name="Google Shape;479;p51" descr="黒い背景と白い文字&#10;&#10;自動的に生成された説明"/>
            <p:cNvPicPr preferRelativeResize="0"/>
            <p:nvPr/>
          </p:nvPicPr>
          <p:blipFill rotWithShape="1">
            <a:blip r:embed="rId7">
              <a:alphaModFix/>
            </a:blip>
            <a:srcRect l="8532" r="69638"/>
            <a:stretch/>
          </p:blipFill>
          <p:spPr>
            <a:xfrm>
              <a:off x="5188097" y="5609246"/>
              <a:ext cx="835922" cy="111167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4"/>
          <p:cNvPicPr preferRelativeResize="0"/>
          <p:nvPr/>
        </p:nvPicPr>
        <p:blipFill rotWithShape="1">
          <a:blip r:embed="rId3">
            <a:alphaModFix/>
          </a:blip>
          <a:srcRect l="833"/>
          <a:stretch/>
        </p:blipFill>
        <p:spPr>
          <a:xfrm>
            <a:off x="0" y="1"/>
            <a:ext cx="6534589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4"/>
          <p:cNvSpPr txBox="1"/>
          <p:nvPr/>
        </p:nvSpPr>
        <p:spPr>
          <a:xfrm>
            <a:off x="565253" y="1819766"/>
            <a:ext cx="2319000" cy="5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lang="fr" sz="27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AGENDA</a:t>
            </a:r>
            <a:endParaRPr sz="27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9" name="Google Shape;249;p34"/>
          <p:cNvSpPr txBox="1"/>
          <p:nvPr/>
        </p:nvSpPr>
        <p:spPr>
          <a:xfrm>
            <a:off x="567175" y="1934918"/>
            <a:ext cx="26724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250" name="Google Shape;250;p34"/>
          <p:cNvCxnSpPr/>
          <p:nvPr/>
        </p:nvCxnSpPr>
        <p:spPr>
          <a:xfrm>
            <a:off x="616398" y="2369330"/>
            <a:ext cx="11211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1" name="Google Shape;251;p34"/>
          <p:cNvSpPr/>
          <p:nvPr/>
        </p:nvSpPr>
        <p:spPr>
          <a:xfrm>
            <a:off x="616398" y="2713082"/>
            <a:ext cx="4165200" cy="11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Analytics Methodology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Analysis Results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Key Takeaways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52" name="Google Shape;252;p34"/>
          <p:cNvGrpSpPr/>
          <p:nvPr/>
        </p:nvGrpSpPr>
        <p:grpSpPr>
          <a:xfrm>
            <a:off x="3859260" y="4155522"/>
            <a:ext cx="1426298" cy="662676"/>
            <a:chOff x="4797689" y="5524209"/>
            <a:chExt cx="2661004" cy="1236335"/>
          </a:xfrm>
        </p:grpSpPr>
        <p:pic>
          <p:nvPicPr>
            <p:cNvPr id="253" name="Google Shape;253;p34" descr="建物, 挿絵 が含まれている画像&#10;&#10;自動的に生成された説明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97689" y="5524209"/>
              <a:ext cx="673770" cy="12363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34" descr="黒い背景と白い文字&#10;&#10;自動的に生成された説明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699993" y="5820919"/>
              <a:ext cx="758700" cy="758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p34" descr="ウィンドウ, 抽象 が含まれている画像&#10;&#10;自動的に生成された説明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638021" y="5630295"/>
              <a:ext cx="915958" cy="100130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2"/>
          <p:cNvSpPr txBox="1">
            <a:spLocks noGrp="1"/>
          </p:cNvSpPr>
          <p:nvPr>
            <p:ph type="title"/>
          </p:nvPr>
        </p:nvSpPr>
        <p:spPr>
          <a:xfrm>
            <a:off x="91500" y="-40875"/>
            <a:ext cx="8961000" cy="16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Proxima Nova"/>
              <a:buNone/>
            </a:pPr>
            <a:r>
              <a:rPr lang="fr" sz="2400" b="1">
                <a:solidFill>
                  <a:srgbClr val="262626"/>
                </a:solidFill>
                <a:latin typeface="Proxima Nova"/>
                <a:ea typeface="Proxima Nova"/>
                <a:cs typeface="Proxima Nova"/>
                <a:sym typeface="Proxima Nova"/>
              </a:rPr>
              <a:t>Challenge 4:</a:t>
            </a:r>
            <a:endParaRPr sz="2400" b="1">
              <a:solidFill>
                <a:srgbClr val="26262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Proxima Nova"/>
              <a:buNone/>
            </a:pPr>
            <a:r>
              <a:rPr lang="fr" sz="2400" b="1">
                <a:solidFill>
                  <a:srgbClr val="262626"/>
                </a:solidFill>
                <a:latin typeface="Proxima Nova"/>
                <a:ea typeface="Proxima Nova"/>
                <a:cs typeface="Proxima Nova"/>
                <a:sym typeface="Proxima Nova"/>
              </a:rPr>
              <a:t>  Growing Demand </a:t>
            </a:r>
            <a:endParaRPr sz="2400" b="1">
              <a:solidFill>
                <a:srgbClr val="26262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Proxima Nova"/>
              <a:buNone/>
            </a:pPr>
            <a:r>
              <a:rPr lang="fr" sz="2400" b="1">
                <a:solidFill>
                  <a:srgbClr val="262626"/>
                </a:solidFill>
                <a:latin typeface="Proxima Nova"/>
                <a:ea typeface="Proxima Nova"/>
                <a:cs typeface="Proxima Nova"/>
                <a:sym typeface="Proxima Nova"/>
              </a:rPr>
              <a:t>  for Product </a:t>
            </a:r>
            <a:endParaRPr sz="2400" b="1">
              <a:solidFill>
                <a:srgbClr val="26262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Proxima Nova"/>
              <a:buNone/>
            </a:pPr>
            <a:r>
              <a:rPr lang="fr" sz="2400" b="1">
                <a:solidFill>
                  <a:srgbClr val="262626"/>
                </a:solidFill>
                <a:latin typeface="Proxima Nova"/>
                <a:ea typeface="Proxima Nova"/>
                <a:cs typeface="Proxima Nova"/>
                <a:sym typeface="Proxima Nova"/>
              </a:rPr>
              <a:t>Personalization</a:t>
            </a:r>
            <a:endParaRPr sz="2400" b="1">
              <a:solidFill>
                <a:srgbClr val="26262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5" name="Google Shape;485;p52"/>
          <p:cNvSpPr txBox="1">
            <a:spLocks noGrp="1"/>
          </p:cNvSpPr>
          <p:nvPr>
            <p:ph type="body" idx="1"/>
          </p:nvPr>
        </p:nvSpPr>
        <p:spPr>
          <a:xfrm>
            <a:off x="3145249" y="227292"/>
            <a:ext cx="54573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 b="1" i="1">
                <a:solidFill>
                  <a:srgbClr val="424242"/>
                </a:solidFill>
              </a:rPr>
              <a:t>How can credit card companies personalize their marketing and products to sustain demand growth?</a:t>
            </a:r>
            <a:endParaRPr sz="1800" b="1" i="1">
              <a:solidFill>
                <a:srgbClr val="42424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171616"/>
              </a:buClr>
              <a:buSzPts val="1200"/>
              <a:buNone/>
            </a:pPr>
            <a:endParaRPr sz="1800" b="1" i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200"/>
              <a:buNone/>
            </a:pP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200"/>
              <a:buNone/>
            </a:pP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200"/>
              <a:buNone/>
            </a:pPr>
            <a:endParaRPr sz="1800"/>
          </a:p>
        </p:txBody>
      </p:sp>
      <p:cxnSp>
        <p:nvCxnSpPr>
          <p:cNvPr id="486" name="Google Shape;486;p52"/>
          <p:cNvCxnSpPr/>
          <p:nvPr/>
        </p:nvCxnSpPr>
        <p:spPr>
          <a:xfrm>
            <a:off x="2995950" y="151098"/>
            <a:ext cx="0" cy="1010100"/>
          </a:xfrm>
          <a:prstGeom prst="straightConnector1">
            <a:avLst/>
          </a:prstGeom>
          <a:noFill/>
          <a:ln w="38100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87" name="Google Shape;487;p52"/>
          <p:cNvSpPr txBox="1">
            <a:spLocks noGrp="1"/>
          </p:cNvSpPr>
          <p:nvPr>
            <p:ph type="title"/>
          </p:nvPr>
        </p:nvSpPr>
        <p:spPr>
          <a:xfrm>
            <a:off x="113150" y="1291786"/>
            <a:ext cx="7886700" cy="730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b="1">
                <a:latin typeface="Proxima Nova"/>
                <a:ea typeface="Proxima Nova"/>
                <a:cs typeface="Proxima Nova"/>
                <a:sym typeface="Proxima Nova"/>
              </a:rPr>
              <a:t>Business Pain Point</a:t>
            </a:r>
            <a:endParaRPr sz="14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8" name="Google Shape;488;p52"/>
          <p:cNvSpPr txBox="1">
            <a:spLocks noGrp="1"/>
          </p:cNvSpPr>
          <p:nvPr>
            <p:ph type="body" idx="1"/>
          </p:nvPr>
        </p:nvSpPr>
        <p:spPr>
          <a:xfrm>
            <a:off x="476700" y="1666025"/>
            <a:ext cx="81906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fr" sz="1400">
                <a:latin typeface="Proxima Nova"/>
                <a:ea typeface="Proxima Nova"/>
                <a:cs typeface="Proxima Nova"/>
                <a:sym typeface="Proxima Nova"/>
              </a:rPr>
              <a:t>In order to stand out from the competition, AmEx needs to differentiate itself by providing compelling and hyper personalized services, such as alternative financing. </a:t>
            </a:r>
            <a:br>
              <a:rPr lang="fr" sz="1400">
                <a:latin typeface="Proxima Nova"/>
                <a:ea typeface="Proxima Nova"/>
                <a:cs typeface="Proxima Nova"/>
                <a:sym typeface="Proxima Nova"/>
              </a:rPr>
            </a:b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fr" sz="1400">
                <a:latin typeface="Proxima Nova"/>
                <a:ea typeface="Proxima Nova"/>
                <a:cs typeface="Proxima Nova"/>
                <a:sym typeface="Proxima Nova"/>
              </a:rPr>
              <a:t>So far, AmEx mostly targeted  wealthy people, offering alternative products could potentially unlock a tremendous amount of value for the company.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fr" sz="1400">
                <a:latin typeface="Proxima Nova"/>
                <a:ea typeface="Proxima Nova"/>
                <a:cs typeface="Proxima Nova"/>
                <a:sym typeface="Proxima Nova"/>
              </a:rPr>
              <a:t>Business Insider explains that AmEx’s ‘snob appeals’ lead the company to lose young and affluent card holders to rivals. 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fr" sz="1400" b="1">
                <a:latin typeface="Proxima Nova"/>
                <a:ea typeface="Proxima Nova"/>
                <a:cs typeface="Proxima Nova"/>
                <a:sym typeface="Proxima Nova"/>
              </a:rPr>
              <a:t>But today’s millennials aren't as interested in these high end services and offerings as they don’t want to come off as too snobby.</a:t>
            </a:r>
            <a:r>
              <a:rPr lang="fr" sz="1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fr" sz="1400">
                <a:latin typeface="Proxima Nova"/>
                <a:ea typeface="Proxima Nova"/>
                <a:cs typeface="Proxima Nova"/>
                <a:sym typeface="Proxima Nova"/>
              </a:rPr>
              <a:t>→ This sentiment is in part why Amex has experienced some declines — last year, cards in use fell by nearly 18% year-over-year (YoY), while revenue decreased by more than $2 billion compared to two years earlier.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489" name="Google Shape;489;p52"/>
          <p:cNvGrpSpPr/>
          <p:nvPr/>
        </p:nvGrpSpPr>
        <p:grpSpPr>
          <a:xfrm>
            <a:off x="3835941" y="4328616"/>
            <a:ext cx="1515451" cy="730739"/>
            <a:chOff x="4051300" y="5324123"/>
            <a:chExt cx="3181048" cy="1533877"/>
          </a:xfrm>
        </p:grpSpPr>
        <p:pic>
          <p:nvPicPr>
            <p:cNvPr id="490" name="Google Shape;490;p52" descr="ノートパソコン が含まれている画像&#10;&#10;自動的に生成された説明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228564" y="5685005"/>
              <a:ext cx="1003784" cy="10037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1" name="Google Shape;491;p5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4051300" y="5324123"/>
              <a:ext cx="835922" cy="15338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2" name="Google Shape;492;p52" descr="黒い背景と白い文字&#10;&#10;自動的に生成された説明"/>
            <p:cNvPicPr preferRelativeResize="0"/>
            <p:nvPr/>
          </p:nvPicPr>
          <p:blipFill rotWithShape="1">
            <a:blip r:embed="rId5">
              <a:alphaModFix/>
            </a:blip>
            <a:srcRect l="8532" r="69638"/>
            <a:stretch/>
          </p:blipFill>
          <p:spPr>
            <a:xfrm>
              <a:off x="5188097" y="5609246"/>
              <a:ext cx="835922" cy="111167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8" name="Google Shape;498;p5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3514" b="3514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53"/>
          <p:cNvSpPr txBox="1"/>
          <p:nvPr/>
        </p:nvSpPr>
        <p:spPr>
          <a:xfrm>
            <a:off x="-22860" y="2136911"/>
            <a:ext cx="9189600" cy="8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fr" sz="6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You!</a:t>
            </a:r>
            <a:endParaRPr sz="6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500" name="Google Shape;500;p53"/>
          <p:cNvGrpSpPr/>
          <p:nvPr/>
        </p:nvGrpSpPr>
        <p:grpSpPr>
          <a:xfrm>
            <a:off x="3859260" y="4155522"/>
            <a:ext cx="1426298" cy="662676"/>
            <a:chOff x="4797689" y="5524209"/>
            <a:chExt cx="2661004" cy="1236335"/>
          </a:xfrm>
        </p:grpSpPr>
        <p:pic>
          <p:nvPicPr>
            <p:cNvPr id="501" name="Google Shape;501;p53" descr="建物, 挿絵 が含まれている画像&#10;&#10;自動的に生成された説明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97689" y="5524209"/>
              <a:ext cx="673770" cy="12363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2" name="Google Shape;502;p53" descr="黒い背景と白い文字&#10;&#10;自動的に生成された説明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699993" y="5820919"/>
              <a:ext cx="758700" cy="758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3" name="Google Shape;503;p53" descr="ウィンドウ, 抽象 が含まれている画像&#10;&#10;自動的に生成された説明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638021" y="5630295"/>
              <a:ext cx="915958" cy="100130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4"/>
          <p:cNvSpPr txBox="1">
            <a:spLocks noGrp="1"/>
          </p:cNvSpPr>
          <p:nvPr>
            <p:ph type="title"/>
          </p:nvPr>
        </p:nvSpPr>
        <p:spPr>
          <a:xfrm>
            <a:off x="628650" y="131419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latin typeface="Proxima Nova"/>
                <a:ea typeface="Proxima Nova"/>
                <a:cs typeface="Proxima Nova"/>
                <a:sym typeface="Proxima Nova"/>
              </a:rPr>
              <a:t>Data Visualisation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9" name="Google Shape;509;p54"/>
          <p:cNvSpPr txBox="1">
            <a:spLocks noGrp="1"/>
          </p:cNvSpPr>
          <p:nvPr>
            <p:ph type="body" idx="1"/>
          </p:nvPr>
        </p:nvSpPr>
        <p:spPr>
          <a:xfrm>
            <a:off x="557425" y="940044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latin typeface="Proxima Nova"/>
                <a:ea typeface="Proxima Nova"/>
                <a:cs typeface="Proxima Nova"/>
                <a:sym typeface="Proxima Nova"/>
              </a:rPr>
              <a:t>-DataSets 2 and 5- 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latin typeface="Proxima Nova"/>
                <a:ea typeface="Proxima Nova"/>
                <a:cs typeface="Proxima Nova"/>
                <a:sym typeface="Proxima Nova"/>
              </a:rPr>
              <a:t>→ We noticed a </a:t>
            </a:r>
            <a:r>
              <a:rPr lang="fr" sz="1400" b="1">
                <a:latin typeface="Proxima Nova"/>
                <a:ea typeface="Proxima Nova"/>
                <a:cs typeface="Proxima Nova"/>
                <a:sym typeface="Proxima Nova"/>
              </a:rPr>
              <a:t>strong correlation between customers credit limit and the balance</a:t>
            </a:r>
            <a:endParaRPr sz="1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latin typeface="Proxima Nova"/>
                <a:ea typeface="Proxima Nova"/>
                <a:cs typeface="Proxima Nova"/>
                <a:sym typeface="Proxima Nova"/>
              </a:rPr>
              <a:t>→ We also noticed that the purchase frequency was heterogeneously spread: most people either do not spend much or they really do. 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 </a:t>
            </a:r>
            <a:r>
              <a:rPr lang="fr"/>
              <a:t> </a:t>
            </a:r>
            <a:endParaRPr/>
          </a:p>
        </p:txBody>
      </p:sp>
      <p:pic>
        <p:nvPicPr>
          <p:cNvPr id="510" name="Google Shape;510;p54"/>
          <p:cNvPicPr preferRelativeResize="0"/>
          <p:nvPr/>
        </p:nvPicPr>
        <p:blipFill rotWithShape="1">
          <a:blip r:embed="rId3">
            <a:alphaModFix/>
          </a:blip>
          <a:srcRect l="8194" t="39426" r="44492"/>
          <a:stretch/>
        </p:blipFill>
        <p:spPr>
          <a:xfrm>
            <a:off x="47650" y="2469600"/>
            <a:ext cx="2966975" cy="1848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1" name="Google Shape;511;p54"/>
          <p:cNvGrpSpPr/>
          <p:nvPr/>
        </p:nvGrpSpPr>
        <p:grpSpPr>
          <a:xfrm>
            <a:off x="3835941" y="4328616"/>
            <a:ext cx="1515451" cy="730739"/>
            <a:chOff x="4051300" y="5324123"/>
            <a:chExt cx="3181048" cy="1533877"/>
          </a:xfrm>
        </p:grpSpPr>
        <p:pic>
          <p:nvPicPr>
            <p:cNvPr id="512" name="Google Shape;512;p54" descr="ノートパソコン が含まれている画像&#10;&#10;自動的に生成された説明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228564" y="5685005"/>
              <a:ext cx="1003784" cy="10037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3" name="Google Shape;513;p5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4051300" y="5324123"/>
              <a:ext cx="835922" cy="15338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4" name="Google Shape;514;p54" descr="黒い背景と白い文字&#10;&#10;自動的に生成された説明"/>
            <p:cNvPicPr preferRelativeResize="0"/>
            <p:nvPr/>
          </p:nvPicPr>
          <p:blipFill rotWithShape="1">
            <a:blip r:embed="rId6">
              <a:alphaModFix/>
            </a:blip>
            <a:srcRect l="8532" r="69638"/>
            <a:stretch/>
          </p:blipFill>
          <p:spPr>
            <a:xfrm>
              <a:off x="5188097" y="5609246"/>
              <a:ext cx="835922" cy="111167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15" name="Google Shape;515;p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99563" y="2006125"/>
            <a:ext cx="2744864" cy="2426887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54"/>
          <p:cNvSpPr txBox="1"/>
          <p:nvPr/>
        </p:nvSpPr>
        <p:spPr>
          <a:xfrm>
            <a:off x="557425" y="4318425"/>
            <a:ext cx="16869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Calibri"/>
                <a:ea typeface="Calibri"/>
                <a:cs typeface="Calibri"/>
                <a:sym typeface="Calibri"/>
              </a:rPr>
              <a:t>Purchases frequency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5"/>
          <p:cNvSpPr txBox="1">
            <a:spLocks noGrp="1"/>
          </p:cNvSpPr>
          <p:nvPr>
            <p:ph type="title"/>
          </p:nvPr>
        </p:nvSpPr>
        <p:spPr>
          <a:xfrm>
            <a:off x="555550" y="-74031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latin typeface="Proxima Nova"/>
                <a:ea typeface="Proxima Nova"/>
                <a:cs typeface="Proxima Nova"/>
                <a:sym typeface="Proxima Nova"/>
              </a:rPr>
              <a:t>Data Visualisations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2" name="Google Shape;52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525" y="1813950"/>
            <a:ext cx="2561675" cy="17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0052" y="1813950"/>
            <a:ext cx="2544600" cy="174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55"/>
          <p:cNvSpPr txBox="1"/>
          <p:nvPr/>
        </p:nvSpPr>
        <p:spPr>
          <a:xfrm>
            <a:off x="245025" y="761725"/>
            <a:ext cx="7851300" cy="13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f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We looked at the credit purpose to identify which types of goods were more likely to drive default (DataSet 4). We found that people asking for a loan to buy a brand new car were much more likely  to default compared to people who  wanted to buy a new radio or television.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f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Also, we found that the higher the credit amount, the more likely people were to default.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5" name="Google Shape;525;p55"/>
          <p:cNvSpPr txBox="1"/>
          <p:nvPr/>
        </p:nvSpPr>
        <p:spPr>
          <a:xfrm>
            <a:off x="48725" y="3427675"/>
            <a:ext cx="27288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Proxima Nova"/>
                <a:ea typeface="Proxima Nova"/>
                <a:cs typeface="Proxima Nova"/>
                <a:sym typeface="Proxima Nova"/>
              </a:rPr>
              <a:t>Low Risk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6" name="Google Shape;526;p55"/>
          <p:cNvSpPr txBox="1"/>
          <p:nvPr/>
        </p:nvSpPr>
        <p:spPr>
          <a:xfrm>
            <a:off x="2654675" y="3444875"/>
            <a:ext cx="27288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Proxima Nova"/>
                <a:ea typeface="Proxima Nova"/>
                <a:cs typeface="Proxima Nova"/>
                <a:sym typeface="Proxima Nova"/>
              </a:rPr>
              <a:t>High Risk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27" name="Google Shape;527;p55"/>
          <p:cNvPicPr preferRelativeResize="0"/>
          <p:nvPr/>
        </p:nvPicPr>
        <p:blipFill rotWithShape="1">
          <a:blip r:embed="rId5">
            <a:alphaModFix/>
          </a:blip>
          <a:srcRect l="10258" t="10500" r="-1850" b="-10500"/>
          <a:stretch/>
        </p:blipFill>
        <p:spPr>
          <a:xfrm>
            <a:off x="1925150" y="3466525"/>
            <a:ext cx="1427925" cy="144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29354" y="1794050"/>
            <a:ext cx="2642746" cy="17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29350" y="3009200"/>
            <a:ext cx="2620275" cy="1829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55"/>
          <p:cNvSpPr txBox="1"/>
          <p:nvPr/>
        </p:nvSpPr>
        <p:spPr>
          <a:xfrm>
            <a:off x="4611800" y="3821075"/>
            <a:ext cx="27288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Proxima Nova"/>
                <a:ea typeface="Proxima Nova"/>
                <a:cs typeface="Proxima Nova"/>
                <a:sym typeface="Proxima Nova"/>
              </a:rPr>
              <a:t>High Risk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31" name="Google Shape;531;p55"/>
          <p:cNvSpPr txBox="1"/>
          <p:nvPr/>
        </p:nvSpPr>
        <p:spPr>
          <a:xfrm>
            <a:off x="4973050" y="2552450"/>
            <a:ext cx="20574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Proxima Nova"/>
                <a:ea typeface="Proxima Nova"/>
                <a:cs typeface="Proxima Nova"/>
                <a:sym typeface="Proxima Nova"/>
              </a:rPr>
              <a:t>Low Risk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6"/>
          <p:cNvSpPr txBox="1">
            <a:spLocks noGrp="1"/>
          </p:cNvSpPr>
          <p:nvPr>
            <p:ph type="title"/>
          </p:nvPr>
        </p:nvSpPr>
        <p:spPr>
          <a:xfrm>
            <a:off x="91500" y="111525"/>
            <a:ext cx="8961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Proxima Nova"/>
              <a:buNone/>
            </a:pPr>
            <a:endParaRPr sz="3000" b="1">
              <a:solidFill>
                <a:srgbClr val="26262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Proxima Nova"/>
              <a:buNone/>
            </a:pPr>
            <a:r>
              <a:rPr lang="fr" sz="2400" b="1">
                <a:solidFill>
                  <a:srgbClr val="262626"/>
                </a:solidFill>
                <a:latin typeface="Proxima Nova"/>
                <a:ea typeface="Proxima Nova"/>
                <a:cs typeface="Proxima Nova"/>
                <a:sym typeface="Proxima Nova"/>
              </a:rPr>
              <a:t>Challenge 2:</a:t>
            </a:r>
            <a:endParaRPr sz="2400" b="1">
              <a:solidFill>
                <a:srgbClr val="26262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Proxima Nova"/>
              <a:buNone/>
            </a:pPr>
            <a:r>
              <a:rPr lang="fr" sz="2400" b="1">
                <a:solidFill>
                  <a:srgbClr val="262626"/>
                </a:solidFill>
                <a:latin typeface="Proxima Nova"/>
                <a:ea typeface="Proxima Nova"/>
                <a:cs typeface="Proxima Nova"/>
                <a:sym typeface="Proxima Nova"/>
              </a:rPr>
              <a:t> Rising Delinquency</a:t>
            </a:r>
            <a:endParaRPr sz="2400" b="1">
              <a:solidFill>
                <a:srgbClr val="26262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Proxima Nova"/>
              <a:buNone/>
            </a:pPr>
            <a:r>
              <a:rPr lang="fr" sz="2400" b="1">
                <a:solidFill>
                  <a:srgbClr val="262626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	       Rates</a:t>
            </a:r>
            <a:endParaRPr sz="2400" b="1">
              <a:solidFill>
                <a:srgbClr val="26262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37" name="Google Shape;537;p56"/>
          <p:cNvSpPr txBox="1">
            <a:spLocks noGrp="1"/>
          </p:cNvSpPr>
          <p:nvPr>
            <p:ph type="body" idx="1"/>
          </p:nvPr>
        </p:nvSpPr>
        <p:spPr>
          <a:xfrm>
            <a:off x="3145249" y="379692"/>
            <a:ext cx="54573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fr" sz="1000" b="1" i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How can AmEx continue to cater for them without piling risk?</a:t>
            </a:r>
            <a:endParaRPr sz="1000" b="1" i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171616"/>
              </a:buClr>
              <a:buSzPts val="1200"/>
              <a:buNone/>
            </a:pPr>
            <a:endParaRPr sz="1800" b="1" i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200"/>
              <a:buNone/>
            </a:pP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200"/>
              <a:buNone/>
            </a:pPr>
            <a:endParaRPr sz="1800"/>
          </a:p>
        </p:txBody>
      </p:sp>
      <p:cxnSp>
        <p:nvCxnSpPr>
          <p:cNvPr id="538" name="Google Shape;538;p56"/>
          <p:cNvCxnSpPr/>
          <p:nvPr/>
        </p:nvCxnSpPr>
        <p:spPr>
          <a:xfrm>
            <a:off x="2995950" y="303498"/>
            <a:ext cx="0" cy="1010100"/>
          </a:xfrm>
          <a:prstGeom prst="straightConnector1">
            <a:avLst/>
          </a:prstGeom>
          <a:noFill/>
          <a:ln w="38100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539" name="Google Shape;539;p56"/>
          <p:cNvGrpSpPr/>
          <p:nvPr/>
        </p:nvGrpSpPr>
        <p:grpSpPr>
          <a:xfrm>
            <a:off x="3828741" y="4314191"/>
            <a:ext cx="1515451" cy="730739"/>
            <a:chOff x="4051300" y="5324123"/>
            <a:chExt cx="3181048" cy="1533877"/>
          </a:xfrm>
        </p:grpSpPr>
        <p:pic>
          <p:nvPicPr>
            <p:cNvPr id="540" name="Google Shape;540;p56" descr="ノートパソコン が含まれている画像&#10;&#10;自動的に生成された説明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228564" y="5685005"/>
              <a:ext cx="1003784" cy="10037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1" name="Google Shape;541;p5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4051300" y="5324123"/>
              <a:ext cx="835922" cy="15338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2" name="Google Shape;542;p56" descr="黒い背景と白い文字&#10;&#10;自動的に生成された説明"/>
            <p:cNvPicPr preferRelativeResize="0"/>
            <p:nvPr/>
          </p:nvPicPr>
          <p:blipFill rotWithShape="1">
            <a:blip r:embed="rId5">
              <a:alphaModFix/>
            </a:blip>
            <a:srcRect l="8532" r="69638"/>
            <a:stretch/>
          </p:blipFill>
          <p:spPr>
            <a:xfrm>
              <a:off x="5188097" y="5609246"/>
              <a:ext cx="835922" cy="111167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3" name="Google Shape;543;p56"/>
          <p:cNvSpPr txBox="1">
            <a:spLocks noGrp="1"/>
          </p:cNvSpPr>
          <p:nvPr>
            <p:ph type="title"/>
          </p:nvPr>
        </p:nvSpPr>
        <p:spPr>
          <a:xfrm>
            <a:off x="91500" y="1166336"/>
            <a:ext cx="7886700" cy="730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b="1">
                <a:latin typeface="Proxima Nova"/>
                <a:ea typeface="Proxima Nova"/>
                <a:cs typeface="Proxima Nova"/>
                <a:sym typeface="Proxima Nova"/>
              </a:rPr>
              <a:t>Business Pain Point</a:t>
            </a:r>
            <a:endParaRPr sz="14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44" name="Google Shape;544;p56"/>
          <p:cNvSpPr txBox="1">
            <a:spLocks noGrp="1"/>
          </p:cNvSpPr>
          <p:nvPr>
            <p:ph type="body" idx="1"/>
          </p:nvPr>
        </p:nvSpPr>
        <p:spPr>
          <a:xfrm>
            <a:off x="418575" y="1781525"/>
            <a:ext cx="84174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●"/>
            </a:pP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7"/>
          <p:cNvSpPr txBox="1">
            <a:spLocks noGrp="1"/>
          </p:cNvSpPr>
          <p:nvPr>
            <p:ph type="title"/>
          </p:nvPr>
        </p:nvSpPr>
        <p:spPr>
          <a:xfrm>
            <a:off x="628650" y="40379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latin typeface="Proxima Nova"/>
                <a:ea typeface="Proxima Nova"/>
                <a:cs typeface="Proxima Nova"/>
                <a:sym typeface="Proxima Nova"/>
              </a:rPr>
              <a:t>Project Objectives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0" name="Google Shape;550;p57"/>
          <p:cNvSpPr txBox="1">
            <a:spLocks noGrp="1"/>
          </p:cNvSpPr>
          <p:nvPr>
            <p:ph type="body" idx="1"/>
          </p:nvPr>
        </p:nvSpPr>
        <p:spPr>
          <a:xfrm>
            <a:off x="715300" y="1880094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fr" sz="1400">
                <a:latin typeface="Proxima Nova"/>
                <a:ea typeface="Proxima Nova"/>
                <a:cs typeface="Proxima Nova"/>
                <a:sym typeface="Proxima Nova"/>
              </a:rPr>
              <a:t>analyze real data to better drive the decision-making process, estimating the loan’s default probability through analyzing historical dataset and classifying the loans into two categories 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fr" sz="1400"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Font typeface="Proxima Nova"/>
              <a:buAutoNum type="alphaLcParenBoth"/>
            </a:pPr>
            <a:r>
              <a:rPr lang="fr" sz="1400">
                <a:latin typeface="Proxima Nova"/>
                <a:ea typeface="Proxima Nova"/>
                <a:cs typeface="Proxima Nova"/>
                <a:sym typeface="Proxima Nova"/>
              </a:rPr>
              <a:t>higher risk -likely to default on their loan 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lphaLcParenBoth"/>
            </a:pPr>
            <a:r>
              <a:rPr lang="fr" sz="1400">
                <a:latin typeface="Proxima Nova"/>
                <a:ea typeface="Proxima Nova"/>
                <a:cs typeface="Proxima Nova"/>
                <a:sym typeface="Proxima Nova"/>
              </a:rPr>
              <a:t>lower risk -likely to payoff the loan in full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latin typeface="Proxima Nova"/>
                <a:ea typeface="Proxima Nova"/>
                <a:cs typeface="Proxima Nova"/>
                <a:sym typeface="Proxima Nova"/>
              </a:rPr>
              <a:t>Modelisation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6" name="Google Shape;556;p5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9"/>
          <p:cNvSpPr txBox="1">
            <a:spLocks noGrp="1"/>
          </p:cNvSpPr>
          <p:nvPr>
            <p:ph type="title"/>
          </p:nvPr>
        </p:nvSpPr>
        <p:spPr>
          <a:xfrm>
            <a:off x="435475" y="45950"/>
            <a:ext cx="81876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latin typeface="Proxima Nova"/>
                <a:ea typeface="Proxima Nova"/>
                <a:cs typeface="Proxima Nova"/>
                <a:sym typeface="Proxima Nova"/>
              </a:rPr>
              <a:t>Plan of Action (Valid for all the challenges)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2" name="Google Shape;562;p59"/>
          <p:cNvSpPr txBox="1">
            <a:spLocks noGrp="1"/>
          </p:cNvSpPr>
          <p:nvPr>
            <p:ph type="body" idx="1"/>
          </p:nvPr>
        </p:nvSpPr>
        <p:spPr>
          <a:xfrm>
            <a:off x="585925" y="940044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fr" sz="1800" b="1"/>
              <a:t>Get familiar with the data</a:t>
            </a:r>
            <a:r>
              <a:rPr lang="fr" sz="1800"/>
              <a:t>: analyzing data sets &amp; performing exploratory data analysis (EDA) </a:t>
            </a:r>
            <a:endParaRPr sz="18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fr" sz="1800" b="1"/>
              <a:t>Understand how variables are relating across the datasets:</a:t>
            </a:r>
            <a:r>
              <a:rPr lang="fr" sz="1800"/>
              <a:t>Provide high level visualisations </a:t>
            </a:r>
            <a:endParaRPr sz="18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fr" sz="1800" b="1"/>
              <a:t>Build the model:  </a:t>
            </a:r>
            <a:r>
              <a:rPr lang="fr" sz="1800"/>
              <a:t>Relying on common machine learning libraries (Scikit-learn, Tensor Flow)</a:t>
            </a:r>
            <a:endParaRPr sz="1800"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fr" sz="1800" b="1"/>
              <a:t>Evaluate the model</a:t>
            </a:r>
            <a:endParaRPr sz="1800"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0"/>
          <p:cNvSpPr txBox="1">
            <a:spLocks noGrp="1"/>
          </p:cNvSpPr>
          <p:nvPr>
            <p:ph type="title"/>
          </p:nvPr>
        </p:nvSpPr>
        <p:spPr>
          <a:xfrm>
            <a:off x="956225" y="1755119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latin typeface="Proxima Nova"/>
                <a:ea typeface="Proxima Nova"/>
                <a:cs typeface="Proxima Nova"/>
                <a:sym typeface="Proxima Nova"/>
              </a:rPr>
              <a:t>II. Data Understanding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1"/>
          <p:cNvSpPr/>
          <p:nvPr/>
        </p:nvSpPr>
        <p:spPr>
          <a:xfrm>
            <a:off x="684041" y="147963"/>
            <a:ext cx="7775946" cy="48729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 b="1">
                <a:solidFill>
                  <a:srgbClr val="262626"/>
                </a:solidFill>
                <a:latin typeface="Proxima Nova"/>
                <a:ea typeface="Proxima Nova"/>
                <a:cs typeface="Proxima Nova"/>
                <a:sym typeface="Proxima Nova"/>
              </a:rPr>
              <a:t>Slide Title</a:t>
            </a:r>
            <a:endParaRPr sz="2700" b="1">
              <a:solidFill>
                <a:srgbClr val="26262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4" name="Google Shape;574;p61"/>
          <p:cNvSpPr/>
          <p:nvPr/>
        </p:nvSpPr>
        <p:spPr>
          <a:xfrm>
            <a:off x="1049418" y="665117"/>
            <a:ext cx="7045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elit. Nam viverra euismod odio, gravida pellentesque urna varius vitae. Sed dui lorem, adipiscing in adipiscing et, interdum. </a:t>
            </a:r>
            <a:endParaRPr sz="1100"/>
          </a:p>
        </p:txBody>
      </p:sp>
      <p:pic>
        <p:nvPicPr>
          <p:cNvPr id="575" name="Google Shape;575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1039" y="1288259"/>
            <a:ext cx="6882000" cy="3221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6" name="Google Shape;576;p61"/>
          <p:cNvGrpSpPr/>
          <p:nvPr/>
        </p:nvGrpSpPr>
        <p:grpSpPr>
          <a:xfrm>
            <a:off x="3984332" y="4509952"/>
            <a:ext cx="1175397" cy="566767"/>
            <a:chOff x="4051300" y="5324123"/>
            <a:chExt cx="3181048" cy="1533877"/>
          </a:xfrm>
        </p:grpSpPr>
        <p:pic>
          <p:nvPicPr>
            <p:cNvPr id="577" name="Google Shape;577;p61" descr="ノートパソコン が含まれている画像&#10;&#10;自動的に生成された説明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228564" y="5685005"/>
              <a:ext cx="1003784" cy="10037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8" name="Google Shape;578;p6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4051300" y="5324123"/>
              <a:ext cx="835922" cy="15338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9" name="Google Shape;579;p61" descr="黒い背景と白い文字&#10;&#10;自動的に生成された説明"/>
            <p:cNvPicPr preferRelativeResize="0"/>
            <p:nvPr/>
          </p:nvPicPr>
          <p:blipFill rotWithShape="1">
            <a:blip r:embed="rId6">
              <a:alphaModFix/>
            </a:blip>
            <a:srcRect l="8532" r="69638"/>
            <a:stretch/>
          </p:blipFill>
          <p:spPr>
            <a:xfrm>
              <a:off x="5188097" y="5609246"/>
              <a:ext cx="835921" cy="111167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 txBox="1">
            <a:spLocks noGrp="1"/>
          </p:cNvSpPr>
          <p:nvPr>
            <p:ph type="title"/>
          </p:nvPr>
        </p:nvSpPr>
        <p:spPr>
          <a:xfrm>
            <a:off x="813850" y="-40875"/>
            <a:ext cx="8238600" cy="16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Proxima Nova"/>
              <a:buNone/>
            </a:pPr>
            <a:r>
              <a:rPr lang="fr" sz="2400" b="1">
                <a:solidFill>
                  <a:srgbClr val="262626"/>
                </a:solidFill>
                <a:latin typeface="Proxima Nova"/>
                <a:ea typeface="Proxima Nova"/>
                <a:cs typeface="Proxima Nova"/>
                <a:sym typeface="Proxima Nova"/>
              </a:rPr>
              <a:t>Methodology</a:t>
            </a:r>
            <a:endParaRPr sz="2400" b="1">
              <a:solidFill>
                <a:srgbClr val="26262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1" name="Google Shape;261;p35"/>
          <p:cNvSpPr txBox="1">
            <a:spLocks noGrp="1"/>
          </p:cNvSpPr>
          <p:nvPr>
            <p:ph type="body" idx="1"/>
          </p:nvPr>
        </p:nvSpPr>
        <p:spPr>
          <a:xfrm>
            <a:off x="3145249" y="227292"/>
            <a:ext cx="54573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200"/>
              <a:buNone/>
            </a:pPr>
            <a:endParaRPr sz="1800" b="1" i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200"/>
              <a:buNone/>
            </a:pP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200"/>
              <a:buNone/>
            </a:pP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200"/>
              <a:buNone/>
            </a:pPr>
            <a:endParaRPr sz="1800"/>
          </a:p>
        </p:txBody>
      </p:sp>
      <p:grpSp>
        <p:nvGrpSpPr>
          <p:cNvPr id="262" name="Google Shape;262;p35"/>
          <p:cNvGrpSpPr/>
          <p:nvPr/>
        </p:nvGrpSpPr>
        <p:grpSpPr>
          <a:xfrm>
            <a:off x="3835941" y="4328616"/>
            <a:ext cx="1515451" cy="730739"/>
            <a:chOff x="4051300" y="5324123"/>
            <a:chExt cx="3181048" cy="1533877"/>
          </a:xfrm>
        </p:grpSpPr>
        <p:pic>
          <p:nvPicPr>
            <p:cNvPr id="263" name="Google Shape;263;p35" descr="ノートパソコン が含まれている画像&#10;&#10;自動的に生成された説明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228564" y="5685005"/>
              <a:ext cx="1003784" cy="10037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3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4051300" y="5324123"/>
              <a:ext cx="835922" cy="15338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35" descr="黒い背景と白い文字&#10;&#10;自動的に生成された説明"/>
            <p:cNvPicPr preferRelativeResize="0"/>
            <p:nvPr/>
          </p:nvPicPr>
          <p:blipFill rotWithShape="1">
            <a:blip r:embed="rId5">
              <a:alphaModFix/>
            </a:blip>
            <a:srcRect l="8532" r="69638"/>
            <a:stretch/>
          </p:blipFill>
          <p:spPr>
            <a:xfrm>
              <a:off x="5188097" y="5609246"/>
              <a:ext cx="835922" cy="111167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6" name="Google Shape;266;p35"/>
          <p:cNvSpPr txBox="1"/>
          <p:nvPr/>
        </p:nvSpPr>
        <p:spPr>
          <a:xfrm>
            <a:off x="475650" y="1262675"/>
            <a:ext cx="8345100" cy="3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Proxima Nova"/>
                <a:ea typeface="Proxima Nova"/>
                <a:cs typeface="Proxima Nova"/>
                <a:sym typeface="Proxima Nova"/>
              </a:rPr>
              <a:t>In order to provide AmEx with relevant solutions regarding the multiple challenges the company faces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fr">
                <a:latin typeface="Proxima Nova"/>
                <a:ea typeface="Proxima Nova"/>
                <a:cs typeface="Proxima Nova"/>
                <a:sym typeface="Proxima Nova"/>
              </a:rPr>
              <a:t>Each participant looked at a dataset and </a:t>
            </a:r>
            <a:r>
              <a:rPr lang="fr" b="1">
                <a:latin typeface="Proxima Nova"/>
                <a:ea typeface="Proxima Nova"/>
                <a:cs typeface="Proxima Nova"/>
                <a:sym typeface="Proxima Nova"/>
              </a:rPr>
              <a:t>got familiar with the data</a:t>
            </a:r>
            <a:r>
              <a:rPr lang="fr">
                <a:latin typeface="Proxima Nova"/>
                <a:ea typeface="Proxima Nova"/>
                <a:cs typeface="Proxima Nova"/>
                <a:sym typeface="Proxima Nova"/>
              </a:rPr>
              <a:t>, analyzing data sets &amp; performing exploratory data analysis (EDA)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fr">
                <a:latin typeface="Proxima Nova"/>
                <a:ea typeface="Proxima Nova"/>
                <a:cs typeface="Proxima Nova"/>
                <a:sym typeface="Proxima Nova"/>
              </a:rPr>
              <a:t>We show </a:t>
            </a:r>
            <a:r>
              <a:rPr lang="fr" b="1">
                <a:latin typeface="Proxima Nova"/>
                <a:ea typeface="Proxima Nova"/>
                <a:cs typeface="Proxima Nova"/>
                <a:sym typeface="Proxima Nova"/>
              </a:rPr>
              <a:t>how insights from different datasets</a:t>
            </a:r>
            <a:r>
              <a:rPr lang="fr">
                <a:latin typeface="Proxima Nova"/>
                <a:ea typeface="Proxima Nova"/>
                <a:cs typeface="Proxima Nova"/>
                <a:sym typeface="Proxima Nova"/>
              </a:rPr>
              <a:t> resonate with one another through high level visualisations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We have identified a great opportunity on subprime, </a:t>
            </a:r>
            <a:r>
              <a:rPr lang="fr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built algorithm model in Microsoft Azure and Python Scikit-learn / Tensorflow</a:t>
            </a:r>
            <a:r>
              <a:rPr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to classifications for obtaining a credit card or assessing credit risk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We put together recommendations to </a:t>
            </a:r>
            <a:r>
              <a:rPr lang="fr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increase revenues</a:t>
            </a:r>
            <a:r>
              <a:rPr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based on </a:t>
            </a:r>
            <a:r>
              <a:rPr lang="fr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customer profile</a:t>
            </a:r>
            <a:r>
              <a:rPr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lang="fr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product demand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7" name="Google Shape;267;p35"/>
          <p:cNvCxnSpPr/>
          <p:nvPr/>
        </p:nvCxnSpPr>
        <p:spPr>
          <a:xfrm>
            <a:off x="3148350" y="151098"/>
            <a:ext cx="0" cy="1010100"/>
          </a:xfrm>
          <a:prstGeom prst="straightConnector1">
            <a:avLst/>
          </a:prstGeom>
          <a:noFill/>
          <a:ln w="38100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2"/>
          <p:cNvSpPr txBox="1">
            <a:spLocks noGrp="1"/>
          </p:cNvSpPr>
          <p:nvPr>
            <p:ph type="title"/>
          </p:nvPr>
        </p:nvSpPr>
        <p:spPr>
          <a:xfrm>
            <a:off x="628650" y="-50656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latin typeface="Proxima Nova"/>
                <a:ea typeface="Proxima Nova"/>
                <a:cs typeface="Proxima Nova"/>
                <a:sym typeface="Proxima Nova"/>
              </a:rPr>
              <a:t>Business Pain Point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85" name="Google Shape;585;p62"/>
          <p:cNvSpPr txBox="1">
            <a:spLocks noGrp="1"/>
          </p:cNvSpPr>
          <p:nvPr>
            <p:ph type="body" idx="1"/>
          </p:nvPr>
        </p:nvSpPr>
        <p:spPr>
          <a:xfrm>
            <a:off x="404100" y="754900"/>
            <a:ext cx="83358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 b="1"/>
              <a:t>American Express</a:t>
            </a:r>
            <a:r>
              <a:rPr lang="fr" sz="1500"/>
              <a:t>, unlike card networks that do not issue their own cards, is exposed to </a:t>
            </a:r>
            <a:r>
              <a:rPr lang="fr" sz="1500" b="1"/>
              <a:t>more potential defaults from its cardholders</a:t>
            </a:r>
            <a:endParaRPr sz="15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Although AmEx’s upper-end clientele lessens credit risk to some extents, over the last years American Express has sought new customers  and the danger is that a lack of underwriting diligence could lead to bringing less-creditworthy that in turn cold boost default rates in the future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586" name="Google Shape;586;p62"/>
          <p:cNvPicPr preferRelativeResize="0"/>
          <p:nvPr/>
        </p:nvPicPr>
        <p:blipFill rotWithShape="1">
          <a:blip r:embed="rId3">
            <a:alphaModFix/>
          </a:blip>
          <a:srcRect b="10817"/>
          <a:stretch/>
        </p:blipFill>
        <p:spPr>
          <a:xfrm>
            <a:off x="4985050" y="2599274"/>
            <a:ext cx="3722949" cy="229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125" y="2428425"/>
            <a:ext cx="4091249" cy="26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62"/>
          <p:cNvSpPr txBox="1"/>
          <p:nvPr/>
        </p:nvSpPr>
        <p:spPr>
          <a:xfrm>
            <a:off x="1096700" y="2513900"/>
            <a:ext cx="36036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latin typeface="Calibri"/>
                <a:ea typeface="Calibri"/>
                <a:cs typeface="Calibri"/>
                <a:sym typeface="Calibri"/>
              </a:rPr>
              <a:t>Average Value of transaction per credit card worldwide in 2016 in the U.S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" name="Google Shape;593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650" y="1102519"/>
            <a:ext cx="7886700" cy="3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6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Proxima Nova"/>
              <a:buNone/>
            </a:pPr>
            <a:r>
              <a:rPr lang="fr" sz="3600" b="1">
                <a:solidFill>
                  <a:srgbClr val="262626"/>
                </a:solidFill>
                <a:latin typeface="Proxima Nova"/>
                <a:ea typeface="Proxima Nova"/>
                <a:cs typeface="Proxima Nova"/>
                <a:sym typeface="Proxima Nova"/>
              </a:rPr>
              <a:t>Slide Title</a:t>
            </a:r>
            <a:endParaRPr sz="3600" b="1">
              <a:solidFill>
                <a:srgbClr val="26262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595" name="Google Shape;595;p63"/>
          <p:cNvGrpSpPr/>
          <p:nvPr/>
        </p:nvGrpSpPr>
        <p:grpSpPr>
          <a:xfrm>
            <a:off x="3984332" y="4509952"/>
            <a:ext cx="1175397" cy="566767"/>
            <a:chOff x="4051300" y="5324123"/>
            <a:chExt cx="3181048" cy="1533877"/>
          </a:xfrm>
        </p:grpSpPr>
        <p:pic>
          <p:nvPicPr>
            <p:cNvPr id="596" name="Google Shape;596;p63" descr="ノートパソコン が含まれている画像&#10;&#10;自動的に生成された説明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228564" y="5685005"/>
              <a:ext cx="1003784" cy="10037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7" name="Google Shape;597;p6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4051300" y="5324123"/>
              <a:ext cx="835922" cy="15338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8" name="Google Shape;598;p63" descr="黒い背景と白い文字&#10;&#10;自動的に生成された説明"/>
            <p:cNvPicPr preferRelativeResize="0"/>
            <p:nvPr/>
          </p:nvPicPr>
          <p:blipFill rotWithShape="1">
            <a:blip r:embed="rId6">
              <a:alphaModFix/>
            </a:blip>
            <a:srcRect l="8532" r="69638"/>
            <a:stretch/>
          </p:blipFill>
          <p:spPr>
            <a:xfrm>
              <a:off x="5188097" y="5609246"/>
              <a:ext cx="835921" cy="111167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4"/>
          <p:cNvSpPr txBox="1">
            <a:spLocks noGrp="1"/>
          </p:cNvSpPr>
          <p:nvPr>
            <p:ph type="title"/>
          </p:nvPr>
        </p:nvSpPr>
        <p:spPr>
          <a:xfrm>
            <a:off x="628650" y="3486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Proxima Nova"/>
              <a:buNone/>
            </a:pPr>
            <a:r>
              <a:rPr lang="fr" b="1">
                <a:solidFill>
                  <a:srgbClr val="262626"/>
                </a:solidFill>
                <a:latin typeface="Proxima Nova"/>
                <a:ea typeface="Proxima Nova"/>
                <a:cs typeface="Proxima Nova"/>
                <a:sym typeface="Proxima Nova"/>
              </a:rPr>
              <a:t>Slide Title</a:t>
            </a:r>
            <a:endParaRPr/>
          </a:p>
        </p:txBody>
      </p:sp>
      <p:grpSp>
        <p:nvGrpSpPr>
          <p:cNvPr id="604" name="Google Shape;604;p64"/>
          <p:cNvGrpSpPr/>
          <p:nvPr/>
        </p:nvGrpSpPr>
        <p:grpSpPr>
          <a:xfrm>
            <a:off x="1216913" y="1560578"/>
            <a:ext cx="6710109" cy="2801260"/>
            <a:chOff x="1483850" y="2449071"/>
            <a:chExt cx="8946812" cy="3735013"/>
          </a:xfrm>
        </p:grpSpPr>
        <p:grpSp>
          <p:nvGrpSpPr>
            <p:cNvPr id="605" name="Google Shape;605;p64"/>
            <p:cNvGrpSpPr/>
            <p:nvPr/>
          </p:nvGrpSpPr>
          <p:grpSpPr>
            <a:xfrm>
              <a:off x="3101303" y="2550863"/>
              <a:ext cx="7329359" cy="3633221"/>
              <a:chOff x="3101303" y="2550863"/>
              <a:chExt cx="7329359" cy="3633221"/>
            </a:xfrm>
          </p:grpSpPr>
          <p:grpSp>
            <p:nvGrpSpPr>
              <p:cNvPr id="606" name="Google Shape;606;p64"/>
              <p:cNvGrpSpPr/>
              <p:nvPr/>
            </p:nvGrpSpPr>
            <p:grpSpPr>
              <a:xfrm>
                <a:off x="4427485" y="2592333"/>
                <a:ext cx="3339145" cy="3339050"/>
                <a:chOff x="4427669" y="2907983"/>
                <a:chExt cx="3023766" cy="3023680"/>
              </a:xfrm>
            </p:grpSpPr>
            <p:grpSp>
              <p:nvGrpSpPr>
                <p:cNvPr id="607" name="Google Shape;607;p64"/>
                <p:cNvGrpSpPr/>
                <p:nvPr/>
              </p:nvGrpSpPr>
              <p:grpSpPr>
                <a:xfrm>
                  <a:off x="4427669" y="2907983"/>
                  <a:ext cx="3023766" cy="3023680"/>
                  <a:chOff x="943" y="1000"/>
                  <a:chExt cx="2696" cy="2695"/>
                </a:xfrm>
              </p:grpSpPr>
              <p:sp>
                <p:nvSpPr>
                  <p:cNvPr id="608" name="Google Shape;608;p64"/>
                  <p:cNvSpPr/>
                  <p:nvPr/>
                </p:nvSpPr>
                <p:spPr>
                  <a:xfrm>
                    <a:off x="2362" y="1002"/>
                    <a:ext cx="1277" cy="15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9" h="652" extrusionOk="0">
                        <a:moveTo>
                          <a:pt x="0" y="322"/>
                        </a:moveTo>
                        <a:cubicBezTo>
                          <a:pt x="122" y="337"/>
                          <a:pt x="216" y="439"/>
                          <a:pt x="218" y="564"/>
                        </a:cubicBezTo>
                        <a:cubicBezTo>
                          <a:pt x="379" y="652"/>
                          <a:pt x="379" y="652"/>
                          <a:pt x="379" y="652"/>
                        </a:cubicBezTo>
                        <a:cubicBezTo>
                          <a:pt x="539" y="564"/>
                          <a:pt x="539" y="564"/>
                          <a:pt x="539" y="564"/>
                        </a:cubicBezTo>
                        <a:cubicBezTo>
                          <a:pt x="536" y="263"/>
                          <a:pt x="300" y="17"/>
                          <a:pt x="2" y="0"/>
                        </a:cubicBezTo>
                        <a:cubicBezTo>
                          <a:pt x="89" y="158"/>
                          <a:pt x="89" y="158"/>
                          <a:pt x="89" y="158"/>
                        </a:cubicBezTo>
                        <a:lnTo>
                          <a:pt x="0" y="322"/>
                        </a:ln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200">
                      <a:solidFill>
                        <a:srgbClr val="262626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09" name="Google Shape;609;p64"/>
                  <p:cNvSpPr/>
                  <p:nvPr/>
                </p:nvSpPr>
                <p:spPr>
                  <a:xfrm>
                    <a:off x="943" y="1000"/>
                    <a:ext cx="1545" cy="12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2" h="539" extrusionOk="0">
                        <a:moveTo>
                          <a:pt x="322" y="539"/>
                        </a:moveTo>
                        <a:cubicBezTo>
                          <a:pt x="337" y="417"/>
                          <a:pt x="439" y="323"/>
                          <a:pt x="564" y="321"/>
                        </a:cubicBezTo>
                        <a:cubicBezTo>
                          <a:pt x="652" y="160"/>
                          <a:pt x="652" y="160"/>
                          <a:pt x="652" y="160"/>
                        </a:cubicBezTo>
                        <a:cubicBezTo>
                          <a:pt x="564" y="0"/>
                          <a:pt x="564" y="0"/>
                          <a:pt x="564" y="0"/>
                        </a:cubicBezTo>
                        <a:cubicBezTo>
                          <a:pt x="263" y="3"/>
                          <a:pt x="17" y="239"/>
                          <a:pt x="0" y="537"/>
                        </a:cubicBezTo>
                        <a:cubicBezTo>
                          <a:pt x="159" y="450"/>
                          <a:pt x="159" y="450"/>
                          <a:pt x="159" y="450"/>
                        </a:cubicBezTo>
                        <a:lnTo>
                          <a:pt x="322" y="539"/>
                        </a:lnTo>
                        <a:close/>
                      </a:path>
                    </a:pathLst>
                  </a:custGeom>
                  <a:solidFill>
                    <a:srgbClr val="262626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200">
                      <a:solidFill>
                        <a:srgbClr val="262626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10" name="Google Shape;610;p64"/>
                  <p:cNvSpPr/>
                  <p:nvPr/>
                </p:nvSpPr>
                <p:spPr>
                  <a:xfrm>
                    <a:off x="2092" y="2421"/>
                    <a:ext cx="1544" cy="12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2" h="538" extrusionOk="0">
                        <a:moveTo>
                          <a:pt x="652" y="2"/>
                        </a:moveTo>
                        <a:cubicBezTo>
                          <a:pt x="494" y="89"/>
                          <a:pt x="494" y="89"/>
                          <a:pt x="494" y="89"/>
                        </a:cubicBezTo>
                        <a:cubicBezTo>
                          <a:pt x="330" y="0"/>
                          <a:pt x="330" y="0"/>
                          <a:pt x="330" y="0"/>
                        </a:cubicBezTo>
                        <a:cubicBezTo>
                          <a:pt x="315" y="122"/>
                          <a:pt x="213" y="216"/>
                          <a:pt x="88" y="218"/>
                        </a:cubicBezTo>
                        <a:cubicBezTo>
                          <a:pt x="0" y="379"/>
                          <a:pt x="0" y="379"/>
                          <a:pt x="0" y="379"/>
                        </a:cubicBezTo>
                        <a:cubicBezTo>
                          <a:pt x="88" y="538"/>
                          <a:pt x="88" y="538"/>
                          <a:pt x="88" y="538"/>
                        </a:cubicBezTo>
                        <a:cubicBezTo>
                          <a:pt x="389" y="536"/>
                          <a:pt x="635" y="300"/>
                          <a:pt x="652" y="2"/>
                        </a:cubicBezTo>
                        <a:close/>
                      </a:path>
                    </a:pathLst>
                  </a:custGeom>
                  <a:solidFill>
                    <a:srgbClr val="595959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200">
                      <a:solidFill>
                        <a:srgbClr val="262626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11" name="Google Shape;611;p64"/>
                  <p:cNvSpPr/>
                  <p:nvPr/>
                </p:nvSpPr>
                <p:spPr>
                  <a:xfrm>
                    <a:off x="943" y="2151"/>
                    <a:ext cx="1275" cy="15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8" h="652" extrusionOk="0">
                        <a:moveTo>
                          <a:pt x="538" y="330"/>
                        </a:moveTo>
                        <a:cubicBezTo>
                          <a:pt x="416" y="315"/>
                          <a:pt x="322" y="213"/>
                          <a:pt x="320" y="88"/>
                        </a:cubicBezTo>
                        <a:cubicBezTo>
                          <a:pt x="159" y="0"/>
                          <a:pt x="159" y="0"/>
                          <a:pt x="159" y="0"/>
                        </a:cubicBezTo>
                        <a:cubicBezTo>
                          <a:pt x="0" y="88"/>
                          <a:pt x="0" y="88"/>
                          <a:pt x="0" y="88"/>
                        </a:cubicBezTo>
                        <a:cubicBezTo>
                          <a:pt x="2" y="389"/>
                          <a:pt x="238" y="635"/>
                          <a:pt x="536" y="652"/>
                        </a:cubicBezTo>
                        <a:cubicBezTo>
                          <a:pt x="449" y="493"/>
                          <a:pt x="449" y="493"/>
                          <a:pt x="449" y="493"/>
                        </a:cubicBezTo>
                        <a:lnTo>
                          <a:pt x="538" y="330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200">
                      <a:solidFill>
                        <a:srgbClr val="262626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612" name="Google Shape;612;p64"/>
                <p:cNvGrpSpPr/>
                <p:nvPr/>
              </p:nvGrpSpPr>
              <p:grpSpPr>
                <a:xfrm>
                  <a:off x="4932036" y="4863538"/>
                  <a:ext cx="352011" cy="351404"/>
                  <a:chOff x="6294438" y="-201613"/>
                  <a:chExt cx="687387" cy="685801"/>
                </a:xfrm>
              </p:grpSpPr>
              <p:sp>
                <p:nvSpPr>
                  <p:cNvPr id="613" name="Google Shape;613;p64"/>
                  <p:cNvSpPr/>
                  <p:nvPr/>
                </p:nvSpPr>
                <p:spPr>
                  <a:xfrm>
                    <a:off x="6294438" y="-201613"/>
                    <a:ext cx="687387" cy="6858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" h="180" extrusionOk="0">
                        <a:moveTo>
                          <a:pt x="163" y="0"/>
                        </a:moveTo>
                        <a:cubicBezTo>
                          <a:pt x="39" y="0"/>
                          <a:pt x="39" y="0"/>
                          <a:pt x="39" y="0"/>
                        </a:cubicBezTo>
                        <a:cubicBezTo>
                          <a:pt x="30" y="0"/>
                          <a:pt x="23" y="8"/>
                          <a:pt x="23" y="17"/>
                        </a:cubicBezTo>
                        <a:cubicBezTo>
                          <a:pt x="23" y="28"/>
                          <a:pt x="23" y="28"/>
                          <a:pt x="23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8" y="28"/>
                          <a:pt x="0" y="36"/>
                          <a:pt x="0" y="45"/>
                        </a:cubicBezTo>
                        <a:cubicBezTo>
                          <a:pt x="0" y="158"/>
                          <a:pt x="0" y="158"/>
                          <a:pt x="0" y="158"/>
                        </a:cubicBezTo>
                        <a:cubicBezTo>
                          <a:pt x="0" y="170"/>
                          <a:pt x="10" y="180"/>
                          <a:pt x="23" y="180"/>
                        </a:cubicBezTo>
                        <a:cubicBezTo>
                          <a:pt x="158" y="180"/>
                          <a:pt x="158" y="180"/>
                          <a:pt x="158" y="180"/>
                        </a:cubicBezTo>
                        <a:cubicBezTo>
                          <a:pt x="170" y="180"/>
                          <a:pt x="180" y="170"/>
                          <a:pt x="180" y="158"/>
                        </a:cubicBezTo>
                        <a:cubicBezTo>
                          <a:pt x="180" y="17"/>
                          <a:pt x="180" y="17"/>
                          <a:pt x="180" y="17"/>
                        </a:cubicBezTo>
                        <a:cubicBezTo>
                          <a:pt x="180" y="8"/>
                          <a:pt x="172" y="0"/>
                          <a:pt x="163" y="0"/>
                        </a:cubicBezTo>
                        <a:close/>
                        <a:moveTo>
                          <a:pt x="169" y="158"/>
                        </a:moveTo>
                        <a:cubicBezTo>
                          <a:pt x="169" y="164"/>
                          <a:pt x="164" y="169"/>
                          <a:pt x="158" y="169"/>
                        </a:cubicBezTo>
                        <a:cubicBezTo>
                          <a:pt x="23" y="169"/>
                          <a:pt x="23" y="169"/>
                          <a:pt x="23" y="169"/>
                        </a:cubicBezTo>
                        <a:cubicBezTo>
                          <a:pt x="16" y="169"/>
                          <a:pt x="11" y="164"/>
                          <a:pt x="11" y="158"/>
                        </a:cubicBezTo>
                        <a:cubicBezTo>
                          <a:pt x="11" y="45"/>
                          <a:pt x="11" y="45"/>
                          <a:pt x="11" y="45"/>
                        </a:cubicBezTo>
                        <a:cubicBezTo>
                          <a:pt x="11" y="42"/>
                          <a:pt x="14" y="39"/>
                          <a:pt x="17" y="39"/>
                        </a:cubicBezTo>
                        <a:cubicBezTo>
                          <a:pt x="23" y="39"/>
                          <a:pt x="23" y="39"/>
                          <a:pt x="23" y="39"/>
                        </a:cubicBezTo>
                        <a:cubicBezTo>
                          <a:pt x="23" y="152"/>
                          <a:pt x="23" y="152"/>
                          <a:pt x="23" y="152"/>
                        </a:cubicBezTo>
                        <a:cubicBezTo>
                          <a:pt x="23" y="155"/>
                          <a:pt x="25" y="158"/>
                          <a:pt x="28" y="158"/>
                        </a:cubicBezTo>
                        <a:cubicBezTo>
                          <a:pt x="31" y="158"/>
                          <a:pt x="34" y="155"/>
                          <a:pt x="34" y="152"/>
                        </a:cubicBezTo>
                        <a:cubicBezTo>
                          <a:pt x="34" y="17"/>
                          <a:pt x="34" y="17"/>
                          <a:pt x="34" y="17"/>
                        </a:cubicBezTo>
                        <a:cubicBezTo>
                          <a:pt x="34" y="14"/>
                          <a:pt x="36" y="11"/>
                          <a:pt x="39" y="11"/>
                        </a:cubicBezTo>
                        <a:cubicBezTo>
                          <a:pt x="163" y="11"/>
                          <a:pt x="163" y="11"/>
                          <a:pt x="163" y="11"/>
                        </a:cubicBezTo>
                        <a:cubicBezTo>
                          <a:pt x="166" y="11"/>
                          <a:pt x="169" y="14"/>
                          <a:pt x="169" y="17"/>
                        </a:cubicBezTo>
                        <a:lnTo>
                          <a:pt x="169" y="15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200">
                      <a:solidFill>
                        <a:srgbClr val="262626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14" name="Google Shape;614;p64"/>
                  <p:cNvSpPr/>
                  <p:nvPr/>
                </p:nvSpPr>
                <p:spPr>
                  <a:xfrm>
                    <a:off x="6702425" y="58737"/>
                    <a:ext cx="192087" cy="19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" h="5" extrusionOk="0">
                        <a:moveTo>
                          <a:pt x="3" y="5"/>
                        </a:moveTo>
                        <a:cubicBezTo>
                          <a:pt x="48" y="5"/>
                          <a:pt x="48" y="5"/>
                          <a:pt x="48" y="5"/>
                        </a:cubicBezTo>
                        <a:cubicBezTo>
                          <a:pt x="49" y="5"/>
                          <a:pt x="50" y="4"/>
                          <a:pt x="50" y="2"/>
                        </a:cubicBezTo>
                        <a:cubicBezTo>
                          <a:pt x="50" y="1"/>
                          <a:pt x="49" y="0"/>
                          <a:pt x="48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ubicBezTo>
                          <a:pt x="0" y="4"/>
                          <a:pt x="1" y="5"/>
                          <a:pt x="3" y="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200">
                      <a:solidFill>
                        <a:srgbClr val="262626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15" name="Google Shape;615;p64"/>
                  <p:cNvSpPr/>
                  <p:nvPr/>
                </p:nvSpPr>
                <p:spPr>
                  <a:xfrm>
                    <a:off x="6702425" y="-6350"/>
                    <a:ext cx="192087" cy="19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" h="5" extrusionOk="0">
                        <a:moveTo>
                          <a:pt x="3" y="5"/>
                        </a:moveTo>
                        <a:cubicBezTo>
                          <a:pt x="48" y="5"/>
                          <a:pt x="48" y="5"/>
                          <a:pt x="48" y="5"/>
                        </a:cubicBezTo>
                        <a:cubicBezTo>
                          <a:pt x="49" y="5"/>
                          <a:pt x="50" y="4"/>
                          <a:pt x="50" y="2"/>
                        </a:cubicBezTo>
                        <a:cubicBezTo>
                          <a:pt x="50" y="1"/>
                          <a:pt x="49" y="0"/>
                          <a:pt x="48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ubicBezTo>
                          <a:pt x="0" y="4"/>
                          <a:pt x="1" y="5"/>
                          <a:pt x="3" y="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200">
                      <a:solidFill>
                        <a:srgbClr val="262626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16" name="Google Shape;616;p64"/>
                  <p:cNvSpPr/>
                  <p:nvPr/>
                </p:nvSpPr>
                <p:spPr>
                  <a:xfrm>
                    <a:off x="6702425" y="-71438"/>
                    <a:ext cx="192087" cy="19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" h="5" extrusionOk="0">
                        <a:moveTo>
                          <a:pt x="3" y="5"/>
                        </a:moveTo>
                        <a:cubicBezTo>
                          <a:pt x="48" y="5"/>
                          <a:pt x="48" y="5"/>
                          <a:pt x="48" y="5"/>
                        </a:cubicBezTo>
                        <a:cubicBezTo>
                          <a:pt x="49" y="5"/>
                          <a:pt x="50" y="4"/>
                          <a:pt x="50" y="3"/>
                        </a:cubicBezTo>
                        <a:cubicBezTo>
                          <a:pt x="50" y="1"/>
                          <a:pt x="49" y="0"/>
                          <a:pt x="48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1" y="0"/>
                          <a:pt x="0" y="1"/>
                          <a:pt x="0" y="3"/>
                        </a:cubicBezTo>
                        <a:cubicBezTo>
                          <a:pt x="0" y="4"/>
                          <a:pt x="1" y="5"/>
                          <a:pt x="3" y="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200">
                      <a:solidFill>
                        <a:srgbClr val="262626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17" name="Google Shape;617;p64"/>
                  <p:cNvSpPr/>
                  <p:nvPr/>
                </p:nvSpPr>
                <p:spPr>
                  <a:xfrm>
                    <a:off x="6465888" y="377825"/>
                    <a:ext cx="195262" cy="238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" h="6" extrusionOk="0">
                        <a:moveTo>
                          <a:pt x="48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1" y="0"/>
                          <a:pt x="0" y="1"/>
                          <a:pt x="0" y="3"/>
                        </a:cubicBezTo>
                        <a:cubicBezTo>
                          <a:pt x="0" y="4"/>
                          <a:pt x="1" y="6"/>
                          <a:pt x="3" y="6"/>
                        </a:cubicBezTo>
                        <a:cubicBezTo>
                          <a:pt x="48" y="6"/>
                          <a:pt x="48" y="6"/>
                          <a:pt x="48" y="6"/>
                        </a:cubicBezTo>
                        <a:cubicBezTo>
                          <a:pt x="49" y="6"/>
                          <a:pt x="51" y="4"/>
                          <a:pt x="51" y="3"/>
                        </a:cubicBezTo>
                        <a:cubicBezTo>
                          <a:pt x="51" y="1"/>
                          <a:pt x="49" y="0"/>
                          <a:pt x="48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200">
                      <a:solidFill>
                        <a:srgbClr val="262626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18" name="Google Shape;618;p64"/>
                  <p:cNvSpPr/>
                  <p:nvPr/>
                </p:nvSpPr>
                <p:spPr>
                  <a:xfrm>
                    <a:off x="6465888" y="312738"/>
                    <a:ext cx="195262" cy="238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" h="6" extrusionOk="0">
                        <a:moveTo>
                          <a:pt x="48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1" y="0"/>
                          <a:pt x="0" y="1"/>
                          <a:pt x="0" y="3"/>
                        </a:cubicBezTo>
                        <a:cubicBezTo>
                          <a:pt x="0" y="4"/>
                          <a:pt x="1" y="6"/>
                          <a:pt x="3" y="6"/>
                        </a:cubicBezTo>
                        <a:cubicBezTo>
                          <a:pt x="48" y="6"/>
                          <a:pt x="48" y="6"/>
                          <a:pt x="48" y="6"/>
                        </a:cubicBezTo>
                        <a:cubicBezTo>
                          <a:pt x="49" y="6"/>
                          <a:pt x="51" y="4"/>
                          <a:pt x="51" y="3"/>
                        </a:cubicBezTo>
                        <a:cubicBezTo>
                          <a:pt x="51" y="1"/>
                          <a:pt x="49" y="0"/>
                          <a:pt x="48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200">
                      <a:solidFill>
                        <a:srgbClr val="262626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19" name="Google Shape;619;p64"/>
                  <p:cNvSpPr/>
                  <p:nvPr/>
                </p:nvSpPr>
                <p:spPr>
                  <a:xfrm>
                    <a:off x="6465888" y="249238"/>
                    <a:ext cx="195262" cy="22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" h="6" extrusionOk="0">
                        <a:moveTo>
                          <a:pt x="48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1" y="0"/>
                          <a:pt x="0" y="1"/>
                          <a:pt x="0" y="3"/>
                        </a:cubicBezTo>
                        <a:cubicBezTo>
                          <a:pt x="0" y="5"/>
                          <a:pt x="1" y="6"/>
                          <a:pt x="3" y="6"/>
                        </a:cubicBezTo>
                        <a:cubicBezTo>
                          <a:pt x="48" y="6"/>
                          <a:pt x="48" y="6"/>
                          <a:pt x="48" y="6"/>
                        </a:cubicBezTo>
                        <a:cubicBezTo>
                          <a:pt x="49" y="6"/>
                          <a:pt x="51" y="5"/>
                          <a:pt x="51" y="3"/>
                        </a:cubicBezTo>
                        <a:cubicBezTo>
                          <a:pt x="51" y="1"/>
                          <a:pt x="49" y="0"/>
                          <a:pt x="48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200">
                      <a:solidFill>
                        <a:srgbClr val="262626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20" name="Google Shape;620;p64"/>
                  <p:cNvSpPr/>
                  <p:nvPr/>
                </p:nvSpPr>
                <p:spPr>
                  <a:xfrm>
                    <a:off x="6702425" y="377825"/>
                    <a:ext cx="195262" cy="238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" h="6" extrusionOk="0">
                        <a:moveTo>
                          <a:pt x="48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1" y="0"/>
                          <a:pt x="0" y="1"/>
                          <a:pt x="0" y="3"/>
                        </a:cubicBezTo>
                        <a:cubicBezTo>
                          <a:pt x="0" y="4"/>
                          <a:pt x="1" y="6"/>
                          <a:pt x="3" y="6"/>
                        </a:cubicBezTo>
                        <a:cubicBezTo>
                          <a:pt x="48" y="6"/>
                          <a:pt x="48" y="6"/>
                          <a:pt x="48" y="6"/>
                        </a:cubicBezTo>
                        <a:cubicBezTo>
                          <a:pt x="49" y="6"/>
                          <a:pt x="51" y="4"/>
                          <a:pt x="51" y="3"/>
                        </a:cubicBezTo>
                        <a:cubicBezTo>
                          <a:pt x="51" y="1"/>
                          <a:pt x="49" y="0"/>
                          <a:pt x="48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200">
                      <a:solidFill>
                        <a:srgbClr val="262626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21" name="Google Shape;621;p64"/>
                  <p:cNvSpPr/>
                  <p:nvPr/>
                </p:nvSpPr>
                <p:spPr>
                  <a:xfrm>
                    <a:off x="6702425" y="312738"/>
                    <a:ext cx="195262" cy="238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" h="6" extrusionOk="0">
                        <a:moveTo>
                          <a:pt x="48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1" y="0"/>
                          <a:pt x="0" y="1"/>
                          <a:pt x="0" y="3"/>
                        </a:cubicBezTo>
                        <a:cubicBezTo>
                          <a:pt x="0" y="4"/>
                          <a:pt x="1" y="6"/>
                          <a:pt x="3" y="6"/>
                        </a:cubicBezTo>
                        <a:cubicBezTo>
                          <a:pt x="48" y="6"/>
                          <a:pt x="48" y="6"/>
                          <a:pt x="48" y="6"/>
                        </a:cubicBezTo>
                        <a:cubicBezTo>
                          <a:pt x="49" y="6"/>
                          <a:pt x="51" y="4"/>
                          <a:pt x="51" y="3"/>
                        </a:cubicBezTo>
                        <a:cubicBezTo>
                          <a:pt x="51" y="1"/>
                          <a:pt x="49" y="0"/>
                          <a:pt x="48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200">
                      <a:solidFill>
                        <a:srgbClr val="262626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22" name="Google Shape;622;p64"/>
                  <p:cNvSpPr/>
                  <p:nvPr/>
                </p:nvSpPr>
                <p:spPr>
                  <a:xfrm>
                    <a:off x="6702425" y="249238"/>
                    <a:ext cx="195262" cy="22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" h="6" extrusionOk="0">
                        <a:moveTo>
                          <a:pt x="48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1" y="0"/>
                          <a:pt x="0" y="1"/>
                          <a:pt x="0" y="3"/>
                        </a:cubicBezTo>
                        <a:cubicBezTo>
                          <a:pt x="0" y="5"/>
                          <a:pt x="1" y="6"/>
                          <a:pt x="3" y="6"/>
                        </a:cubicBezTo>
                        <a:cubicBezTo>
                          <a:pt x="48" y="6"/>
                          <a:pt x="48" y="6"/>
                          <a:pt x="48" y="6"/>
                        </a:cubicBezTo>
                        <a:cubicBezTo>
                          <a:pt x="49" y="6"/>
                          <a:pt x="51" y="5"/>
                          <a:pt x="51" y="3"/>
                        </a:cubicBezTo>
                        <a:cubicBezTo>
                          <a:pt x="51" y="1"/>
                          <a:pt x="49" y="0"/>
                          <a:pt x="48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200">
                      <a:solidFill>
                        <a:srgbClr val="262626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23" name="Google Shape;623;p64"/>
                  <p:cNvSpPr/>
                  <p:nvPr/>
                </p:nvSpPr>
                <p:spPr>
                  <a:xfrm>
                    <a:off x="6465888" y="119062"/>
                    <a:ext cx="431800" cy="22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" h="6" extrusionOk="0">
                        <a:moveTo>
                          <a:pt x="110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1" y="0"/>
                          <a:pt x="0" y="2"/>
                          <a:pt x="0" y="3"/>
                        </a:cubicBezTo>
                        <a:cubicBezTo>
                          <a:pt x="0" y="5"/>
                          <a:pt x="1" y="6"/>
                          <a:pt x="3" y="6"/>
                        </a:cubicBezTo>
                        <a:cubicBezTo>
                          <a:pt x="110" y="6"/>
                          <a:pt x="110" y="6"/>
                          <a:pt x="110" y="6"/>
                        </a:cubicBezTo>
                        <a:cubicBezTo>
                          <a:pt x="111" y="6"/>
                          <a:pt x="113" y="5"/>
                          <a:pt x="113" y="3"/>
                        </a:cubicBezTo>
                        <a:cubicBezTo>
                          <a:pt x="113" y="2"/>
                          <a:pt x="111" y="0"/>
                          <a:pt x="110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200">
                      <a:solidFill>
                        <a:srgbClr val="262626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24" name="Google Shape;624;p64"/>
                  <p:cNvSpPr/>
                  <p:nvPr/>
                </p:nvSpPr>
                <p:spPr>
                  <a:xfrm>
                    <a:off x="6465888" y="184150"/>
                    <a:ext cx="431800" cy="22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" h="6" extrusionOk="0">
                        <a:moveTo>
                          <a:pt x="110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1" y="0"/>
                          <a:pt x="0" y="2"/>
                          <a:pt x="0" y="3"/>
                        </a:cubicBezTo>
                        <a:cubicBezTo>
                          <a:pt x="0" y="5"/>
                          <a:pt x="1" y="6"/>
                          <a:pt x="3" y="6"/>
                        </a:cubicBezTo>
                        <a:cubicBezTo>
                          <a:pt x="110" y="6"/>
                          <a:pt x="110" y="6"/>
                          <a:pt x="110" y="6"/>
                        </a:cubicBezTo>
                        <a:cubicBezTo>
                          <a:pt x="111" y="6"/>
                          <a:pt x="113" y="5"/>
                          <a:pt x="113" y="3"/>
                        </a:cubicBezTo>
                        <a:cubicBezTo>
                          <a:pt x="113" y="2"/>
                          <a:pt x="111" y="0"/>
                          <a:pt x="110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200">
                      <a:solidFill>
                        <a:srgbClr val="262626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25" name="Google Shape;625;p64"/>
                  <p:cNvSpPr/>
                  <p:nvPr/>
                </p:nvSpPr>
                <p:spPr>
                  <a:xfrm>
                    <a:off x="6465888" y="-112713"/>
                    <a:ext cx="195262" cy="190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" h="50" extrusionOk="0">
                        <a:moveTo>
                          <a:pt x="6" y="50"/>
                        </a:moveTo>
                        <a:cubicBezTo>
                          <a:pt x="45" y="50"/>
                          <a:pt x="45" y="50"/>
                          <a:pt x="45" y="50"/>
                        </a:cubicBezTo>
                        <a:cubicBezTo>
                          <a:pt x="48" y="50"/>
                          <a:pt x="51" y="48"/>
                          <a:pt x="51" y="44"/>
                        </a:cubicBezTo>
                        <a:cubicBezTo>
                          <a:pt x="51" y="5"/>
                          <a:pt x="51" y="5"/>
                          <a:pt x="51" y="5"/>
                        </a:cubicBezTo>
                        <a:cubicBezTo>
                          <a:pt x="51" y="2"/>
                          <a:pt x="48" y="0"/>
                          <a:pt x="45" y="0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3" y="0"/>
                          <a:pt x="0" y="2"/>
                          <a:pt x="0" y="5"/>
                        </a:cubicBezTo>
                        <a:cubicBezTo>
                          <a:pt x="0" y="44"/>
                          <a:pt x="0" y="44"/>
                          <a:pt x="0" y="44"/>
                        </a:cubicBezTo>
                        <a:cubicBezTo>
                          <a:pt x="0" y="48"/>
                          <a:pt x="3" y="50"/>
                          <a:pt x="6" y="50"/>
                        </a:cubicBezTo>
                        <a:close/>
                        <a:moveTo>
                          <a:pt x="11" y="11"/>
                        </a:moveTo>
                        <a:cubicBezTo>
                          <a:pt x="39" y="11"/>
                          <a:pt x="39" y="11"/>
                          <a:pt x="39" y="11"/>
                        </a:cubicBezTo>
                        <a:cubicBezTo>
                          <a:pt x="39" y="39"/>
                          <a:pt x="39" y="39"/>
                          <a:pt x="39" y="39"/>
                        </a:cubicBezTo>
                        <a:cubicBezTo>
                          <a:pt x="11" y="39"/>
                          <a:pt x="11" y="39"/>
                          <a:pt x="11" y="39"/>
                        </a:cubicBezTo>
                        <a:lnTo>
                          <a:pt x="11" y="1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200">
                      <a:solidFill>
                        <a:srgbClr val="262626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626" name="Google Shape;626;p64"/>
                <p:cNvSpPr/>
                <p:nvPr/>
              </p:nvSpPr>
              <p:spPr>
                <a:xfrm>
                  <a:off x="5152095" y="3356331"/>
                  <a:ext cx="445941" cy="433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" h="256" extrusionOk="0">
                      <a:moveTo>
                        <a:pt x="235" y="21"/>
                      </a:moveTo>
                      <a:cubicBezTo>
                        <a:pt x="222" y="8"/>
                        <a:pt x="205" y="0"/>
                        <a:pt x="188" y="0"/>
                      </a:cubicBezTo>
                      <a:cubicBezTo>
                        <a:pt x="173" y="0"/>
                        <a:pt x="160" y="5"/>
                        <a:pt x="150" y="15"/>
                      </a:cubicBezTo>
                      <a:cubicBezTo>
                        <a:pt x="111" y="54"/>
                        <a:pt x="111" y="54"/>
                        <a:pt x="111" y="54"/>
                      </a:cubicBezTo>
                      <a:cubicBezTo>
                        <a:pt x="111" y="54"/>
                        <a:pt x="111" y="54"/>
                        <a:pt x="111" y="55"/>
                      </a:cubicBezTo>
                      <a:cubicBezTo>
                        <a:pt x="111" y="55"/>
                        <a:pt x="111" y="55"/>
                        <a:pt x="111" y="55"/>
                      </a:cubicBezTo>
                      <a:cubicBezTo>
                        <a:pt x="111" y="55"/>
                        <a:pt x="111" y="55"/>
                        <a:pt x="111" y="55"/>
                      </a:cubicBezTo>
                      <a:cubicBezTo>
                        <a:pt x="28" y="138"/>
                        <a:pt x="28" y="138"/>
                        <a:pt x="28" y="138"/>
                      </a:cubicBezTo>
                      <a:cubicBezTo>
                        <a:pt x="24" y="142"/>
                        <a:pt x="22" y="147"/>
                        <a:pt x="20" y="152"/>
                      </a:cubicBezTo>
                      <a:cubicBezTo>
                        <a:pt x="1" y="220"/>
                        <a:pt x="1" y="220"/>
                        <a:pt x="1" y="220"/>
                      </a:cubicBezTo>
                      <a:cubicBezTo>
                        <a:pt x="1" y="220"/>
                        <a:pt x="0" y="225"/>
                        <a:pt x="0" y="228"/>
                      </a:cubicBezTo>
                      <a:cubicBezTo>
                        <a:pt x="0" y="243"/>
                        <a:pt x="13" y="256"/>
                        <a:pt x="28" y="256"/>
                      </a:cubicBezTo>
                      <a:cubicBezTo>
                        <a:pt x="31" y="256"/>
                        <a:pt x="37" y="255"/>
                        <a:pt x="37" y="255"/>
                      </a:cubicBezTo>
                      <a:cubicBezTo>
                        <a:pt x="105" y="237"/>
                        <a:pt x="105" y="237"/>
                        <a:pt x="105" y="237"/>
                      </a:cubicBezTo>
                      <a:cubicBezTo>
                        <a:pt x="110" y="235"/>
                        <a:pt x="115" y="232"/>
                        <a:pt x="119" y="229"/>
                      </a:cubicBezTo>
                      <a:cubicBezTo>
                        <a:pt x="241" y="105"/>
                        <a:pt x="241" y="105"/>
                        <a:pt x="241" y="105"/>
                      </a:cubicBezTo>
                      <a:cubicBezTo>
                        <a:pt x="263" y="83"/>
                        <a:pt x="261" y="46"/>
                        <a:pt x="235" y="21"/>
                      </a:cubicBezTo>
                      <a:close/>
                      <a:moveTo>
                        <a:pt x="128" y="190"/>
                      </a:moveTo>
                      <a:cubicBezTo>
                        <a:pt x="127" y="183"/>
                        <a:pt x="125" y="176"/>
                        <a:pt x="122" y="169"/>
                      </a:cubicBezTo>
                      <a:cubicBezTo>
                        <a:pt x="198" y="94"/>
                        <a:pt x="198" y="94"/>
                        <a:pt x="198" y="94"/>
                      </a:cubicBezTo>
                      <a:cubicBezTo>
                        <a:pt x="203" y="108"/>
                        <a:pt x="200" y="124"/>
                        <a:pt x="190" y="134"/>
                      </a:cubicBezTo>
                      <a:cubicBezTo>
                        <a:pt x="190" y="134"/>
                        <a:pt x="190" y="134"/>
                        <a:pt x="190" y="134"/>
                      </a:cubicBezTo>
                      <a:cubicBezTo>
                        <a:pt x="190" y="134"/>
                        <a:pt x="190" y="134"/>
                        <a:pt x="190" y="134"/>
                      </a:cubicBezTo>
                      <a:cubicBezTo>
                        <a:pt x="128" y="196"/>
                        <a:pt x="128" y="196"/>
                        <a:pt x="128" y="196"/>
                      </a:cubicBezTo>
                      <a:cubicBezTo>
                        <a:pt x="128" y="194"/>
                        <a:pt x="128" y="192"/>
                        <a:pt x="128" y="190"/>
                      </a:cubicBezTo>
                      <a:close/>
                      <a:moveTo>
                        <a:pt x="118" y="162"/>
                      </a:moveTo>
                      <a:cubicBezTo>
                        <a:pt x="115" y="157"/>
                        <a:pt x="112" y="152"/>
                        <a:pt x="108" y="148"/>
                      </a:cubicBezTo>
                      <a:cubicBezTo>
                        <a:pt x="103" y="143"/>
                        <a:pt x="97" y="140"/>
                        <a:pt x="91" y="136"/>
                      </a:cubicBezTo>
                      <a:cubicBezTo>
                        <a:pt x="168" y="60"/>
                        <a:pt x="168" y="60"/>
                        <a:pt x="168" y="60"/>
                      </a:cubicBezTo>
                      <a:cubicBezTo>
                        <a:pt x="174" y="63"/>
                        <a:pt x="179" y="66"/>
                        <a:pt x="184" y="72"/>
                      </a:cubicBezTo>
                      <a:cubicBezTo>
                        <a:pt x="189" y="76"/>
                        <a:pt x="192" y="81"/>
                        <a:pt x="195" y="86"/>
                      </a:cubicBezTo>
                      <a:lnTo>
                        <a:pt x="118" y="162"/>
                      </a:lnTo>
                      <a:close/>
                      <a:moveTo>
                        <a:pt x="84" y="133"/>
                      </a:moveTo>
                      <a:cubicBezTo>
                        <a:pt x="76" y="130"/>
                        <a:pt x="69" y="128"/>
                        <a:pt x="61" y="128"/>
                      </a:cubicBezTo>
                      <a:cubicBezTo>
                        <a:pt x="123" y="66"/>
                        <a:pt x="123" y="66"/>
                        <a:pt x="123" y="66"/>
                      </a:cubicBezTo>
                      <a:cubicBezTo>
                        <a:pt x="132" y="56"/>
                        <a:pt x="146" y="54"/>
                        <a:pt x="159" y="57"/>
                      </a:cubicBezTo>
                      <a:lnTo>
                        <a:pt x="84" y="133"/>
                      </a:lnTo>
                      <a:close/>
                      <a:moveTo>
                        <a:pt x="33" y="239"/>
                      </a:moveTo>
                      <a:cubicBezTo>
                        <a:pt x="32" y="239"/>
                        <a:pt x="30" y="240"/>
                        <a:pt x="28" y="240"/>
                      </a:cubicBezTo>
                      <a:cubicBezTo>
                        <a:pt x="21" y="240"/>
                        <a:pt x="16" y="235"/>
                        <a:pt x="16" y="228"/>
                      </a:cubicBezTo>
                      <a:cubicBezTo>
                        <a:pt x="16" y="227"/>
                        <a:pt x="17" y="224"/>
                        <a:pt x="17" y="224"/>
                      </a:cubicBezTo>
                      <a:cubicBezTo>
                        <a:pt x="25" y="193"/>
                        <a:pt x="25" y="193"/>
                        <a:pt x="25" y="193"/>
                      </a:cubicBezTo>
                      <a:cubicBezTo>
                        <a:pt x="34" y="193"/>
                        <a:pt x="44" y="196"/>
                        <a:pt x="52" y="204"/>
                      </a:cubicBezTo>
                      <a:cubicBezTo>
                        <a:pt x="60" y="212"/>
                        <a:pt x="64" y="222"/>
                        <a:pt x="63" y="231"/>
                      </a:cubicBezTo>
                      <a:lnTo>
                        <a:pt x="33" y="239"/>
                      </a:lnTo>
                      <a:close/>
                      <a:moveTo>
                        <a:pt x="71" y="229"/>
                      </a:moveTo>
                      <a:cubicBezTo>
                        <a:pt x="71" y="218"/>
                        <a:pt x="66" y="207"/>
                        <a:pt x="58" y="198"/>
                      </a:cubicBezTo>
                      <a:cubicBezTo>
                        <a:pt x="49" y="190"/>
                        <a:pt x="38" y="185"/>
                        <a:pt x="27" y="185"/>
                      </a:cubicBezTo>
                      <a:cubicBezTo>
                        <a:pt x="35" y="156"/>
                        <a:pt x="35" y="156"/>
                        <a:pt x="35" y="156"/>
                      </a:cubicBezTo>
                      <a:cubicBezTo>
                        <a:pt x="36" y="154"/>
                        <a:pt x="37" y="152"/>
                        <a:pt x="39" y="150"/>
                      </a:cubicBezTo>
                      <a:cubicBezTo>
                        <a:pt x="55" y="139"/>
                        <a:pt x="79" y="142"/>
                        <a:pt x="96" y="160"/>
                      </a:cubicBezTo>
                      <a:cubicBezTo>
                        <a:pt x="115" y="178"/>
                        <a:pt x="117" y="204"/>
                        <a:pt x="103" y="220"/>
                      </a:cubicBezTo>
                      <a:cubicBezTo>
                        <a:pt x="103" y="221"/>
                        <a:pt x="102" y="221"/>
                        <a:pt x="101" y="221"/>
                      </a:cubicBezTo>
                      <a:lnTo>
                        <a:pt x="71" y="229"/>
                      </a:lnTo>
                      <a:close/>
                      <a:moveTo>
                        <a:pt x="230" y="94"/>
                      </a:moveTo>
                      <a:cubicBezTo>
                        <a:pt x="216" y="108"/>
                        <a:pt x="216" y="108"/>
                        <a:pt x="216" y="108"/>
                      </a:cubicBezTo>
                      <a:cubicBezTo>
                        <a:pt x="216" y="106"/>
                        <a:pt x="216" y="104"/>
                        <a:pt x="216" y="102"/>
                      </a:cubicBezTo>
                      <a:cubicBezTo>
                        <a:pt x="215" y="87"/>
                        <a:pt x="207" y="72"/>
                        <a:pt x="196" y="60"/>
                      </a:cubicBezTo>
                      <a:cubicBezTo>
                        <a:pt x="183" y="47"/>
                        <a:pt x="165" y="40"/>
                        <a:pt x="148" y="40"/>
                      </a:cubicBezTo>
                      <a:cubicBezTo>
                        <a:pt x="162" y="26"/>
                        <a:pt x="162" y="26"/>
                        <a:pt x="162" y="26"/>
                      </a:cubicBezTo>
                      <a:cubicBezTo>
                        <a:pt x="168" y="20"/>
                        <a:pt x="177" y="16"/>
                        <a:pt x="188" y="16"/>
                      </a:cubicBezTo>
                      <a:cubicBezTo>
                        <a:pt x="200" y="16"/>
                        <a:pt x="214" y="22"/>
                        <a:pt x="224" y="32"/>
                      </a:cubicBezTo>
                      <a:cubicBezTo>
                        <a:pt x="233" y="41"/>
                        <a:pt x="239" y="53"/>
                        <a:pt x="240" y="65"/>
                      </a:cubicBezTo>
                      <a:cubicBezTo>
                        <a:pt x="241" y="76"/>
                        <a:pt x="237" y="87"/>
                        <a:pt x="230" y="9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rgbClr val="262626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grpSp>
              <p:nvGrpSpPr>
                <p:cNvPr id="627" name="Google Shape;627;p64"/>
                <p:cNvGrpSpPr/>
                <p:nvPr/>
              </p:nvGrpSpPr>
              <p:grpSpPr>
                <a:xfrm>
                  <a:off x="6629349" y="3648426"/>
                  <a:ext cx="406971" cy="446358"/>
                  <a:chOff x="6980238" y="-342900"/>
                  <a:chExt cx="1150937" cy="1311275"/>
                </a:xfrm>
              </p:grpSpPr>
              <p:sp>
                <p:nvSpPr>
                  <p:cNvPr id="628" name="Google Shape;628;p64"/>
                  <p:cNvSpPr/>
                  <p:nvPr/>
                </p:nvSpPr>
                <p:spPr>
                  <a:xfrm>
                    <a:off x="6980238" y="-342900"/>
                    <a:ext cx="1150937" cy="1311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4" h="347" extrusionOk="0">
                        <a:moveTo>
                          <a:pt x="152" y="0"/>
                        </a:moveTo>
                        <a:cubicBezTo>
                          <a:pt x="79" y="0"/>
                          <a:pt x="0" y="22"/>
                          <a:pt x="0" y="71"/>
                        </a:cubicBezTo>
                        <a:cubicBezTo>
                          <a:pt x="0" y="277"/>
                          <a:pt x="0" y="277"/>
                          <a:pt x="0" y="277"/>
                        </a:cubicBezTo>
                        <a:cubicBezTo>
                          <a:pt x="0" y="325"/>
                          <a:pt x="79" y="347"/>
                          <a:pt x="152" y="347"/>
                        </a:cubicBezTo>
                        <a:cubicBezTo>
                          <a:pt x="225" y="347"/>
                          <a:pt x="304" y="325"/>
                          <a:pt x="304" y="277"/>
                        </a:cubicBezTo>
                        <a:cubicBezTo>
                          <a:pt x="304" y="71"/>
                          <a:pt x="304" y="71"/>
                          <a:pt x="304" y="71"/>
                        </a:cubicBezTo>
                        <a:cubicBezTo>
                          <a:pt x="304" y="22"/>
                          <a:pt x="225" y="0"/>
                          <a:pt x="152" y="0"/>
                        </a:cubicBezTo>
                        <a:close/>
                        <a:moveTo>
                          <a:pt x="282" y="277"/>
                        </a:moveTo>
                        <a:cubicBezTo>
                          <a:pt x="282" y="304"/>
                          <a:pt x="224" y="326"/>
                          <a:pt x="152" y="326"/>
                        </a:cubicBezTo>
                        <a:cubicBezTo>
                          <a:pt x="80" y="326"/>
                          <a:pt x="22" y="304"/>
                          <a:pt x="22" y="277"/>
                        </a:cubicBezTo>
                        <a:cubicBezTo>
                          <a:pt x="22" y="236"/>
                          <a:pt x="22" y="236"/>
                          <a:pt x="22" y="236"/>
                        </a:cubicBezTo>
                        <a:cubicBezTo>
                          <a:pt x="44" y="259"/>
                          <a:pt x="98" y="271"/>
                          <a:pt x="152" y="271"/>
                        </a:cubicBezTo>
                        <a:cubicBezTo>
                          <a:pt x="206" y="271"/>
                          <a:pt x="260" y="259"/>
                          <a:pt x="282" y="236"/>
                        </a:cubicBezTo>
                        <a:lnTo>
                          <a:pt x="282" y="277"/>
                        </a:lnTo>
                        <a:close/>
                        <a:moveTo>
                          <a:pt x="282" y="212"/>
                        </a:moveTo>
                        <a:cubicBezTo>
                          <a:pt x="282" y="212"/>
                          <a:pt x="282" y="212"/>
                          <a:pt x="282" y="212"/>
                        </a:cubicBezTo>
                        <a:cubicBezTo>
                          <a:pt x="282" y="212"/>
                          <a:pt x="282" y="212"/>
                          <a:pt x="282" y="212"/>
                        </a:cubicBezTo>
                        <a:cubicBezTo>
                          <a:pt x="282" y="239"/>
                          <a:pt x="224" y="261"/>
                          <a:pt x="152" y="261"/>
                        </a:cubicBezTo>
                        <a:cubicBezTo>
                          <a:pt x="80" y="261"/>
                          <a:pt x="22" y="239"/>
                          <a:pt x="22" y="212"/>
                        </a:cubicBezTo>
                        <a:cubicBezTo>
                          <a:pt x="22" y="212"/>
                          <a:pt x="22" y="212"/>
                          <a:pt x="22" y="212"/>
                        </a:cubicBezTo>
                        <a:cubicBezTo>
                          <a:pt x="22" y="212"/>
                          <a:pt x="22" y="212"/>
                          <a:pt x="22" y="212"/>
                        </a:cubicBezTo>
                        <a:cubicBezTo>
                          <a:pt x="22" y="171"/>
                          <a:pt x="22" y="171"/>
                          <a:pt x="22" y="171"/>
                        </a:cubicBezTo>
                        <a:cubicBezTo>
                          <a:pt x="44" y="194"/>
                          <a:pt x="98" y="206"/>
                          <a:pt x="152" y="206"/>
                        </a:cubicBezTo>
                        <a:cubicBezTo>
                          <a:pt x="206" y="206"/>
                          <a:pt x="260" y="194"/>
                          <a:pt x="282" y="171"/>
                        </a:cubicBezTo>
                        <a:lnTo>
                          <a:pt x="282" y="212"/>
                        </a:lnTo>
                        <a:close/>
                        <a:moveTo>
                          <a:pt x="282" y="147"/>
                        </a:moveTo>
                        <a:cubicBezTo>
                          <a:pt x="282" y="147"/>
                          <a:pt x="282" y="147"/>
                          <a:pt x="282" y="147"/>
                        </a:cubicBezTo>
                        <a:cubicBezTo>
                          <a:pt x="282" y="147"/>
                          <a:pt x="282" y="147"/>
                          <a:pt x="282" y="147"/>
                        </a:cubicBezTo>
                        <a:cubicBezTo>
                          <a:pt x="282" y="174"/>
                          <a:pt x="224" y="195"/>
                          <a:pt x="152" y="195"/>
                        </a:cubicBezTo>
                        <a:cubicBezTo>
                          <a:pt x="80" y="195"/>
                          <a:pt x="22" y="174"/>
                          <a:pt x="22" y="147"/>
                        </a:cubicBezTo>
                        <a:cubicBezTo>
                          <a:pt x="22" y="147"/>
                          <a:pt x="22" y="147"/>
                          <a:pt x="22" y="147"/>
                        </a:cubicBezTo>
                        <a:cubicBezTo>
                          <a:pt x="22" y="147"/>
                          <a:pt x="22" y="147"/>
                          <a:pt x="22" y="147"/>
                        </a:cubicBezTo>
                        <a:cubicBezTo>
                          <a:pt x="22" y="109"/>
                          <a:pt x="22" y="109"/>
                          <a:pt x="22" y="109"/>
                        </a:cubicBezTo>
                        <a:cubicBezTo>
                          <a:pt x="50" y="131"/>
                          <a:pt x="102" y="141"/>
                          <a:pt x="152" y="141"/>
                        </a:cubicBezTo>
                        <a:cubicBezTo>
                          <a:pt x="202" y="141"/>
                          <a:pt x="254" y="131"/>
                          <a:pt x="282" y="109"/>
                        </a:cubicBezTo>
                        <a:lnTo>
                          <a:pt x="282" y="147"/>
                        </a:lnTo>
                        <a:close/>
                        <a:moveTo>
                          <a:pt x="152" y="119"/>
                        </a:moveTo>
                        <a:cubicBezTo>
                          <a:pt x="80" y="119"/>
                          <a:pt x="22" y="98"/>
                          <a:pt x="22" y="71"/>
                        </a:cubicBezTo>
                        <a:cubicBezTo>
                          <a:pt x="22" y="44"/>
                          <a:pt x="80" y="22"/>
                          <a:pt x="152" y="22"/>
                        </a:cubicBezTo>
                        <a:cubicBezTo>
                          <a:pt x="224" y="22"/>
                          <a:pt x="282" y="44"/>
                          <a:pt x="282" y="71"/>
                        </a:cubicBezTo>
                        <a:cubicBezTo>
                          <a:pt x="282" y="98"/>
                          <a:pt x="224" y="119"/>
                          <a:pt x="152" y="119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200">
                      <a:solidFill>
                        <a:srgbClr val="262626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29" name="Google Shape;629;p64"/>
                  <p:cNvSpPr/>
                  <p:nvPr/>
                </p:nvSpPr>
                <p:spPr>
                  <a:xfrm>
                    <a:off x="7885113" y="681038"/>
                    <a:ext cx="82500" cy="840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200">
                      <a:solidFill>
                        <a:srgbClr val="262626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30" name="Google Shape;630;p64"/>
                  <p:cNvSpPr/>
                  <p:nvPr/>
                </p:nvSpPr>
                <p:spPr>
                  <a:xfrm>
                    <a:off x="7885113" y="434975"/>
                    <a:ext cx="82500" cy="840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200">
                      <a:solidFill>
                        <a:srgbClr val="262626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31" name="Google Shape;631;p64"/>
                  <p:cNvSpPr/>
                  <p:nvPr/>
                </p:nvSpPr>
                <p:spPr>
                  <a:xfrm>
                    <a:off x="7885113" y="190500"/>
                    <a:ext cx="82500" cy="825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200">
                      <a:solidFill>
                        <a:srgbClr val="262626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632" name="Google Shape;632;p64"/>
                <p:cNvGrpSpPr/>
                <p:nvPr/>
              </p:nvGrpSpPr>
              <p:grpSpPr>
                <a:xfrm>
                  <a:off x="6332285" y="4921815"/>
                  <a:ext cx="580581" cy="547162"/>
                  <a:chOff x="5899150" y="-1111250"/>
                  <a:chExt cx="2832102" cy="2832100"/>
                </a:xfrm>
              </p:grpSpPr>
              <p:sp>
                <p:nvSpPr>
                  <p:cNvPr id="633" name="Google Shape;633;p64"/>
                  <p:cNvSpPr/>
                  <p:nvPr/>
                </p:nvSpPr>
                <p:spPr>
                  <a:xfrm>
                    <a:off x="5899150" y="-1111250"/>
                    <a:ext cx="2832102" cy="2832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2" h="752" extrusionOk="0">
                        <a:moveTo>
                          <a:pt x="499" y="68"/>
                        </a:moveTo>
                        <a:cubicBezTo>
                          <a:pt x="329" y="0"/>
                          <a:pt x="136" y="82"/>
                          <a:pt x="68" y="253"/>
                        </a:cubicBezTo>
                        <a:cubicBezTo>
                          <a:pt x="0" y="423"/>
                          <a:pt x="82" y="616"/>
                          <a:pt x="253" y="684"/>
                        </a:cubicBezTo>
                        <a:cubicBezTo>
                          <a:pt x="423" y="752"/>
                          <a:pt x="616" y="670"/>
                          <a:pt x="684" y="499"/>
                        </a:cubicBezTo>
                        <a:cubicBezTo>
                          <a:pt x="752" y="329"/>
                          <a:pt x="670" y="136"/>
                          <a:pt x="499" y="68"/>
                        </a:cubicBezTo>
                        <a:close/>
                        <a:moveTo>
                          <a:pt x="268" y="646"/>
                        </a:moveTo>
                        <a:cubicBezTo>
                          <a:pt x="119" y="586"/>
                          <a:pt x="47" y="417"/>
                          <a:pt x="106" y="268"/>
                        </a:cubicBezTo>
                        <a:cubicBezTo>
                          <a:pt x="166" y="119"/>
                          <a:pt x="335" y="47"/>
                          <a:pt x="484" y="106"/>
                        </a:cubicBezTo>
                        <a:cubicBezTo>
                          <a:pt x="633" y="166"/>
                          <a:pt x="705" y="335"/>
                          <a:pt x="646" y="484"/>
                        </a:cubicBezTo>
                        <a:cubicBezTo>
                          <a:pt x="586" y="633"/>
                          <a:pt x="417" y="705"/>
                          <a:pt x="268" y="646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200">
                      <a:solidFill>
                        <a:srgbClr val="262626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34" name="Google Shape;634;p64"/>
                  <p:cNvSpPr/>
                  <p:nvPr/>
                </p:nvSpPr>
                <p:spPr>
                  <a:xfrm>
                    <a:off x="7137400" y="127000"/>
                    <a:ext cx="354013" cy="3540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" h="94" extrusionOk="0">
                        <a:moveTo>
                          <a:pt x="62" y="9"/>
                        </a:moveTo>
                        <a:cubicBezTo>
                          <a:pt x="41" y="0"/>
                          <a:pt x="17" y="10"/>
                          <a:pt x="9" y="32"/>
                        </a:cubicBezTo>
                        <a:cubicBezTo>
                          <a:pt x="0" y="53"/>
                          <a:pt x="10" y="77"/>
                          <a:pt x="32" y="86"/>
                        </a:cubicBezTo>
                        <a:cubicBezTo>
                          <a:pt x="53" y="94"/>
                          <a:pt x="77" y="84"/>
                          <a:pt x="86" y="62"/>
                        </a:cubicBezTo>
                        <a:cubicBezTo>
                          <a:pt x="94" y="41"/>
                          <a:pt x="84" y="17"/>
                          <a:pt x="62" y="9"/>
                        </a:cubicBezTo>
                        <a:close/>
                        <a:moveTo>
                          <a:pt x="39" y="66"/>
                        </a:moveTo>
                        <a:cubicBezTo>
                          <a:pt x="29" y="62"/>
                          <a:pt x="24" y="50"/>
                          <a:pt x="28" y="39"/>
                        </a:cubicBezTo>
                        <a:cubicBezTo>
                          <a:pt x="32" y="29"/>
                          <a:pt x="44" y="24"/>
                          <a:pt x="55" y="28"/>
                        </a:cubicBezTo>
                        <a:cubicBezTo>
                          <a:pt x="65" y="32"/>
                          <a:pt x="71" y="44"/>
                          <a:pt x="66" y="55"/>
                        </a:cubicBezTo>
                        <a:cubicBezTo>
                          <a:pt x="62" y="65"/>
                          <a:pt x="50" y="71"/>
                          <a:pt x="39" y="66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200">
                      <a:solidFill>
                        <a:srgbClr val="262626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35" name="Google Shape;635;p64"/>
                  <p:cNvSpPr/>
                  <p:nvPr/>
                </p:nvSpPr>
                <p:spPr>
                  <a:xfrm>
                    <a:off x="6783388" y="-225425"/>
                    <a:ext cx="1062038" cy="1060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282" extrusionOk="0">
                        <a:moveTo>
                          <a:pt x="187" y="25"/>
                        </a:moveTo>
                        <a:cubicBezTo>
                          <a:pt x="123" y="0"/>
                          <a:pt x="51" y="31"/>
                          <a:pt x="25" y="95"/>
                        </a:cubicBezTo>
                        <a:cubicBezTo>
                          <a:pt x="0" y="159"/>
                          <a:pt x="31" y="231"/>
                          <a:pt x="95" y="257"/>
                        </a:cubicBezTo>
                        <a:cubicBezTo>
                          <a:pt x="159" y="282"/>
                          <a:pt x="231" y="251"/>
                          <a:pt x="257" y="187"/>
                        </a:cubicBezTo>
                        <a:cubicBezTo>
                          <a:pt x="282" y="123"/>
                          <a:pt x="251" y="51"/>
                          <a:pt x="187" y="25"/>
                        </a:cubicBezTo>
                        <a:close/>
                        <a:moveTo>
                          <a:pt x="110" y="218"/>
                        </a:moveTo>
                        <a:cubicBezTo>
                          <a:pt x="68" y="201"/>
                          <a:pt x="47" y="153"/>
                          <a:pt x="64" y="110"/>
                        </a:cubicBezTo>
                        <a:cubicBezTo>
                          <a:pt x="81" y="68"/>
                          <a:pt x="129" y="47"/>
                          <a:pt x="172" y="64"/>
                        </a:cubicBezTo>
                        <a:cubicBezTo>
                          <a:pt x="214" y="81"/>
                          <a:pt x="235" y="129"/>
                          <a:pt x="218" y="172"/>
                        </a:cubicBezTo>
                        <a:cubicBezTo>
                          <a:pt x="201" y="214"/>
                          <a:pt x="153" y="235"/>
                          <a:pt x="110" y="218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200">
                      <a:solidFill>
                        <a:srgbClr val="262626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36" name="Google Shape;636;p64"/>
                  <p:cNvSpPr/>
                  <p:nvPr/>
                </p:nvSpPr>
                <p:spPr>
                  <a:xfrm>
                    <a:off x="7499350" y="477838"/>
                    <a:ext cx="403225" cy="4111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" h="109" extrusionOk="0">
                        <a:moveTo>
                          <a:pt x="105" y="16"/>
                        </a:moveTo>
                        <a:cubicBezTo>
                          <a:pt x="107" y="10"/>
                          <a:pt x="105" y="4"/>
                          <a:pt x="99" y="2"/>
                        </a:cubicBezTo>
                        <a:cubicBezTo>
                          <a:pt x="94" y="0"/>
                          <a:pt x="88" y="3"/>
                          <a:pt x="86" y="8"/>
                        </a:cubicBezTo>
                        <a:cubicBezTo>
                          <a:pt x="86" y="8"/>
                          <a:pt x="86" y="8"/>
                          <a:pt x="86" y="8"/>
                        </a:cubicBezTo>
                        <a:cubicBezTo>
                          <a:pt x="71" y="45"/>
                          <a:pt x="42" y="73"/>
                          <a:pt x="8" y="88"/>
                        </a:cubicBezTo>
                        <a:cubicBezTo>
                          <a:pt x="3" y="90"/>
                          <a:pt x="0" y="96"/>
                          <a:pt x="3" y="101"/>
                        </a:cubicBezTo>
                        <a:cubicBezTo>
                          <a:pt x="5" y="106"/>
                          <a:pt x="11" y="109"/>
                          <a:pt x="16" y="107"/>
                        </a:cubicBezTo>
                        <a:cubicBezTo>
                          <a:pt x="17" y="107"/>
                          <a:pt x="17" y="106"/>
                          <a:pt x="17" y="106"/>
                        </a:cubicBezTo>
                        <a:cubicBezTo>
                          <a:pt x="56" y="89"/>
                          <a:pt x="88" y="58"/>
                          <a:pt x="105" y="16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200">
                      <a:solidFill>
                        <a:srgbClr val="262626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37" name="Google Shape;637;p64"/>
                  <p:cNvSpPr/>
                  <p:nvPr/>
                </p:nvSpPr>
                <p:spPr>
                  <a:xfrm>
                    <a:off x="7623175" y="595313"/>
                    <a:ext cx="569913" cy="5794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" h="154" extrusionOk="0">
                        <a:moveTo>
                          <a:pt x="143" y="2"/>
                        </a:moveTo>
                        <a:cubicBezTo>
                          <a:pt x="138" y="0"/>
                          <a:pt x="132" y="3"/>
                          <a:pt x="130" y="8"/>
                        </a:cubicBezTo>
                        <a:cubicBezTo>
                          <a:pt x="106" y="66"/>
                          <a:pt x="61" y="110"/>
                          <a:pt x="8" y="133"/>
                        </a:cubicBezTo>
                        <a:cubicBezTo>
                          <a:pt x="3" y="135"/>
                          <a:pt x="0" y="141"/>
                          <a:pt x="2" y="146"/>
                        </a:cubicBezTo>
                        <a:cubicBezTo>
                          <a:pt x="5" y="152"/>
                          <a:pt x="11" y="154"/>
                          <a:pt x="16" y="152"/>
                        </a:cubicBezTo>
                        <a:cubicBezTo>
                          <a:pt x="16" y="152"/>
                          <a:pt x="16" y="152"/>
                          <a:pt x="17" y="151"/>
                        </a:cubicBezTo>
                        <a:cubicBezTo>
                          <a:pt x="75" y="126"/>
                          <a:pt x="124" y="79"/>
                          <a:pt x="149" y="16"/>
                        </a:cubicBezTo>
                        <a:cubicBezTo>
                          <a:pt x="151" y="10"/>
                          <a:pt x="149" y="4"/>
                          <a:pt x="143" y="2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200">
                      <a:solidFill>
                        <a:srgbClr val="262626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38" name="Google Shape;638;p64"/>
                  <p:cNvSpPr/>
                  <p:nvPr/>
                </p:nvSpPr>
                <p:spPr>
                  <a:xfrm>
                    <a:off x="7562850" y="538163"/>
                    <a:ext cx="485775" cy="4937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" h="131" extrusionOk="0">
                        <a:moveTo>
                          <a:pt x="121" y="2"/>
                        </a:moveTo>
                        <a:cubicBezTo>
                          <a:pt x="115" y="0"/>
                          <a:pt x="109" y="2"/>
                          <a:pt x="107" y="7"/>
                        </a:cubicBezTo>
                        <a:cubicBezTo>
                          <a:pt x="88" y="55"/>
                          <a:pt x="51" y="91"/>
                          <a:pt x="7" y="110"/>
                        </a:cubicBezTo>
                        <a:cubicBezTo>
                          <a:pt x="7" y="110"/>
                          <a:pt x="7" y="110"/>
                          <a:pt x="7" y="110"/>
                        </a:cubicBezTo>
                        <a:cubicBezTo>
                          <a:pt x="2" y="112"/>
                          <a:pt x="0" y="118"/>
                          <a:pt x="2" y="123"/>
                        </a:cubicBezTo>
                        <a:cubicBezTo>
                          <a:pt x="4" y="129"/>
                          <a:pt x="10" y="131"/>
                          <a:pt x="16" y="129"/>
                        </a:cubicBezTo>
                        <a:cubicBezTo>
                          <a:pt x="16" y="129"/>
                          <a:pt x="16" y="128"/>
                          <a:pt x="16" y="128"/>
                        </a:cubicBezTo>
                        <a:cubicBezTo>
                          <a:pt x="65" y="107"/>
                          <a:pt x="105" y="68"/>
                          <a:pt x="127" y="15"/>
                        </a:cubicBezTo>
                        <a:cubicBezTo>
                          <a:pt x="129" y="10"/>
                          <a:pt x="126" y="4"/>
                          <a:pt x="121" y="2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200">
                      <a:solidFill>
                        <a:srgbClr val="262626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39" name="Google Shape;639;p64"/>
                  <p:cNvSpPr/>
                  <p:nvPr/>
                </p:nvSpPr>
                <p:spPr>
                  <a:xfrm>
                    <a:off x="6727825" y="-279400"/>
                    <a:ext cx="401638" cy="4111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" h="109" extrusionOk="0">
                        <a:moveTo>
                          <a:pt x="104" y="8"/>
                        </a:moveTo>
                        <a:cubicBezTo>
                          <a:pt x="102" y="3"/>
                          <a:pt x="96" y="0"/>
                          <a:pt x="91" y="2"/>
                        </a:cubicBezTo>
                        <a:cubicBezTo>
                          <a:pt x="91" y="3"/>
                          <a:pt x="90" y="3"/>
                          <a:pt x="90" y="3"/>
                        </a:cubicBezTo>
                        <a:cubicBezTo>
                          <a:pt x="51" y="20"/>
                          <a:pt x="19" y="51"/>
                          <a:pt x="2" y="93"/>
                        </a:cubicBezTo>
                        <a:cubicBezTo>
                          <a:pt x="2" y="93"/>
                          <a:pt x="2" y="93"/>
                          <a:pt x="2" y="93"/>
                        </a:cubicBezTo>
                        <a:cubicBezTo>
                          <a:pt x="0" y="99"/>
                          <a:pt x="2" y="105"/>
                          <a:pt x="8" y="107"/>
                        </a:cubicBezTo>
                        <a:cubicBezTo>
                          <a:pt x="13" y="109"/>
                          <a:pt x="19" y="106"/>
                          <a:pt x="21" y="101"/>
                        </a:cubicBezTo>
                        <a:cubicBezTo>
                          <a:pt x="21" y="101"/>
                          <a:pt x="21" y="101"/>
                          <a:pt x="21" y="101"/>
                        </a:cubicBezTo>
                        <a:cubicBezTo>
                          <a:pt x="36" y="64"/>
                          <a:pt x="65" y="36"/>
                          <a:pt x="99" y="22"/>
                        </a:cubicBezTo>
                        <a:cubicBezTo>
                          <a:pt x="104" y="19"/>
                          <a:pt x="107" y="13"/>
                          <a:pt x="104" y="8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200">
                      <a:solidFill>
                        <a:srgbClr val="262626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40" name="Google Shape;640;p64"/>
                  <p:cNvSpPr/>
                  <p:nvPr/>
                </p:nvSpPr>
                <p:spPr>
                  <a:xfrm>
                    <a:off x="6437313" y="-565150"/>
                    <a:ext cx="568325" cy="5794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" h="154" extrusionOk="0">
                        <a:moveTo>
                          <a:pt x="149" y="8"/>
                        </a:moveTo>
                        <a:cubicBezTo>
                          <a:pt x="146" y="2"/>
                          <a:pt x="140" y="0"/>
                          <a:pt x="135" y="2"/>
                        </a:cubicBezTo>
                        <a:cubicBezTo>
                          <a:pt x="135" y="2"/>
                          <a:pt x="135" y="2"/>
                          <a:pt x="134" y="3"/>
                        </a:cubicBezTo>
                        <a:cubicBezTo>
                          <a:pt x="76" y="28"/>
                          <a:pt x="27" y="75"/>
                          <a:pt x="2" y="138"/>
                        </a:cubicBezTo>
                        <a:cubicBezTo>
                          <a:pt x="0" y="144"/>
                          <a:pt x="2" y="150"/>
                          <a:pt x="8" y="152"/>
                        </a:cubicBezTo>
                        <a:cubicBezTo>
                          <a:pt x="13" y="154"/>
                          <a:pt x="19" y="152"/>
                          <a:pt x="21" y="146"/>
                        </a:cubicBezTo>
                        <a:cubicBezTo>
                          <a:pt x="45" y="88"/>
                          <a:pt x="90" y="44"/>
                          <a:pt x="143" y="21"/>
                        </a:cubicBezTo>
                        <a:cubicBezTo>
                          <a:pt x="148" y="19"/>
                          <a:pt x="151" y="13"/>
                          <a:pt x="149" y="8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200">
                      <a:solidFill>
                        <a:srgbClr val="262626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41" name="Google Shape;641;p64"/>
                  <p:cNvSpPr/>
                  <p:nvPr/>
                </p:nvSpPr>
                <p:spPr>
                  <a:xfrm>
                    <a:off x="6580188" y="-422275"/>
                    <a:ext cx="485775" cy="4968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" h="132" extrusionOk="0">
                        <a:moveTo>
                          <a:pt x="122" y="21"/>
                        </a:moveTo>
                        <a:cubicBezTo>
                          <a:pt x="127" y="19"/>
                          <a:pt x="129" y="13"/>
                          <a:pt x="127" y="8"/>
                        </a:cubicBezTo>
                        <a:cubicBezTo>
                          <a:pt x="125" y="2"/>
                          <a:pt x="119" y="0"/>
                          <a:pt x="113" y="2"/>
                        </a:cubicBezTo>
                        <a:cubicBezTo>
                          <a:pt x="113" y="2"/>
                          <a:pt x="113" y="3"/>
                          <a:pt x="113" y="3"/>
                        </a:cubicBezTo>
                        <a:cubicBezTo>
                          <a:pt x="64" y="24"/>
                          <a:pt x="24" y="63"/>
                          <a:pt x="2" y="116"/>
                        </a:cubicBezTo>
                        <a:cubicBezTo>
                          <a:pt x="0" y="121"/>
                          <a:pt x="3" y="127"/>
                          <a:pt x="8" y="129"/>
                        </a:cubicBezTo>
                        <a:cubicBezTo>
                          <a:pt x="14" y="132"/>
                          <a:pt x="20" y="129"/>
                          <a:pt x="22" y="124"/>
                        </a:cubicBezTo>
                        <a:cubicBezTo>
                          <a:pt x="41" y="76"/>
                          <a:pt x="78" y="40"/>
                          <a:pt x="122" y="2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200">
                      <a:solidFill>
                        <a:srgbClr val="262626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642" name="Google Shape;642;p64"/>
                <p:cNvSpPr/>
                <p:nvPr/>
              </p:nvSpPr>
              <p:spPr>
                <a:xfrm rot="10800000" flipH="1">
                  <a:off x="5367621" y="3848501"/>
                  <a:ext cx="1144500" cy="1145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rgbClr val="262626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grpSp>
              <p:nvGrpSpPr>
                <p:cNvPr id="643" name="Google Shape;643;p64"/>
                <p:cNvGrpSpPr/>
                <p:nvPr/>
              </p:nvGrpSpPr>
              <p:grpSpPr>
                <a:xfrm>
                  <a:off x="5647759" y="4095565"/>
                  <a:ext cx="575529" cy="616032"/>
                  <a:chOff x="7148350" y="5290017"/>
                  <a:chExt cx="271233" cy="269186"/>
                </a:xfrm>
              </p:grpSpPr>
              <p:sp>
                <p:nvSpPr>
                  <p:cNvPr id="644" name="Google Shape;644;p64"/>
                  <p:cNvSpPr/>
                  <p:nvPr/>
                </p:nvSpPr>
                <p:spPr>
                  <a:xfrm>
                    <a:off x="7309395" y="5424609"/>
                    <a:ext cx="28253" cy="1065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" h="73" extrusionOk="0">
                        <a:moveTo>
                          <a:pt x="9" y="73"/>
                        </a:moveTo>
                        <a:cubicBezTo>
                          <a:pt x="4" y="73"/>
                          <a:pt x="0" y="69"/>
                          <a:pt x="0" y="64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0" y="4"/>
                          <a:pt x="4" y="0"/>
                          <a:pt x="9" y="0"/>
                        </a:cubicBezTo>
                        <a:cubicBezTo>
                          <a:pt x="14" y="0"/>
                          <a:pt x="19" y="4"/>
                          <a:pt x="19" y="9"/>
                        </a:cubicBezTo>
                        <a:cubicBezTo>
                          <a:pt x="19" y="64"/>
                          <a:pt x="19" y="64"/>
                          <a:pt x="19" y="64"/>
                        </a:cubicBezTo>
                        <a:cubicBezTo>
                          <a:pt x="19" y="69"/>
                          <a:pt x="14" y="73"/>
                          <a:pt x="9" y="73"/>
                        </a:cubicBez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200">
                      <a:solidFill>
                        <a:srgbClr val="262626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45" name="Google Shape;645;p64"/>
                  <p:cNvSpPr/>
                  <p:nvPr/>
                </p:nvSpPr>
                <p:spPr>
                  <a:xfrm>
                    <a:off x="7230285" y="5424609"/>
                    <a:ext cx="28253" cy="1065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" h="73" extrusionOk="0">
                        <a:moveTo>
                          <a:pt x="9" y="73"/>
                        </a:moveTo>
                        <a:cubicBezTo>
                          <a:pt x="4" y="73"/>
                          <a:pt x="0" y="69"/>
                          <a:pt x="0" y="64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0" y="4"/>
                          <a:pt x="4" y="0"/>
                          <a:pt x="9" y="0"/>
                        </a:cubicBezTo>
                        <a:cubicBezTo>
                          <a:pt x="14" y="0"/>
                          <a:pt x="19" y="4"/>
                          <a:pt x="19" y="9"/>
                        </a:cubicBezTo>
                        <a:cubicBezTo>
                          <a:pt x="19" y="64"/>
                          <a:pt x="19" y="64"/>
                          <a:pt x="19" y="64"/>
                        </a:cubicBezTo>
                        <a:cubicBezTo>
                          <a:pt x="19" y="69"/>
                          <a:pt x="14" y="73"/>
                          <a:pt x="9" y="73"/>
                        </a:cubicBez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200">
                      <a:solidFill>
                        <a:srgbClr val="262626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46" name="Google Shape;646;p64"/>
                  <p:cNvSpPr/>
                  <p:nvPr/>
                </p:nvSpPr>
                <p:spPr>
                  <a:xfrm>
                    <a:off x="7269840" y="5449846"/>
                    <a:ext cx="28253" cy="1093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" h="74" extrusionOk="0">
                        <a:moveTo>
                          <a:pt x="9" y="74"/>
                        </a:moveTo>
                        <a:cubicBezTo>
                          <a:pt x="4" y="74"/>
                          <a:pt x="0" y="70"/>
                          <a:pt x="0" y="65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0" y="4"/>
                          <a:pt x="4" y="0"/>
                          <a:pt x="9" y="0"/>
                        </a:cubicBezTo>
                        <a:cubicBezTo>
                          <a:pt x="14" y="0"/>
                          <a:pt x="18" y="4"/>
                          <a:pt x="18" y="9"/>
                        </a:cubicBezTo>
                        <a:cubicBezTo>
                          <a:pt x="18" y="65"/>
                          <a:pt x="18" y="65"/>
                          <a:pt x="18" y="65"/>
                        </a:cubicBezTo>
                        <a:cubicBezTo>
                          <a:pt x="18" y="70"/>
                          <a:pt x="14" y="74"/>
                          <a:pt x="9" y="74"/>
                        </a:cubicBez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200">
                      <a:solidFill>
                        <a:srgbClr val="262626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47" name="Google Shape;647;p64"/>
                  <p:cNvSpPr/>
                  <p:nvPr/>
                </p:nvSpPr>
                <p:spPr>
                  <a:xfrm>
                    <a:off x="7148350" y="5290017"/>
                    <a:ext cx="271233" cy="1878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" h="129" extrusionOk="0">
                        <a:moveTo>
                          <a:pt x="37" y="129"/>
                        </a:moveTo>
                        <a:cubicBezTo>
                          <a:pt x="16" y="129"/>
                          <a:pt x="0" y="112"/>
                          <a:pt x="0" y="92"/>
                        </a:cubicBezTo>
                        <a:cubicBezTo>
                          <a:pt x="0" y="75"/>
                          <a:pt x="12" y="60"/>
                          <a:pt x="28" y="56"/>
                        </a:cubicBezTo>
                        <a:cubicBezTo>
                          <a:pt x="28" y="56"/>
                          <a:pt x="28" y="56"/>
                          <a:pt x="28" y="55"/>
                        </a:cubicBezTo>
                        <a:cubicBezTo>
                          <a:pt x="28" y="25"/>
                          <a:pt x="52" y="0"/>
                          <a:pt x="83" y="0"/>
                        </a:cubicBezTo>
                        <a:cubicBezTo>
                          <a:pt x="106" y="0"/>
                          <a:pt x="127" y="15"/>
                          <a:pt x="135" y="37"/>
                        </a:cubicBezTo>
                        <a:cubicBezTo>
                          <a:pt x="162" y="35"/>
                          <a:pt x="184" y="56"/>
                          <a:pt x="184" y="83"/>
                        </a:cubicBezTo>
                        <a:cubicBezTo>
                          <a:pt x="184" y="103"/>
                          <a:pt x="170" y="121"/>
                          <a:pt x="150" y="127"/>
                        </a:cubicBezTo>
                        <a:cubicBezTo>
                          <a:pt x="145" y="128"/>
                          <a:pt x="140" y="125"/>
                          <a:pt x="139" y="121"/>
                        </a:cubicBezTo>
                        <a:cubicBezTo>
                          <a:pt x="137" y="116"/>
                          <a:pt x="140" y="111"/>
                          <a:pt x="145" y="109"/>
                        </a:cubicBezTo>
                        <a:cubicBezTo>
                          <a:pt x="157" y="106"/>
                          <a:pt x="165" y="95"/>
                          <a:pt x="165" y="83"/>
                        </a:cubicBezTo>
                        <a:cubicBezTo>
                          <a:pt x="165" y="68"/>
                          <a:pt x="153" y="55"/>
                          <a:pt x="138" y="55"/>
                        </a:cubicBezTo>
                        <a:cubicBezTo>
                          <a:pt x="136" y="55"/>
                          <a:pt x="133" y="56"/>
                          <a:pt x="130" y="56"/>
                        </a:cubicBezTo>
                        <a:cubicBezTo>
                          <a:pt x="120" y="59"/>
                          <a:pt x="120" y="59"/>
                          <a:pt x="120" y="59"/>
                        </a:cubicBezTo>
                        <a:cubicBezTo>
                          <a:pt x="119" y="49"/>
                          <a:pt x="119" y="49"/>
                          <a:pt x="119" y="49"/>
                        </a:cubicBezTo>
                        <a:cubicBezTo>
                          <a:pt x="116" y="31"/>
                          <a:pt x="101" y="18"/>
                          <a:pt x="83" y="18"/>
                        </a:cubicBezTo>
                        <a:cubicBezTo>
                          <a:pt x="62" y="18"/>
                          <a:pt x="46" y="35"/>
                          <a:pt x="46" y="55"/>
                        </a:cubicBezTo>
                        <a:cubicBezTo>
                          <a:pt x="46" y="58"/>
                          <a:pt x="46" y="60"/>
                          <a:pt x="47" y="63"/>
                        </a:cubicBezTo>
                        <a:cubicBezTo>
                          <a:pt x="49" y="74"/>
                          <a:pt x="49" y="74"/>
                          <a:pt x="49" y="74"/>
                        </a:cubicBezTo>
                        <a:cubicBezTo>
                          <a:pt x="36" y="73"/>
                          <a:pt x="36" y="73"/>
                          <a:pt x="36" y="73"/>
                        </a:cubicBezTo>
                        <a:cubicBezTo>
                          <a:pt x="27" y="74"/>
                          <a:pt x="18" y="82"/>
                          <a:pt x="18" y="92"/>
                        </a:cubicBezTo>
                        <a:cubicBezTo>
                          <a:pt x="18" y="102"/>
                          <a:pt x="27" y="110"/>
                          <a:pt x="37" y="110"/>
                        </a:cubicBezTo>
                        <a:cubicBezTo>
                          <a:pt x="42" y="110"/>
                          <a:pt x="46" y="114"/>
                          <a:pt x="46" y="119"/>
                        </a:cubicBezTo>
                        <a:cubicBezTo>
                          <a:pt x="46" y="125"/>
                          <a:pt x="42" y="129"/>
                          <a:pt x="37" y="129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200">
                      <a:solidFill>
                        <a:srgbClr val="262626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</p:grpSp>
          <p:grpSp>
            <p:nvGrpSpPr>
              <p:cNvPr id="648" name="Google Shape;648;p64"/>
              <p:cNvGrpSpPr/>
              <p:nvPr/>
            </p:nvGrpSpPr>
            <p:grpSpPr>
              <a:xfrm>
                <a:off x="6793952" y="2973566"/>
                <a:ext cx="1747774" cy="312311"/>
                <a:chOff x="7528087" y="2680830"/>
                <a:chExt cx="2803166" cy="316200"/>
              </a:xfrm>
            </p:grpSpPr>
            <p:cxnSp>
              <p:nvCxnSpPr>
                <p:cNvPr id="649" name="Google Shape;649;p64"/>
                <p:cNvCxnSpPr/>
                <p:nvPr/>
              </p:nvCxnSpPr>
              <p:spPr>
                <a:xfrm rot="10800000" flipH="1">
                  <a:off x="7528087" y="2680830"/>
                  <a:ext cx="498000" cy="316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5A5A5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50" name="Google Shape;650;p64"/>
                <p:cNvCxnSpPr/>
                <p:nvPr/>
              </p:nvCxnSpPr>
              <p:spPr>
                <a:xfrm>
                  <a:off x="8026053" y="2680840"/>
                  <a:ext cx="230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5A5A5"/>
                  </a:solidFill>
                  <a:prstDash val="solid"/>
                  <a:miter lim="800000"/>
                  <a:headEnd type="none" w="sm" len="sm"/>
                  <a:tailEnd type="oval" w="med" len="med"/>
                </a:ln>
              </p:spPr>
            </p:cxnSp>
          </p:grpSp>
          <p:grpSp>
            <p:nvGrpSpPr>
              <p:cNvPr id="651" name="Google Shape;651;p64"/>
              <p:cNvGrpSpPr/>
              <p:nvPr/>
            </p:nvGrpSpPr>
            <p:grpSpPr>
              <a:xfrm>
                <a:off x="6670011" y="5545443"/>
                <a:ext cx="1885664" cy="386520"/>
                <a:chOff x="8125333" y="4745260"/>
                <a:chExt cx="2389639" cy="203100"/>
              </a:xfrm>
            </p:grpSpPr>
            <p:cxnSp>
              <p:nvCxnSpPr>
                <p:cNvPr id="652" name="Google Shape;652;p64"/>
                <p:cNvCxnSpPr/>
                <p:nvPr/>
              </p:nvCxnSpPr>
              <p:spPr>
                <a:xfrm>
                  <a:off x="8125333" y="4745260"/>
                  <a:ext cx="522000" cy="20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5A5A5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53" name="Google Shape;653;p64"/>
                <p:cNvCxnSpPr/>
                <p:nvPr/>
              </p:nvCxnSpPr>
              <p:spPr>
                <a:xfrm>
                  <a:off x="8647472" y="4948294"/>
                  <a:ext cx="1867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5A5A5"/>
                  </a:solidFill>
                  <a:prstDash val="solid"/>
                  <a:miter lim="800000"/>
                  <a:headEnd type="none" w="sm" len="sm"/>
                  <a:tailEnd type="oval" w="med" len="med"/>
                </a:ln>
              </p:spPr>
            </p:cxnSp>
          </p:grpSp>
          <p:grpSp>
            <p:nvGrpSpPr>
              <p:cNvPr id="654" name="Google Shape;654;p64"/>
              <p:cNvGrpSpPr/>
              <p:nvPr/>
            </p:nvGrpSpPr>
            <p:grpSpPr>
              <a:xfrm>
                <a:off x="3286965" y="2896175"/>
                <a:ext cx="1948927" cy="460134"/>
                <a:chOff x="1581987" y="2697514"/>
                <a:chExt cx="2577264" cy="316200"/>
              </a:xfrm>
            </p:grpSpPr>
            <p:cxnSp>
              <p:nvCxnSpPr>
                <p:cNvPr id="655" name="Google Shape;655;p64"/>
                <p:cNvCxnSpPr/>
                <p:nvPr/>
              </p:nvCxnSpPr>
              <p:spPr>
                <a:xfrm rot="10800000">
                  <a:off x="3661251" y="2697514"/>
                  <a:ext cx="498000" cy="316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5A5A5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56" name="Google Shape;656;p64"/>
                <p:cNvCxnSpPr/>
                <p:nvPr/>
              </p:nvCxnSpPr>
              <p:spPr>
                <a:xfrm rot="10800000">
                  <a:off x="1581987" y="2697524"/>
                  <a:ext cx="2079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5A5A5"/>
                  </a:solidFill>
                  <a:prstDash val="solid"/>
                  <a:miter lim="800000"/>
                  <a:headEnd type="none" w="sm" len="sm"/>
                  <a:tailEnd type="oval" w="med" len="med"/>
                </a:ln>
              </p:spPr>
            </p:cxnSp>
          </p:grpSp>
          <p:grpSp>
            <p:nvGrpSpPr>
              <p:cNvPr id="657" name="Google Shape;657;p64"/>
              <p:cNvGrpSpPr/>
              <p:nvPr/>
            </p:nvGrpSpPr>
            <p:grpSpPr>
              <a:xfrm>
                <a:off x="3286915" y="5408708"/>
                <a:ext cx="2065918" cy="427850"/>
                <a:chOff x="1804576" y="4994858"/>
                <a:chExt cx="2493865" cy="316200"/>
              </a:xfrm>
            </p:grpSpPr>
            <p:cxnSp>
              <p:nvCxnSpPr>
                <p:cNvPr id="658" name="Google Shape;658;p64"/>
                <p:cNvCxnSpPr/>
                <p:nvPr/>
              </p:nvCxnSpPr>
              <p:spPr>
                <a:xfrm flipH="1">
                  <a:off x="3800441" y="4994858"/>
                  <a:ext cx="498000" cy="316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5A5A5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59" name="Google Shape;659;p64"/>
                <p:cNvCxnSpPr/>
                <p:nvPr/>
              </p:nvCxnSpPr>
              <p:spPr>
                <a:xfrm rot="10800000">
                  <a:off x="1804576" y="5311048"/>
                  <a:ext cx="1995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5A5A5"/>
                  </a:solidFill>
                  <a:prstDash val="solid"/>
                  <a:miter lim="800000"/>
                  <a:headEnd type="none" w="sm" len="sm"/>
                  <a:tailEnd type="oval" w="med" len="med"/>
                </a:ln>
              </p:spPr>
            </p:cxnSp>
          </p:grpSp>
          <p:grpSp>
            <p:nvGrpSpPr>
              <p:cNvPr id="660" name="Google Shape;660;p64"/>
              <p:cNvGrpSpPr/>
              <p:nvPr/>
            </p:nvGrpSpPr>
            <p:grpSpPr>
              <a:xfrm>
                <a:off x="8139748" y="5627402"/>
                <a:ext cx="556477" cy="556682"/>
                <a:chOff x="5562600" y="1654524"/>
                <a:chExt cx="366900" cy="338100"/>
              </a:xfrm>
            </p:grpSpPr>
            <p:sp>
              <p:nvSpPr>
                <p:cNvPr id="661" name="Google Shape;661;p64"/>
                <p:cNvSpPr/>
                <p:nvPr/>
              </p:nvSpPr>
              <p:spPr>
                <a:xfrm>
                  <a:off x="5562600" y="1654524"/>
                  <a:ext cx="366900" cy="338100"/>
                </a:xfrm>
                <a:prstGeom prst="ellipse">
                  <a:avLst/>
                </a:prstGeom>
                <a:solidFill>
                  <a:srgbClr val="171616"/>
                </a:solidFill>
                <a:ln>
                  <a:noFill/>
                </a:ln>
              </p:spPr>
              <p:txBody>
                <a:bodyPr spcFirstLastPara="1" wrap="square" lIns="91425" tIns="45725" rIns="91425" bIns="45725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100">
                    <a:solidFill>
                      <a:srgbClr val="262626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pic>
              <p:nvPicPr>
                <p:cNvPr id="662" name="Google Shape;662;p6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5599932" y="1747033"/>
                  <a:ext cx="292307" cy="15302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663" name="Google Shape;663;p64"/>
              <p:cNvSpPr/>
              <p:nvPr/>
            </p:nvSpPr>
            <p:spPr>
              <a:xfrm>
                <a:off x="3230497" y="5541213"/>
                <a:ext cx="556500" cy="5565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spcFirstLastPara="1" wrap="square" lIns="91425" tIns="45725" rIns="91425" bIns="4572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>
                  <a:solidFill>
                    <a:srgbClr val="262626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pic>
            <p:nvPicPr>
              <p:cNvPr id="664" name="Google Shape;664;p64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3281769" y="5707919"/>
                <a:ext cx="443345" cy="25195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65" name="Google Shape;665;p64"/>
              <p:cNvSpPr/>
              <p:nvPr/>
            </p:nvSpPr>
            <p:spPr>
              <a:xfrm>
                <a:off x="8081856" y="2729394"/>
                <a:ext cx="556500" cy="5565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spcFirstLastPara="1" wrap="square" lIns="91425" tIns="45725" rIns="91425" bIns="4572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>
                  <a:solidFill>
                    <a:srgbClr val="262626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66" name="Google Shape;666;p64"/>
              <p:cNvSpPr/>
              <p:nvPr/>
            </p:nvSpPr>
            <p:spPr>
              <a:xfrm>
                <a:off x="8215747" y="2860993"/>
                <a:ext cx="260866" cy="316114"/>
              </a:xfrm>
              <a:custGeom>
                <a:avLst/>
                <a:gdLst/>
                <a:ahLst/>
                <a:cxnLst/>
                <a:rect l="l" t="t" r="r" b="b"/>
                <a:pathLst>
                  <a:path w="800" h="969" extrusionOk="0">
                    <a:moveTo>
                      <a:pt x="487" y="761"/>
                    </a:moveTo>
                    <a:cubicBezTo>
                      <a:pt x="487" y="605"/>
                      <a:pt x="487" y="605"/>
                      <a:pt x="487" y="605"/>
                    </a:cubicBezTo>
                    <a:cubicBezTo>
                      <a:pt x="136" y="254"/>
                      <a:pt x="136" y="254"/>
                      <a:pt x="136" y="254"/>
                    </a:cubicBezTo>
                    <a:cubicBezTo>
                      <a:pt x="275" y="254"/>
                      <a:pt x="275" y="254"/>
                      <a:pt x="275" y="254"/>
                    </a:cubicBezTo>
                    <a:cubicBezTo>
                      <a:pt x="275" y="211"/>
                      <a:pt x="275" y="211"/>
                      <a:pt x="275" y="211"/>
                    </a:cubicBezTo>
                    <a:cubicBezTo>
                      <a:pt x="64" y="211"/>
                      <a:pt x="64" y="211"/>
                      <a:pt x="64" y="211"/>
                    </a:cubicBezTo>
                    <a:cubicBezTo>
                      <a:pt x="64" y="423"/>
                      <a:pt x="64" y="423"/>
                      <a:pt x="64" y="423"/>
                    </a:cubicBezTo>
                    <a:cubicBezTo>
                      <a:pt x="106" y="423"/>
                      <a:pt x="106" y="423"/>
                      <a:pt x="106" y="423"/>
                    </a:cubicBezTo>
                    <a:cubicBezTo>
                      <a:pt x="106" y="283"/>
                      <a:pt x="106" y="283"/>
                      <a:pt x="106" y="283"/>
                    </a:cubicBezTo>
                    <a:cubicBezTo>
                      <a:pt x="445" y="622"/>
                      <a:pt x="445" y="622"/>
                      <a:pt x="445" y="622"/>
                    </a:cubicBezTo>
                    <a:cubicBezTo>
                      <a:pt x="445" y="761"/>
                      <a:pt x="445" y="761"/>
                      <a:pt x="445" y="761"/>
                    </a:cubicBezTo>
                    <a:cubicBezTo>
                      <a:pt x="398" y="770"/>
                      <a:pt x="360" y="812"/>
                      <a:pt x="360" y="863"/>
                    </a:cubicBezTo>
                    <a:cubicBezTo>
                      <a:pt x="360" y="922"/>
                      <a:pt x="407" y="969"/>
                      <a:pt x="466" y="969"/>
                    </a:cubicBezTo>
                    <a:cubicBezTo>
                      <a:pt x="525" y="969"/>
                      <a:pt x="572" y="922"/>
                      <a:pt x="572" y="863"/>
                    </a:cubicBezTo>
                    <a:cubicBezTo>
                      <a:pt x="572" y="817"/>
                      <a:pt x="534" y="774"/>
                      <a:pt x="487" y="761"/>
                    </a:cubicBezTo>
                    <a:close/>
                    <a:moveTo>
                      <a:pt x="466" y="931"/>
                    </a:moveTo>
                    <a:cubicBezTo>
                      <a:pt x="432" y="931"/>
                      <a:pt x="403" y="901"/>
                      <a:pt x="403" y="867"/>
                    </a:cubicBezTo>
                    <a:cubicBezTo>
                      <a:pt x="403" y="834"/>
                      <a:pt x="428" y="804"/>
                      <a:pt x="466" y="804"/>
                    </a:cubicBezTo>
                    <a:cubicBezTo>
                      <a:pt x="504" y="804"/>
                      <a:pt x="529" y="834"/>
                      <a:pt x="529" y="867"/>
                    </a:cubicBezTo>
                    <a:cubicBezTo>
                      <a:pt x="529" y="901"/>
                      <a:pt x="500" y="931"/>
                      <a:pt x="466" y="931"/>
                    </a:cubicBezTo>
                    <a:close/>
                    <a:moveTo>
                      <a:pt x="178" y="592"/>
                    </a:moveTo>
                    <a:cubicBezTo>
                      <a:pt x="106" y="668"/>
                      <a:pt x="106" y="668"/>
                      <a:pt x="106" y="668"/>
                    </a:cubicBezTo>
                    <a:cubicBezTo>
                      <a:pt x="30" y="592"/>
                      <a:pt x="30" y="592"/>
                      <a:pt x="30" y="592"/>
                    </a:cubicBezTo>
                    <a:cubicBezTo>
                      <a:pt x="0" y="622"/>
                      <a:pt x="0" y="622"/>
                      <a:pt x="0" y="622"/>
                    </a:cubicBezTo>
                    <a:cubicBezTo>
                      <a:pt x="77" y="698"/>
                      <a:pt x="77" y="698"/>
                      <a:pt x="77" y="698"/>
                    </a:cubicBezTo>
                    <a:cubicBezTo>
                      <a:pt x="0" y="770"/>
                      <a:pt x="0" y="770"/>
                      <a:pt x="0" y="770"/>
                    </a:cubicBezTo>
                    <a:cubicBezTo>
                      <a:pt x="30" y="800"/>
                      <a:pt x="30" y="800"/>
                      <a:pt x="30" y="800"/>
                    </a:cubicBezTo>
                    <a:cubicBezTo>
                      <a:pt x="106" y="728"/>
                      <a:pt x="106" y="728"/>
                      <a:pt x="106" y="728"/>
                    </a:cubicBezTo>
                    <a:cubicBezTo>
                      <a:pt x="178" y="800"/>
                      <a:pt x="178" y="800"/>
                      <a:pt x="178" y="800"/>
                    </a:cubicBezTo>
                    <a:cubicBezTo>
                      <a:pt x="208" y="770"/>
                      <a:pt x="208" y="770"/>
                      <a:pt x="208" y="770"/>
                    </a:cubicBezTo>
                    <a:cubicBezTo>
                      <a:pt x="136" y="698"/>
                      <a:pt x="136" y="698"/>
                      <a:pt x="136" y="698"/>
                    </a:cubicBezTo>
                    <a:cubicBezTo>
                      <a:pt x="208" y="622"/>
                      <a:pt x="208" y="622"/>
                      <a:pt x="208" y="622"/>
                    </a:cubicBezTo>
                    <a:lnTo>
                      <a:pt x="178" y="592"/>
                    </a:lnTo>
                    <a:close/>
                    <a:moveTo>
                      <a:pt x="800" y="325"/>
                    </a:moveTo>
                    <a:cubicBezTo>
                      <a:pt x="771" y="296"/>
                      <a:pt x="771" y="296"/>
                      <a:pt x="771" y="296"/>
                    </a:cubicBezTo>
                    <a:cubicBezTo>
                      <a:pt x="699" y="372"/>
                      <a:pt x="699" y="372"/>
                      <a:pt x="699" y="372"/>
                    </a:cubicBezTo>
                    <a:cubicBezTo>
                      <a:pt x="623" y="296"/>
                      <a:pt x="623" y="296"/>
                      <a:pt x="623" y="296"/>
                    </a:cubicBezTo>
                    <a:cubicBezTo>
                      <a:pt x="593" y="325"/>
                      <a:pt x="593" y="325"/>
                      <a:pt x="593" y="325"/>
                    </a:cubicBezTo>
                    <a:cubicBezTo>
                      <a:pt x="669" y="402"/>
                      <a:pt x="669" y="402"/>
                      <a:pt x="669" y="402"/>
                    </a:cubicBezTo>
                    <a:cubicBezTo>
                      <a:pt x="593" y="474"/>
                      <a:pt x="593" y="474"/>
                      <a:pt x="593" y="474"/>
                    </a:cubicBezTo>
                    <a:cubicBezTo>
                      <a:pt x="623" y="503"/>
                      <a:pt x="623" y="503"/>
                      <a:pt x="623" y="503"/>
                    </a:cubicBezTo>
                    <a:cubicBezTo>
                      <a:pt x="699" y="431"/>
                      <a:pt x="699" y="431"/>
                      <a:pt x="699" y="431"/>
                    </a:cubicBezTo>
                    <a:cubicBezTo>
                      <a:pt x="771" y="503"/>
                      <a:pt x="771" y="503"/>
                      <a:pt x="771" y="503"/>
                    </a:cubicBezTo>
                    <a:cubicBezTo>
                      <a:pt x="800" y="474"/>
                      <a:pt x="800" y="474"/>
                      <a:pt x="800" y="474"/>
                    </a:cubicBezTo>
                    <a:cubicBezTo>
                      <a:pt x="729" y="402"/>
                      <a:pt x="729" y="402"/>
                      <a:pt x="729" y="402"/>
                    </a:cubicBezTo>
                    <a:lnTo>
                      <a:pt x="800" y="325"/>
                    </a:lnTo>
                    <a:close/>
                    <a:moveTo>
                      <a:pt x="559" y="0"/>
                    </a:moveTo>
                    <a:cubicBezTo>
                      <a:pt x="487" y="76"/>
                      <a:pt x="487" y="76"/>
                      <a:pt x="487" y="76"/>
                    </a:cubicBezTo>
                    <a:cubicBezTo>
                      <a:pt x="411" y="0"/>
                      <a:pt x="411" y="0"/>
                      <a:pt x="411" y="0"/>
                    </a:cubicBezTo>
                    <a:cubicBezTo>
                      <a:pt x="381" y="29"/>
                      <a:pt x="381" y="29"/>
                      <a:pt x="381" y="29"/>
                    </a:cubicBezTo>
                    <a:cubicBezTo>
                      <a:pt x="458" y="105"/>
                      <a:pt x="458" y="105"/>
                      <a:pt x="458" y="105"/>
                    </a:cubicBezTo>
                    <a:cubicBezTo>
                      <a:pt x="381" y="177"/>
                      <a:pt x="381" y="177"/>
                      <a:pt x="381" y="177"/>
                    </a:cubicBezTo>
                    <a:cubicBezTo>
                      <a:pt x="411" y="207"/>
                      <a:pt x="411" y="207"/>
                      <a:pt x="411" y="207"/>
                    </a:cubicBezTo>
                    <a:cubicBezTo>
                      <a:pt x="487" y="135"/>
                      <a:pt x="487" y="135"/>
                      <a:pt x="487" y="135"/>
                    </a:cubicBezTo>
                    <a:cubicBezTo>
                      <a:pt x="559" y="207"/>
                      <a:pt x="559" y="207"/>
                      <a:pt x="559" y="207"/>
                    </a:cubicBezTo>
                    <a:cubicBezTo>
                      <a:pt x="589" y="177"/>
                      <a:pt x="589" y="177"/>
                      <a:pt x="589" y="177"/>
                    </a:cubicBezTo>
                    <a:cubicBezTo>
                      <a:pt x="517" y="105"/>
                      <a:pt x="517" y="105"/>
                      <a:pt x="517" y="105"/>
                    </a:cubicBezTo>
                    <a:cubicBezTo>
                      <a:pt x="589" y="29"/>
                      <a:pt x="589" y="29"/>
                      <a:pt x="589" y="29"/>
                    </a:cubicBezTo>
                    <a:lnTo>
                      <a:pt x="5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25" rIns="91425" bIns="4572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>
                  <a:solidFill>
                    <a:srgbClr val="262626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67" name="Google Shape;667;p64"/>
              <p:cNvSpPr/>
              <p:nvPr/>
            </p:nvSpPr>
            <p:spPr>
              <a:xfrm>
                <a:off x="3101303" y="2635095"/>
                <a:ext cx="556500" cy="556500"/>
              </a:xfrm>
              <a:prstGeom prst="ellipse">
                <a:avLst/>
              </a:prstGeom>
              <a:solidFill>
                <a:srgbClr val="171616"/>
              </a:solidFill>
              <a:ln>
                <a:noFill/>
              </a:ln>
            </p:spPr>
            <p:txBody>
              <a:bodyPr spcFirstLastPara="1" wrap="square" lIns="91425" tIns="45725" rIns="91425" bIns="4572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>
                  <a:solidFill>
                    <a:srgbClr val="262626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68" name="Google Shape;668;p64"/>
              <p:cNvSpPr/>
              <p:nvPr/>
            </p:nvSpPr>
            <p:spPr>
              <a:xfrm>
                <a:off x="3205414" y="2766390"/>
                <a:ext cx="335211" cy="325616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02" extrusionOk="0">
                    <a:moveTo>
                      <a:pt x="791" y="677"/>
                    </a:moveTo>
                    <a:cubicBezTo>
                      <a:pt x="637" y="523"/>
                      <a:pt x="637" y="523"/>
                      <a:pt x="637" y="523"/>
                    </a:cubicBezTo>
                    <a:cubicBezTo>
                      <a:pt x="663" y="498"/>
                      <a:pt x="663" y="498"/>
                      <a:pt x="663" y="498"/>
                    </a:cubicBezTo>
                    <a:cubicBezTo>
                      <a:pt x="670" y="490"/>
                      <a:pt x="670" y="479"/>
                      <a:pt x="663" y="472"/>
                    </a:cubicBezTo>
                    <a:cubicBezTo>
                      <a:pt x="656" y="465"/>
                      <a:pt x="644" y="465"/>
                      <a:pt x="637" y="472"/>
                    </a:cubicBezTo>
                    <a:cubicBezTo>
                      <a:pt x="573" y="536"/>
                      <a:pt x="573" y="536"/>
                      <a:pt x="573" y="536"/>
                    </a:cubicBezTo>
                    <a:cubicBezTo>
                      <a:pt x="477" y="440"/>
                      <a:pt x="477" y="440"/>
                      <a:pt x="477" y="440"/>
                    </a:cubicBezTo>
                    <a:cubicBezTo>
                      <a:pt x="597" y="320"/>
                      <a:pt x="597" y="320"/>
                      <a:pt x="597" y="320"/>
                    </a:cubicBezTo>
                    <a:cubicBezTo>
                      <a:pt x="614" y="326"/>
                      <a:pt x="631" y="329"/>
                      <a:pt x="649" y="329"/>
                    </a:cubicBezTo>
                    <a:cubicBezTo>
                      <a:pt x="693" y="329"/>
                      <a:pt x="734" y="312"/>
                      <a:pt x="765" y="281"/>
                    </a:cubicBezTo>
                    <a:cubicBezTo>
                      <a:pt x="812" y="234"/>
                      <a:pt x="826" y="163"/>
                      <a:pt x="800" y="102"/>
                    </a:cubicBezTo>
                    <a:cubicBezTo>
                      <a:pt x="797" y="96"/>
                      <a:pt x="792" y="92"/>
                      <a:pt x="786" y="91"/>
                    </a:cubicBezTo>
                    <a:cubicBezTo>
                      <a:pt x="780" y="90"/>
                      <a:pt x="774" y="92"/>
                      <a:pt x="770" y="96"/>
                    </a:cubicBezTo>
                    <a:cubicBezTo>
                      <a:pt x="706" y="160"/>
                      <a:pt x="706" y="160"/>
                      <a:pt x="706" y="160"/>
                    </a:cubicBezTo>
                    <a:cubicBezTo>
                      <a:pt x="654" y="160"/>
                      <a:pt x="654" y="160"/>
                      <a:pt x="654" y="160"/>
                    </a:cubicBezTo>
                    <a:cubicBezTo>
                      <a:pt x="654" y="109"/>
                      <a:pt x="654" y="109"/>
                      <a:pt x="654" y="109"/>
                    </a:cubicBezTo>
                    <a:cubicBezTo>
                      <a:pt x="719" y="44"/>
                      <a:pt x="719" y="44"/>
                      <a:pt x="719" y="44"/>
                    </a:cubicBezTo>
                    <a:cubicBezTo>
                      <a:pt x="723" y="40"/>
                      <a:pt x="725" y="34"/>
                      <a:pt x="724" y="28"/>
                    </a:cubicBezTo>
                    <a:cubicBezTo>
                      <a:pt x="722" y="22"/>
                      <a:pt x="718" y="17"/>
                      <a:pt x="713" y="15"/>
                    </a:cubicBezTo>
                    <a:cubicBezTo>
                      <a:pt x="692" y="6"/>
                      <a:pt x="671" y="2"/>
                      <a:pt x="649" y="2"/>
                    </a:cubicBezTo>
                    <a:cubicBezTo>
                      <a:pt x="605" y="2"/>
                      <a:pt x="564" y="19"/>
                      <a:pt x="533" y="50"/>
                    </a:cubicBezTo>
                    <a:cubicBezTo>
                      <a:pt x="489" y="94"/>
                      <a:pt x="474" y="159"/>
                      <a:pt x="494" y="218"/>
                    </a:cubicBezTo>
                    <a:cubicBezTo>
                      <a:pt x="374" y="337"/>
                      <a:pt x="374" y="337"/>
                      <a:pt x="374" y="337"/>
                    </a:cubicBezTo>
                    <a:cubicBezTo>
                      <a:pt x="185" y="148"/>
                      <a:pt x="185" y="148"/>
                      <a:pt x="185" y="148"/>
                    </a:cubicBezTo>
                    <a:cubicBezTo>
                      <a:pt x="198" y="136"/>
                      <a:pt x="198" y="136"/>
                      <a:pt x="198" y="136"/>
                    </a:cubicBezTo>
                    <a:cubicBezTo>
                      <a:pt x="201" y="132"/>
                      <a:pt x="203" y="128"/>
                      <a:pt x="203" y="123"/>
                    </a:cubicBezTo>
                    <a:cubicBezTo>
                      <a:pt x="203" y="118"/>
                      <a:pt x="201" y="113"/>
                      <a:pt x="198" y="110"/>
                    </a:cubicBezTo>
                    <a:cubicBezTo>
                      <a:pt x="95" y="7"/>
                      <a:pt x="95" y="7"/>
                      <a:pt x="95" y="7"/>
                    </a:cubicBezTo>
                    <a:cubicBezTo>
                      <a:pt x="88" y="0"/>
                      <a:pt x="77" y="0"/>
                      <a:pt x="70" y="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62"/>
                      <a:pt x="13" y="66"/>
                      <a:pt x="13" y="71"/>
                    </a:cubicBezTo>
                    <a:cubicBezTo>
                      <a:pt x="13" y="76"/>
                      <a:pt x="15" y="81"/>
                      <a:pt x="18" y="84"/>
                    </a:cubicBezTo>
                    <a:cubicBezTo>
                      <a:pt x="121" y="187"/>
                      <a:pt x="121" y="187"/>
                      <a:pt x="121" y="187"/>
                    </a:cubicBezTo>
                    <a:cubicBezTo>
                      <a:pt x="124" y="191"/>
                      <a:pt x="129" y="192"/>
                      <a:pt x="134" y="192"/>
                    </a:cubicBezTo>
                    <a:cubicBezTo>
                      <a:pt x="138" y="192"/>
                      <a:pt x="143" y="191"/>
                      <a:pt x="147" y="187"/>
                    </a:cubicBezTo>
                    <a:cubicBezTo>
                      <a:pt x="160" y="174"/>
                      <a:pt x="160" y="174"/>
                      <a:pt x="160" y="174"/>
                    </a:cubicBezTo>
                    <a:cubicBezTo>
                      <a:pt x="348" y="363"/>
                      <a:pt x="348" y="363"/>
                      <a:pt x="348" y="363"/>
                    </a:cubicBezTo>
                    <a:cubicBezTo>
                      <a:pt x="228" y="483"/>
                      <a:pt x="228" y="483"/>
                      <a:pt x="228" y="483"/>
                    </a:cubicBezTo>
                    <a:cubicBezTo>
                      <a:pt x="212" y="477"/>
                      <a:pt x="194" y="475"/>
                      <a:pt x="176" y="475"/>
                    </a:cubicBezTo>
                    <a:cubicBezTo>
                      <a:pt x="133" y="475"/>
                      <a:pt x="91" y="492"/>
                      <a:pt x="61" y="522"/>
                    </a:cubicBezTo>
                    <a:cubicBezTo>
                      <a:pt x="13" y="570"/>
                      <a:pt x="0" y="640"/>
                      <a:pt x="26" y="702"/>
                    </a:cubicBezTo>
                    <a:cubicBezTo>
                      <a:pt x="28" y="707"/>
                      <a:pt x="33" y="711"/>
                      <a:pt x="39" y="713"/>
                    </a:cubicBezTo>
                    <a:cubicBezTo>
                      <a:pt x="45" y="714"/>
                      <a:pt x="51" y="712"/>
                      <a:pt x="55" y="708"/>
                    </a:cubicBezTo>
                    <a:cubicBezTo>
                      <a:pt x="120" y="643"/>
                      <a:pt x="120" y="643"/>
                      <a:pt x="120" y="643"/>
                    </a:cubicBezTo>
                    <a:cubicBezTo>
                      <a:pt x="171" y="643"/>
                      <a:pt x="171" y="643"/>
                      <a:pt x="171" y="643"/>
                    </a:cubicBezTo>
                    <a:cubicBezTo>
                      <a:pt x="171" y="695"/>
                      <a:pt x="171" y="695"/>
                      <a:pt x="171" y="695"/>
                    </a:cubicBezTo>
                    <a:cubicBezTo>
                      <a:pt x="107" y="759"/>
                      <a:pt x="107" y="759"/>
                      <a:pt x="107" y="759"/>
                    </a:cubicBezTo>
                    <a:cubicBezTo>
                      <a:pt x="102" y="763"/>
                      <a:pt x="101" y="769"/>
                      <a:pt x="102" y="775"/>
                    </a:cubicBezTo>
                    <a:cubicBezTo>
                      <a:pt x="103" y="781"/>
                      <a:pt x="107" y="786"/>
                      <a:pt x="113" y="789"/>
                    </a:cubicBezTo>
                    <a:cubicBezTo>
                      <a:pt x="133" y="797"/>
                      <a:pt x="154" y="802"/>
                      <a:pt x="176" y="802"/>
                    </a:cubicBezTo>
                    <a:cubicBezTo>
                      <a:pt x="220" y="802"/>
                      <a:pt x="261" y="785"/>
                      <a:pt x="292" y="754"/>
                    </a:cubicBezTo>
                    <a:cubicBezTo>
                      <a:pt x="336" y="709"/>
                      <a:pt x="351" y="645"/>
                      <a:pt x="331" y="586"/>
                    </a:cubicBezTo>
                    <a:cubicBezTo>
                      <a:pt x="451" y="466"/>
                      <a:pt x="451" y="466"/>
                      <a:pt x="451" y="466"/>
                    </a:cubicBezTo>
                    <a:cubicBezTo>
                      <a:pt x="547" y="562"/>
                      <a:pt x="547" y="562"/>
                      <a:pt x="547" y="562"/>
                    </a:cubicBezTo>
                    <a:cubicBezTo>
                      <a:pt x="483" y="626"/>
                      <a:pt x="483" y="626"/>
                      <a:pt x="483" y="626"/>
                    </a:cubicBezTo>
                    <a:cubicBezTo>
                      <a:pt x="476" y="633"/>
                      <a:pt x="476" y="645"/>
                      <a:pt x="483" y="652"/>
                    </a:cubicBezTo>
                    <a:cubicBezTo>
                      <a:pt x="486" y="655"/>
                      <a:pt x="491" y="657"/>
                      <a:pt x="496" y="657"/>
                    </a:cubicBezTo>
                    <a:cubicBezTo>
                      <a:pt x="500" y="657"/>
                      <a:pt x="505" y="655"/>
                      <a:pt x="509" y="652"/>
                    </a:cubicBezTo>
                    <a:cubicBezTo>
                      <a:pt x="534" y="626"/>
                      <a:pt x="534" y="626"/>
                      <a:pt x="534" y="626"/>
                    </a:cubicBezTo>
                    <a:cubicBezTo>
                      <a:pt x="689" y="780"/>
                      <a:pt x="689" y="780"/>
                      <a:pt x="689" y="780"/>
                    </a:cubicBezTo>
                    <a:cubicBezTo>
                      <a:pt x="702" y="794"/>
                      <a:pt x="721" y="802"/>
                      <a:pt x="740" y="802"/>
                    </a:cubicBezTo>
                    <a:cubicBezTo>
                      <a:pt x="759" y="802"/>
                      <a:pt x="778" y="794"/>
                      <a:pt x="791" y="780"/>
                    </a:cubicBezTo>
                    <a:cubicBezTo>
                      <a:pt x="805" y="767"/>
                      <a:pt x="813" y="748"/>
                      <a:pt x="813" y="729"/>
                    </a:cubicBezTo>
                    <a:cubicBezTo>
                      <a:pt x="813" y="709"/>
                      <a:pt x="805" y="691"/>
                      <a:pt x="791" y="677"/>
                    </a:cubicBezTo>
                    <a:close/>
                    <a:moveTo>
                      <a:pt x="134" y="148"/>
                    </a:moveTo>
                    <a:cubicBezTo>
                      <a:pt x="57" y="71"/>
                      <a:pt x="57" y="71"/>
                      <a:pt x="57" y="71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160" y="123"/>
                      <a:pt x="160" y="123"/>
                      <a:pt x="160" y="123"/>
                    </a:cubicBezTo>
                    <a:lnTo>
                      <a:pt x="134" y="148"/>
                    </a:lnTo>
                    <a:close/>
                    <a:moveTo>
                      <a:pt x="297" y="568"/>
                    </a:moveTo>
                    <a:cubicBezTo>
                      <a:pt x="292" y="574"/>
                      <a:pt x="291" y="582"/>
                      <a:pt x="293" y="588"/>
                    </a:cubicBezTo>
                    <a:cubicBezTo>
                      <a:pt x="314" y="636"/>
                      <a:pt x="303" y="691"/>
                      <a:pt x="266" y="728"/>
                    </a:cubicBezTo>
                    <a:cubicBezTo>
                      <a:pt x="242" y="752"/>
                      <a:pt x="210" y="765"/>
                      <a:pt x="176" y="765"/>
                    </a:cubicBezTo>
                    <a:cubicBezTo>
                      <a:pt x="169" y="765"/>
                      <a:pt x="161" y="765"/>
                      <a:pt x="154" y="763"/>
                    </a:cubicBezTo>
                    <a:cubicBezTo>
                      <a:pt x="202" y="715"/>
                      <a:pt x="202" y="715"/>
                      <a:pt x="202" y="715"/>
                    </a:cubicBezTo>
                    <a:cubicBezTo>
                      <a:pt x="205" y="712"/>
                      <a:pt x="207" y="707"/>
                      <a:pt x="207" y="702"/>
                    </a:cubicBezTo>
                    <a:cubicBezTo>
                      <a:pt x="207" y="625"/>
                      <a:pt x="207" y="625"/>
                      <a:pt x="207" y="625"/>
                    </a:cubicBezTo>
                    <a:cubicBezTo>
                      <a:pt x="207" y="615"/>
                      <a:pt x="199" y="607"/>
                      <a:pt x="189" y="607"/>
                    </a:cubicBezTo>
                    <a:cubicBezTo>
                      <a:pt x="112" y="607"/>
                      <a:pt x="112" y="607"/>
                      <a:pt x="112" y="607"/>
                    </a:cubicBezTo>
                    <a:cubicBezTo>
                      <a:pt x="107" y="607"/>
                      <a:pt x="103" y="609"/>
                      <a:pt x="99" y="612"/>
                    </a:cubicBezTo>
                    <a:cubicBezTo>
                      <a:pt x="51" y="661"/>
                      <a:pt x="51" y="661"/>
                      <a:pt x="51" y="661"/>
                    </a:cubicBezTo>
                    <a:cubicBezTo>
                      <a:pt x="44" y="620"/>
                      <a:pt x="56" y="578"/>
                      <a:pt x="86" y="548"/>
                    </a:cubicBezTo>
                    <a:cubicBezTo>
                      <a:pt x="110" y="524"/>
                      <a:pt x="142" y="511"/>
                      <a:pt x="176" y="511"/>
                    </a:cubicBezTo>
                    <a:cubicBezTo>
                      <a:pt x="193" y="511"/>
                      <a:pt x="210" y="514"/>
                      <a:pt x="226" y="521"/>
                    </a:cubicBezTo>
                    <a:cubicBezTo>
                      <a:pt x="233" y="524"/>
                      <a:pt x="241" y="522"/>
                      <a:pt x="246" y="517"/>
                    </a:cubicBezTo>
                    <a:cubicBezTo>
                      <a:pt x="528" y="235"/>
                      <a:pt x="528" y="235"/>
                      <a:pt x="528" y="235"/>
                    </a:cubicBezTo>
                    <a:cubicBezTo>
                      <a:pt x="533" y="230"/>
                      <a:pt x="535" y="222"/>
                      <a:pt x="532" y="215"/>
                    </a:cubicBezTo>
                    <a:cubicBezTo>
                      <a:pt x="512" y="167"/>
                      <a:pt x="522" y="112"/>
                      <a:pt x="559" y="75"/>
                    </a:cubicBezTo>
                    <a:cubicBezTo>
                      <a:pt x="583" y="51"/>
                      <a:pt x="615" y="38"/>
                      <a:pt x="649" y="38"/>
                    </a:cubicBezTo>
                    <a:cubicBezTo>
                      <a:pt x="657" y="38"/>
                      <a:pt x="664" y="39"/>
                      <a:pt x="671" y="40"/>
                    </a:cubicBezTo>
                    <a:cubicBezTo>
                      <a:pt x="623" y="88"/>
                      <a:pt x="623" y="88"/>
                      <a:pt x="623" y="88"/>
                    </a:cubicBezTo>
                    <a:cubicBezTo>
                      <a:pt x="620" y="92"/>
                      <a:pt x="618" y="96"/>
                      <a:pt x="618" y="101"/>
                    </a:cubicBezTo>
                    <a:cubicBezTo>
                      <a:pt x="618" y="178"/>
                      <a:pt x="618" y="178"/>
                      <a:pt x="618" y="178"/>
                    </a:cubicBezTo>
                    <a:cubicBezTo>
                      <a:pt x="618" y="188"/>
                      <a:pt x="626" y="196"/>
                      <a:pt x="636" y="196"/>
                    </a:cubicBezTo>
                    <a:cubicBezTo>
                      <a:pt x="713" y="196"/>
                      <a:pt x="713" y="196"/>
                      <a:pt x="713" y="196"/>
                    </a:cubicBezTo>
                    <a:cubicBezTo>
                      <a:pt x="718" y="196"/>
                      <a:pt x="723" y="195"/>
                      <a:pt x="726" y="191"/>
                    </a:cubicBezTo>
                    <a:cubicBezTo>
                      <a:pt x="774" y="143"/>
                      <a:pt x="774" y="143"/>
                      <a:pt x="774" y="143"/>
                    </a:cubicBezTo>
                    <a:cubicBezTo>
                      <a:pt x="782" y="183"/>
                      <a:pt x="769" y="225"/>
                      <a:pt x="739" y="255"/>
                    </a:cubicBezTo>
                    <a:cubicBezTo>
                      <a:pt x="715" y="279"/>
                      <a:pt x="683" y="293"/>
                      <a:pt x="649" y="293"/>
                    </a:cubicBezTo>
                    <a:cubicBezTo>
                      <a:pt x="632" y="293"/>
                      <a:pt x="615" y="289"/>
                      <a:pt x="599" y="283"/>
                    </a:cubicBezTo>
                    <a:cubicBezTo>
                      <a:pt x="593" y="280"/>
                      <a:pt x="585" y="281"/>
                      <a:pt x="579" y="286"/>
                    </a:cubicBezTo>
                    <a:lnTo>
                      <a:pt x="297" y="568"/>
                    </a:lnTo>
                    <a:close/>
                    <a:moveTo>
                      <a:pt x="766" y="755"/>
                    </a:moveTo>
                    <a:cubicBezTo>
                      <a:pt x="752" y="768"/>
                      <a:pt x="728" y="768"/>
                      <a:pt x="714" y="755"/>
                    </a:cubicBezTo>
                    <a:cubicBezTo>
                      <a:pt x="560" y="600"/>
                      <a:pt x="560" y="600"/>
                      <a:pt x="560" y="600"/>
                    </a:cubicBezTo>
                    <a:cubicBezTo>
                      <a:pt x="611" y="549"/>
                      <a:pt x="611" y="549"/>
                      <a:pt x="611" y="549"/>
                    </a:cubicBezTo>
                    <a:cubicBezTo>
                      <a:pt x="766" y="703"/>
                      <a:pt x="766" y="703"/>
                      <a:pt x="766" y="703"/>
                    </a:cubicBezTo>
                    <a:cubicBezTo>
                      <a:pt x="773" y="710"/>
                      <a:pt x="776" y="719"/>
                      <a:pt x="776" y="729"/>
                    </a:cubicBezTo>
                    <a:cubicBezTo>
                      <a:pt x="776" y="739"/>
                      <a:pt x="773" y="748"/>
                      <a:pt x="766" y="7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25" rIns="91425" bIns="4572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>
                  <a:solidFill>
                    <a:srgbClr val="262626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69" name="Google Shape;669;p64"/>
              <p:cNvSpPr txBox="1"/>
              <p:nvPr/>
            </p:nvSpPr>
            <p:spPr>
              <a:xfrm>
                <a:off x="8727262" y="2550863"/>
                <a:ext cx="17034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500">
                    <a:solidFill>
                      <a:srgbClr val="262626"/>
                    </a:solidFill>
                    <a:latin typeface="Lato"/>
                    <a:ea typeface="Lato"/>
                    <a:cs typeface="Lato"/>
                    <a:sym typeface="Lato"/>
                  </a:rPr>
                  <a:t>Lorem Ipsum</a:t>
                </a:r>
                <a:endParaRPr sz="1500">
                  <a:solidFill>
                    <a:srgbClr val="262626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0" name="Google Shape;670;p64"/>
              <p:cNvSpPr txBox="1"/>
              <p:nvPr/>
            </p:nvSpPr>
            <p:spPr>
              <a:xfrm>
                <a:off x="8593553" y="5401734"/>
                <a:ext cx="17034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500">
                    <a:solidFill>
                      <a:srgbClr val="262626"/>
                    </a:solidFill>
                    <a:latin typeface="Lato"/>
                    <a:ea typeface="Lato"/>
                    <a:cs typeface="Lato"/>
                    <a:sym typeface="Lato"/>
                  </a:rPr>
                  <a:t>Lorem Ipsum</a:t>
                </a:r>
                <a:endParaRPr sz="1500">
                  <a:solidFill>
                    <a:srgbClr val="262626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671" name="Google Shape;671;p64"/>
            <p:cNvSpPr txBox="1"/>
            <p:nvPr/>
          </p:nvSpPr>
          <p:spPr>
            <a:xfrm>
              <a:off x="1483850" y="2449071"/>
              <a:ext cx="1703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500">
                  <a:solidFill>
                    <a:srgbClr val="262626"/>
                  </a:solidFill>
                  <a:latin typeface="Lato"/>
                  <a:ea typeface="Lato"/>
                  <a:cs typeface="Lato"/>
                  <a:sym typeface="Lato"/>
                </a:rPr>
                <a:t>Lorem Ipsum</a:t>
              </a:r>
              <a:endParaRPr sz="15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72" name="Google Shape;672;p64"/>
            <p:cNvSpPr txBox="1"/>
            <p:nvPr/>
          </p:nvSpPr>
          <p:spPr>
            <a:xfrm>
              <a:off x="1585158" y="5355677"/>
              <a:ext cx="1703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500">
                  <a:solidFill>
                    <a:srgbClr val="262626"/>
                  </a:solidFill>
                  <a:latin typeface="Lato"/>
                  <a:ea typeface="Lato"/>
                  <a:cs typeface="Lato"/>
                  <a:sym typeface="Lato"/>
                </a:rPr>
                <a:t>Lorem Ipsum</a:t>
              </a:r>
              <a:endParaRPr sz="15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673" name="Google Shape;673;p64"/>
          <p:cNvSpPr/>
          <p:nvPr/>
        </p:nvSpPr>
        <p:spPr>
          <a:xfrm>
            <a:off x="1049418" y="901496"/>
            <a:ext cx="7045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elit. Nam viverra euismod odio, gravida pellentesque urna varius vitae. Sed dui lorem, adipiscing in adipiscing et, interdum. </a:t>
            </a:r>
            <a:endParaRPr sz="1100"/>
          </a:p>
        </p:txBody>
      </p:sp>
      <p:grpSp>
        <p:nvGrpSpPr>
          <p:cNvPr id="674" name="Google Shape;674;p64"/>
          <p:cNvGrpSpPr/>
          <p:nvPr/>
        </p:nvGrpSpPr>
        <p:grpSpPr>
          <a:xfrm>
            <a:off x="3984332" y="4509952"/>
            <a:ext cx="1175397" cy="566767"/>
            <a:chOff x="4051300" y="5324123"/>
            <a:chExt cx="3181048" cy="1533877"/>
          </a:xfrm>
        </p:grpSpPr>
        <p:pic>
          <p:nvPicPr>
            <p:cNvPr id="675" name="Google Shape;675;p64" descr="ノートパソコン が含まれている画像&#10;&#10;自動的に生成された説明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228564" y="5685005"/>
              <a:ext cx="1003784" cy="10037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6" name="Google Shape;676;p6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flipH="1">
              <a:off x="4051300" y="5324123"/>
              <a:ext cx="835922" cy="15338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7" name="Google Shape;677;p64" descr="黒い背景と白い文字&#10;&#10;自動的に生成された説明"/>
            <p:cNvPicPr preferRelativeResize="0"/>
            <p:nvPr/>
          </p:nvPicPr>
          <p:blipFill rotWithShape="1">
            <a:blip r:embed="rId7">
              <a:alphaModFix/>
            </a:blip>
            <a:srcRect l="8532" r="69638"/>
            <a:stretch/>
          </p:blipFill>
          <p:spPr>
            <a:xfrm>
              <a:off x="5188097" y="5609246"/>
              <a:ext cx="835921" cy="111167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65"/>
          <p:cNvSpPr txBox="1">
            <a:spLocks noGrp="1"/>
          </p:cNvSpPr>
          <p:nvPr>
            <p:ph type="title"/>
          </p:nvPr>
        </p:nvSpPr>
        <p:spPr>
          <a:xfrm>
            <a:off x="4546667" y="1450460"/>
            <a:ext cx="3848100" cy="7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Proxima Nova"/>
              <a:buNone/>
            </a:pPr>
            <a:r>
              <a:rPr lang="fr" sz="3600" b="1">
                <a:solidFill>
                  <a:srgbClr val="262626"/>
                </a:solidFill>
                <a:latin typeface="Proxima Nova"/>
                <a:ea typeface="Proxima Nova"/>
                <a:cs typeface="Proxima Nova"/>
                <a:sym typeface="Proxima Nova"/>
              </a:rPr>
              <a:t>Slide Title</a:t>
            </a:r>
            <a:endParaRPr sz="3600"/>
          </a:p>
        </p:txBody>
      </p:sp>
      <p:pic>
        <p:nvPicPr>
          <p:cNvPr id="683" name="Google Shape;683;p6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30637"/>
          <a:stretch/>
        </p:blipFill>
        <p:spPr>
          <a:xfrm>
            <a:off x="209549" y="940657"/>
            <a:ext cx="4022700" cy="32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65"/>
          <p:cNvSpPr txBox="1">
            <a:spLocks noGrp="1"/>
          </p:cNvSpPr>
          <p:nvPr>
            <p:ph type="body" idx="2"/>
          </p:nvPr>
        </p:nvSpPr>
        <p:spPr>
          <a:xfrm>
            <a:off x="4546667" y="2329014"/>
            <a:ext cx="4276800" cy="14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100"/>
              <a:buFont typeface="Noto Sans Symbols"/>
              <a:buChar char="▪"/>
            </a:pPr>
            <a:r>
              <a:rPr lang="fr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Lorem ipsum dolor sit amet. </a:t>
            </a:r>
            <a:endParaRPr/>
          </a:p>
          <a:p>
            <a:pPr marL="177800" lvl="0" indent="-1714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A3838"/>
              </a:buClr>
              <a:buSzPts val="2100"/>
              <a:buFont typeface="Noto Sans Symbols"/>
              <a:buChar char="▪"/>
            </a:pPr>
            <a:r>
              <a:rPr lang="fr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Nam viverra euismod odio. </a:t>
            </a:r>
            <a:endParaRPr/>
          </a:p>
          <a:p>
            <a:pPr marL="177800" lvl="0" indent="-1714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A3838"/>
              </a:buClr>
              <a:buSzPts val="2100"/>
              <a:buFont typeface="Noto Sans Symbols"/>
              <a:buChar char="▪"/>
            </a:pPr>
            <a:r>
              <a:rPr lang="fr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Sed dui lorem, adipiscing in.</a:t>
            </a:r>
            <a:endParaRPr/>
          </a:p>
        </p:txBody>
      </p:sp>
      <p:cxnSp>
        <p:nvCxnSpPr>
          <p:cNvPr id="685" name="Google Shape;685;p65"/>
          <p:cNvCxnSpPr/>
          <p:nvPr/>
        </p:nvCxnSpPr>
        <p:spPr>
          <a:xfrm>
            <a:off x="4651442" y="2142213"/>
            <a:ext cx="2781300" cy="0"/>
          </a:xfrm>
          <a:prstGeom prst="straightConnector1">
            <a:avLst/>
          </a:prstGeom>
          <a:noFill/>
          <a:ln w="28575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686" name="Google Shape;686;p65"/>
          <p:cNvGrpSpPr/>
          <p:nvPr/>
        </p:nvGrpSpPr>
        <p:grpSpPr>
          <a:xfrm>
            <a:off x="3984332" y="4509952"/>
            <a:ext cx="1175397" cy="566767"/>
            <a:chOff x="4051300" y="5324123"/>
            <a:chExt cx="3181048" cy="1533877"/>
          </a:xfrm>
        </p:grpSpPr>
        <p:pic>
          <p:nvPicPr>
            <p:cNvPr id="687" name="Google Shape;687;p65" descr="ノートパソコン が含まれている画像&#10;&#10;自動的に生成された説明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228564" y="5685005"/>
              <a:ext cx="1003784" cy="10037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8" name="Google Shape;688;p6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4051300" y="5324123"/>
              <a:ext cx="835922" cy="15338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9" name="Google Shape;689;p65" descr="黒い背景と白い文字&#10;&#10;自動的に生成された説明"/>
            <p:cNvPicPr preferRelativeResize="0"/>
            <p:nvPr/>
          </p:nvPicPr>
          <p:blipFill rotWithShape="1">
            <a:blip r:embed="rId6">
              <a:alphaModFix/>
            </a:blip>
            <a:srcRect l="8532" r="69638"/>
            <a:stretch/>
          </p:blipFill>
          <p:spPr>
            <a:xfrm>
              <a:off x="5188097" y="5609246"/>
              <a:ext cx="835921" cy="111167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>
            <a:spLocks noGrp="1"/>
          </p:cNvSpPr>
          <p:nvPr>
            <p:ph type="title"/>
          </p:nvPr>
        </p:nvSpPr>
        <p:spPr>
          <a:xfrm>
            <a:off x="91500" y="-40875"/>
            <a:ext cx="8961000" cy="16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Proxima Nova"/>
              <a:buNone/>
            </a:pPr>
            <a:r>
              <a:rPr lang="fr" sz="2400" b="1" dirty="0" err="1">
                <a:solidFill>
                  <a:srgbClr val="262626"/>
                </a:solidFill>
                <a:latin typeface="Proxima Nova"/>
                <a:ea typeface="Proxima Nova"/>
                <a:cs typeface="Proxima Nova"/>
                <a:sym typeface="Proxima Nova"/>
              </a:rPr>
              <a:t>Demand</a:t>
            </a:r>
            <a:r>
              <a:rPr lang="fr" sz="2400" b="1" dirty="0">
                <a:solidFill>
                  <a:srgbClr val="26262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br>
              <a:rPr lang="fr" sz="2400" b="1" dirty="0">
                <a:solidFill>
                  <a:srgbClr val="262626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fr" sz="2400" b="1" dirty="0">
                <a:solidFill>
                  <a:srgbClr val="262626"/>
                </a:solidFill>
                <a:latin typeface="Proxima Nova"/>
                <a:ea typeface="Proxima Nova"/>
                <a:cs typeface="Proxima Nova"/>
                <a:sym typeface="Proxima Nova"/>
              </a:rPr>
              <a:t>for Product</a:t>
            </a:r>
            <a:br>
              <a:rPr lang="fr" sz="2400" b="1" dirty="0">
                <a:solidFill>
                  <a:srgbClr val="262626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fr" sz="2400" b="1" dirty="0" err="1">
                <a:solidFill>
                  <a:srgbClr val="262626"/>
                </a:solidFill>
                <a:latin typeface="Proxima Nova"/>
                <a:ea typeface="Proxima Nova"/>
                <a:cs typeface="Proxima Nova"/>
                <a:sym typeface="Proxima Nova"/>
              </a:rPr>
              <a:t>Personalization</a:t>
            </a:r>
            <a:endParaRPr sz="2400" b="1" dirty="0">
              <a:solidFill>
                <a:srgbClr val="26262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3" name="Google Shape;273;p36"/>
          <p:cNvSpPr txBox="1">
            <a:spLocks noGrp="1"/>
          </p:cNvSpPr>
          <p:nvPr>
            <p:ph type="body" idx="1"/>
          </p:nvPr>
        </p:nvSpPr>
        <p:spPr>
          <a:xfrm>
            <a:off x="3297649" y="227292"/>
            <a:ext cx="54573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 b="1" i="1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How </a:t>
            </a:r>
            <a:r>
              <a:rPr lang="fr" sz="1400" b="1" i="1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can</a:t>
            </a:r>
            <a:r>
              <a:rPr lang="fr" sz="1400" b="1" i="1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fr" sz="1400" b="1" i="1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credit</a:t>
            </a:r>
            <a:r>
              <a:rPr lang="fr" sz="1400" b="1" i="1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fr" sz="1400" b="1" i="1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card</a:t>
            </a:r>
            <a:r>
              <a:rPr lang="fr" sz="1400" b="1" i="1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fr" sz="1400" b="1" i="1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companies</a:t>
            </a:r>
            <a:r>
              <a:rPr lang="fr" sz="1400" b="1" i="1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fr" sz="1400" b="1" i="1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personalize</a:t>
            </a:r>
            <a:r>
              <a:rPr lang="fr" sz="1400" b="1" i="1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fr" sz="1400" b="1" i="1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their</a:t>
            </a:r>
            <a:r>
              <a:rPr lang="fr" sz="1400" b="1" i="1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marketing and </a:t>
            </a:r>
            <a:r>
              <a:rPr lang="fr" sz="1400" b="1" i="1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products</a:t>
            </a:r>
            <a:r>
              <a:rPr lang="fr" sz="1400" b="1" i="1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to </a:t>
            </a:r>
            <a:r>
              <a:rPr lang="fr" sz="1400" b="1" i="1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sustain</a:t>
            </a:r>
            <a:r>
              <a:rPr lang="fr" sz="1400" b="1" i="1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fr" sz="1400" b="1" i="1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demand</a:t>
            </a:r>
            <a:r>
              <a:rPr lang="fr" sz="1400" b="1" i="1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fr" sz="1400" b="1" i="1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growth</a:t>
            </a:r>
            <a:r>
              <a:rPr lang="fr" sz="1400" b="1" i="1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?</a:t>
            </a:r>
            <a:endParaRPr sz="1400" b="1" i="1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171616"/>
              </a:buClr>
              <a:buSzPts val="1200"/>
              <a:buNone/>
            </a:pPr>
            <a:endParaRPr sz="1800" b="1" i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200"/>
              <a:buNone/>
            </a:pP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200"/>
              <a:buNone/>
            </a:pP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200"/>
              <a:buNone/>
            </a:pPr>
            <a:endParaRPr sz="1800" dirty="0"/>
          </a:p>
        </p:txBody>
      </p:sp>
      <p:cxnSp>
        <p:nvCxnSpPr>
          <p:cNvPr id="274" name="Google Shape;274;p36"/>
          <p:cNvCxnSpPr/>
          <p:nvPr/>
        </p:nvCxnSpPr>
        <p:spPr>
          <a:xfrm>
            <a:off x="3148350" y="151098"/>
            <a:ext cx="0" cy="1010100"/>
          </a:xfrm>
          <a:prstGeom prst="straightConnector1">
            <a:avLst/>
          </a:prstGeom>
          <a:noFill/>
          <a:ln w="38100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5" name="Google Shape;275;p36"/>
          <p:cNvSpPr txBox="1">
            <a:spLocks noGrp="1"/>
          </p:cNvSpPr>
          <p:nvPr>
            <p:ph type="title"/>
          </p:nvPr>
        </p:nvSpPr>
        <p:spPr>
          <a:xfrm>
            <a:off x="91500" y="1200011"/>
            <a:ext cx="7886700" cy="730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b="1">
                <a:latin typeface="Proxima Nova"/>
                <a:ea typeface="Proxima Nova"/>
                <a:cs typeface="Proxima Nova"/>
                <a:sym typeface="Proxima Nova"/>
              </a:rPr>
              <a:t>Business Pain Point</a:t>
            </a:r>
            <a:endParaRPr sz="14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6" name="Google Shape;276;p36"/>
          <p:cNvSpPr txBox="1">
            <a:spLocks noGrp="1"/>
          </p:cNvSpPr>
          <p:nvPr>
            <p:ph type="body" idx="1"/>
          </p:nvPr>
        </p:nvSpPr>
        <p:spPr>
          <a:xfrm>
            <a:off x="476700" y="1742750"/>
            <a:ext cx="81906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fr" sz="1400" dirty="0">
                <a:latin typeface="Proxima Nova"/>
                <a:ea typeface="Proxima Nova"/>
                <a:cs typeface="Proxima Nova"/>
                <a:sym typeface="Proxima Nova"/>
              </a:rPr>
              <a:t>In </a:t>
            </a:r>
            <a:r>
              <a:rPr lang="fr" sz="1400" dirty="0" err="1">
                <a:latin typeface="Proxima Nova"/>
                <a:ea typeface="Proxima Nova"/>
                <a:cs typeface="Proxima Nova"/>
                <a:sym typeface="Proxima Nova"/>
              </a:rPr>
              <a:t>order</a:t>
            </a:r>
            <a:r>
              <a:rPr lang="fr" sz="1400" dirty="0">
                <a:latin typeface="Proxima Nova"/>
                <a:ea typeface="Proxima Nova"/>
                <a:cs typeface="Proxima Nova"/>
                <a:sym typeface="Proxima Nova"/>
              </a:rPr>
              <a:t> to stand out </a:t>
            </a:r>
            <a:r>
              <a:rPr lang="fr" sz="1400" dirty="0" err="1">
                <a:latin typeface="Proxima Nova"/>
                <a:ea typeface="Proxima Nova"/>
                <a:cs typeface="Proxima Nova"/>
                <a:sym typeface="Proxima Nova"/>
              </a:rPr>
              <a:t>from</a:t>
            </a:r>
            <a:r>
              <a:rPr lang="fr" sz="1400" dirty="0">
                <a:latin typeface="Proxima Nova"/>
                <a:ea typeface="Proxima Nova"/>
                <a:cs typeface="Proxima Nova"/>
                <a:sym typeface="Proxima Nova"/>
              </a:rPr>
              <a:t> the </a:t>
            </a:r>
            <a:r>
              <a:rPr lang="fr" sz="1400" dirty="0" err="1">
                <a:latin typeface="Proxima Nova"/>
                <a:ea typeface="Proxima Nova"/>
                <a:cs typeface="Proxima Nova"/>
                <a:sym typeface="Proxima Nova"/>
              </a:rPr>
              <a:t>competition</a:t>
            </a:r>
            <a:r>
              <a:rPr lang="fr" sz="1400" dirty="0"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fr" sz="1400" dirty="0" err="1">
                <a:latin typeface="Proxima Nova"/>
                <a:ea typeface="Proxima Nova"/>
                <a:cs typeface="Proxima Nova"/>
                <a:sym typeface="Proxima Nova"/>
              </a:rPr>
              <a:t>AmEx</a:t>
            </a:r>
            <a:r>
              <a:rPr lang="fr" sz="1400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fr" sz="1400" dirty="0" err="1">
                <a:latin typeface="Proxima Nova"/>
                <a:ea typeface="Proxima Nova"/>
                <a:cs typeface="Proxima Nova"/>
                <a:sym typeface="Proxima Nova"/>
              </a:rPr>
              <a:t>needs</a:t>
            </a:r>
            <a:r>
              <a:rPr lang="fr" sz="1400" dirty="0">
                <a:latin typeface="Proxima Nova"/>
                <a:ea typeface="Proxima Nova"/>
                <a:cs typeface="Proxima Nova"/>
                <a:sym typeface="Proxima Nova"/>
              </a:rPr>
              <a:t> to </a:t>
            </a:r>
            <a:r>
              <a:rPr lang="fr" sz="1400" b="1" dirty="0" err="1">
                <a:latin typeface="Proxima Nova"/>
                <a:ea typeface="Proxima Nova"/>
                <a:cs typeface="Proxima Nova"/>
                <a:sym typeface="Proxima Nova"/>
              </a:rPr>
              <a:t>differentiate</a:t>
            </a:r>
            <a:r>
              <a:rPr lang="fr" sz="1400" b="1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fr" sz="1400" b="1" dirty="0" err="1">
                <a:latin typeface="Proxima Nova"/>
                <a:ea typeface="Proxima Nova"/>
                <a:cs typeface="Proxima Nova"/>
                <a:sym typeface="Proxima Nova"/>
              </a:rPr>
              <a:t>itself</a:t>
            </a:r>
            <a:r>
              <a:rPr lang="fr" sz="1400" b="1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fr" sz="1400" dirty="0">
                <a:latin typeface="Proxima Nova"/>
                <a:ea typeface="Proxima Nova"/>
                <a:cs typeface="Proxima Nova"/>
                <a:sym typeface="Proxima Nova"/>
              </a:rPr>
              <a:t>by </a:t>
            </a:r>
            <a:r>
              <a:rPr lang="fr" sz="1400" dirty="0" err="1">
                <a:latin typeface="Proxima Nova"/>
                <a:ea typeface="Proxima Nova"/>
                <a:cs typeface="Proxima Nova"/>
                <a:sym typeface="Proxima Nova"/>
              </a:rPr>
              <a:t>providing</a:t>
            </a:r>
            <a:r>
              <a:rPr lang="fr" sz="1400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fr" sz="1400" b="1" dirty="0" err="1">
                <a:latin typeface="Proxima Nova"/>
                <a:ea typeface="Proxima Nova"/>
                <a:cs typeface="Proxima Nova"/>
                <a:sym typeface="Proxima Nova"/>
              </a:rPr>
              <a:t>compelling</a:t>
            </a:r>
            <a:r>
              <a:rPr lang="fr" sz="1400" b="1" dirty="0">
                <a:latin typeface="Proxima Nova"/>
                <a:ea typeface="Proxima Nova"/>
                <a:cs typeface="Proxima Nova"/>
                <a:sym typeface="Proxima Nova"/>
              </a:rPr>
              <a:t> and hyper </a:t>
            </a:r>
            <a:r>
              <a:rPr lang="fr" sz="1400" b="1" dirty="0" err="1">
                <a:latin typeface="Proxima Nova"/>
                <a:ea typeface="Proxima Nova"/>
                <a:cs typeface="Proxima Nova"/>
                <a:sym typeface="Proxima Nova"/>
              </a:rPr>
              <a:t>personalized</a:t>
            </a:r>
            <a:r>
              <a:rPr lang="fr" sz="1400" b="1" dirty="0">
                <a:latin typeface="Proxima Nova"/>
                <a:ea typeface="Proxima Nova"/>
                <a:cs typeface="Proxima Nova"/>
                <a:sym typeface="Proxima Nova"/>
              </a:rPr>
              <a:t> services</a:t>
            </a:r>
            <a:r>
              <a:rPr lang="fr" sz="1400" dirty="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br>
              <a:rPr lang="fr" sz="1400" dirty="0">
                <a:latin typeface="Proxima Nova"/>
                <a:ea typeface="Proxima Nova"/>
                <a:cs typeface="Proxima Nova"/>
                <a:sym typeface="Proxima Nova"/>
              </a:rPr>
            </a:br>
            <a:endParaRPr sz="14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fr" sz="1400" dirty="0" err="1">
                <a:latin typeface="Proxima Nova"/>
                <a:ea typeface="Proxima Nova"/>
                <a:cs typeface="Proxima Nova"/>
                <a:sym typeface="Proxima Nova"/>
              </a:rPr>
              <a:t>AmEx</a:t>
            </a:r>
            <a:r>
              <a:rPr lang="fr" sz="1400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fr" sz="1400" dirty="0" err="1">
                <a:latin typeface="Proxima Nova"/>
                <a:ea typeface="Proxima Nova"/>
                <a:cs typeface="Proxima Nova"/>
                <a:sym typeface="Proxima Nova"/>
              </a:rPr>
              <a:t>is</a:t>
            </a:r>
            <a:r>
              <a:rPr lang="fr" sz="1400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fr" sz="1400" dirty="0" err="1">
                <a:latin typeface="Proxima Nova"/>
                <a:ea typeface="Proxima Nova"/>
                <a:cs typeface="Proxima Nova"/>
                <a:sym typeface="Proxima Nova"/>
              </a:rPr>
              <a:t>recognised</a:t>
            </a:r>
            <a:r>
              <a:rPr lang="fr" sz="1400" dirty="0">
                <a:latin typeface="Proxima Nova"/>
                <a:ea typeface="Proxima Nova"/>
                <a:cs typeface="Proxima Nova"/>
                <a:sym typeface="Proxima Nova"/>
              </a:rPr>
              <a:t> as a </a:t>
            </a:r>
            <a:r>
              <a:rPr lang="fr" sz="1400" dirty="0" err="1">
                <a:latin typeface="Proxima Nova"/>
                <a:ea typeface="Proxima Nova"/>
                <a:cs typeface="Proxima Nova"/>
                <a:sym typeface="Proxima Nova"/>
              </a:rPr>
              <a:t>card</a:t>
            </a:r>
            <a:r>
              <a:rPr lang="fr" sz="1400" dirty="0">
                <a:latin typeface="Proxima Nova"/>
                <a:ea typeface="Proxima Nova"/>
                <a:cs typeface="Proxima Nova"/>
                <a:sym typeface="Proxima Nova"/>
              </a:rPr>
              <a:t> for </a:t>
            </a:r>
            <a:r>
              <a:rPr lang="fr" sz="1400" b="1" dirty="0" err="1">
                <a:latin typeface="Proxima Nova"/>
                <a:ea typeface="Proxima Nova"/>
                <a:cs typeface="Proxima Nova"/>
                <a:sym typeface="Proxima Nova"/>
              </a:rPr>
              <a:t>wealthy</a:t>
            </a:r>
            <a:r>
              <a:rPr lang="fr" sz="1400" b="1" dirty="0">
                <a:latin typeface="Proxima Nova"/>
                <a:ea typeface="Proxima Nova"/>
                <a:cs typeface="Proxima Nova"/>
                <a:sym typeface="Proxima Nova"/>
              </a:rPr>
              <a:t> people</a:t>
            </a:r>
            <a:r>
              <a:rPr lang="fr" sz="1400" dirty="0">
                <a:latin typeface="Proxima Nova"/>
                <a:ea typeface="Proxima Nova"/>
                <a:cs typeface="Proxima Nova"/>
                <a:sym typeface="Proxima Nova"/>
              </a:rPr>
              <a:t>: Business </a:t>
            </a:r>
            <a:r>
              <a:rPr lang="fr" sz="1400" dirty="0" err="1">
                <a:latin typeface="Proxima Nova"/>
                <a:ea typeface="Proxima Nova"/>
                <a:cs typeface="Proxima Nova"/>
                <a:sym typeface="Proxima Nova"/>
              </a:rPr>
              <a:t>Insider</a:t>
            </a:r>
            <a:r>
              <a:rPr lang="fr" sz="1400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fr" sz="1400" dirty="0" err="1">
                <a:latin typeface="Proxima Nova"/>
                <a:ea typeface="Proxima Nova"/>
                <a:cs typeface="Proxima Nova"/>
                <a:sym typeface="Proxima Nova"/>
              </a:rPr>
              <a:t>explains</a:t>
            </a:r>
            <a:r>
              <a:rPr lang="fr" sz="1400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fr" sz="1400" dirty="0" err="1">
                <a:latin typeface="Proxima Nova"/>
                <a:ea typeface="Proxima Nova"/>
                <a:cs typeface="Proxima Nova"/>
                <a:sym typeface="Proxima Nova"/>
              </a:rPr>
              <a:t>that</a:t>
            </a:r>
            <a:r>
              <a:rPr lang="fr" sz="1400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fr" sz="1400" dirty="0" err="1">
                <a:latin typeface="Proxima Nova"/>
                <a:ea typeface="Proxima Nova"/>
                <a:cs typeface="Proxima Nova"/>
                <a:sym typeface="Proxima Nova"/>
              </a:rPr>
              <a:t>AmEx’s</a:t>
            </a:r>
            <a:r>
              <a:rPr lang="fr" sz="1400" dirty="0">
                <a:latin typeface="Proxima Nova"/>
                <a:ea typeface="Proxima Nova"/>
                <a:cs typeface="Proxima Nova"/>
                <a:sym typeface="Proxima Nova"/>
              </a:rPr>
              <a:t> ‘snob </a:t>
            </a:r>
            <a:r>
              <a:rPr lang="fr" sz="1400" dirty="0" err="1">
                <a:latin typeface="Proxima Nova"/>
                <a:ea typeface="Proxima Nova"/>
                <a:cs typeface="Proxima Nova"/>
                <a:sym typeface="Proxima Nova"/>
              </a:rPr>
              <a:t>appeals</a:t>
            </a:r>
            <a:r>
              <a:rPr lang="fr" sz="1400" dirty="0">
                <a:latin typeface="Proxima Nova"/>
                <a:ea typeface="Proxima Nova"/>
                <a:cs typeface="Proxima Nova"/>
                <a:sym typeface="Proxima Nova"/>
              </a:rPr>
              <a:t>’ lead the </a:t>
            </a:r>
            <a:r>
              <a:rPr lang="fr" sz="1400" dirty="0" err="1">
                <a:latin typeface="Proxima Nova"/>
                <a:ea typeface="Proxima Nova"/>
                <a:cs typeface="Proxima Nova"/>
                <a:sym typeface="Proxima Nova"/>
              </a:rPr>
              <a:t>company</a:t>
            </a:r>
            <a:r>
              <a:rPr lang="fr" sz="1400" dirty="0">
                <a:latin typeface="Proxima Nova"/>
                <a:ea typeface="Proxima Nova"/>
                <a:cs typeface="Proxima Nova"/>
                <a:sym typeface="Proxima Nova"/>
              </a:rPr>
              <a:t> to </a:t>
            </a:r>
            <a:r>
              <a:rPr lang="fr" sz="1400" dirty="0" err="1">
                <a:latin typeface="Proxima Nova"/>
                <a:ea typeface="Proxima Nova"/>
                <a:cs typeface="Proxima Nova"/>
                <a:sym typeface="Proxima Nova"/>
              </a:rPr>
              <a:t>lose</a:t>
            </a:r>
            <a:r>
              <a:rPr lang="fr" sz="1400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fr" sz="1400" dirty="0" err="1">
                <a:latin typeface="Proxima Nova"/>
                <a:ea typeface="Proxima Nova"/>
                <a:cs typeface="Proxima Nova"/>
                <a:sym typeface="Proxima Nova"/>
              </a:rPr>
              <a:t>young</a:t>
            </a:r>
            <a:r>
              <a:rPr lang="fr" sz="1400" dirty="0">
                <a:latin typeface="Proxima Nova"/>
                <a:ea typeface="Proxima Nova"/>
                <a:cs typeface="Proxima Nova"/>
                <a:sym typeface="Proxima Nova"/>
              </a:rPr>
              <a:t> and affluent </a:t>
            </a:r>
            <a:r>
              <a:rPr lang="fr" sz="1400" dirty="0" err="1">
                <a:latin typeface="Proxima Nova"/>
                <a:ea typeface="Proxima Nova"/>
                <a:cs typeface="Proxima Nova"/>
                <a:sym typeface="Proxima Nova"/>
              </a:rPr>
              <a:t>card</a:t>
            </a:r>
            <a:r>
              <a:rPr lang="fr" sz="1400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fr" sz="1400" dirty="0" err="1">
                <a:latin typeface="Proxima Nova"/>
                <a:ea typeface="Proxima Nova"/>
                <a:cs typeface="Proxima Nova"/>
                <a:sym typeface="Proxima Nova"/>
              </a:rPr>
              <a:t>holders</a:t>
            </a:r>
            <a:r>
              <a:rPr lang="fr" sz="1400" dirty="0">
                <a:latin typeface="Proxima Nova"/>
                <a:ea typeface="Proxima Nova"/>
                <a:cs typeface="Proxima Nova"/>
                <a:sym typeface="Proxima Nova"/>
              </a:rPr>
              <a:t> to </a:t>
            </a:r>
            <a:r>
              <a:rPr lang="fr" sz="1400" dirty="0" err="1">
                <a:latin typeface="Proxima Nova"/>
                <a:ea typeface="Proxima Nova"/>
                <a:cs typeface="Proxima Nova"/>
                <a:sym typeface="Proxima Nova"/>
              </a:rPr>
              <a:t>rivals</a:t>
            </a:r>
            <a:r>
              <a:rPr lang="fr" sz="1400" dirty="0">
                <a:latin typeface="Proxima Nova"/>
                <a:ea typeface="Proxima Nova"/>
                <a:cs typeface="Proxima Nova"/>
                <a:sym typeface="Proxima Nova"/>
              </a:rPr>
              <a:t>. Last </a:t>
            </a:r>
            <a:r>
              <a:rPr lang="fr" sz="1400" dirty="0" err="1">
                <a:latin typeface="Proxima Nova"/>
                <a:ea typeface="Proxima Nova"/>
                <a:cs typeface="Proxima Nova"/>
                <a:sym typeface="Proxima Nova"/>
              </a:rPr>
              <a:t>year</a:t>
            </a:r>
            <a:r>
              <a:rPr lang="fr" sz="1400" dirty="0"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fr" sz="1400" dirty="0" err="1">
                <a:latin typeface="Proxima Nova"/>
                <a:ea typeface="Proxima Nova"/>
                <a:cs typeface="Proxima Nova"/>
                <a:sym typeface="Proxima Nova"/>
              </a:rPr>
              <a:t>AmEx</a:t>
            </a:r>
            <a:r>
              <a:rPr lang="fr" sz="1400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fr" sz="1400" dirty="0" err="1">
                <a:latin typeface="Proxima Nova"/>
                <a:ea typeface="Proxima Nova"/>
                <a:cs typeface="Proxima Nova"/>
                <a:sym typeface="Proxima Nova"/>
              </a:rPr>
              <a:t>cards</a:t>
            </a:r>
            <a:r>
              <a:rPr lang="fr" sz="1400" dirty="0">
                <a:latin typeface="Proxima Nova"/>
                <a:ea typeface="Proxima Nova"/>
                <a:cs typeface="Proxima Nova"/>
                <a:sym typeface="Proxima Nova"/>
              </a:rPr>
              <a:t> in use </a:t>
            </a:r>
            <a:r>
              <a:rPr lang="fr" sz="1400" dirty="0" err="1">
                <a:latin typeface="Proxima Nova"/>
                <a:ea typeface="Proxima Nova"/>
                <a:cs typeface="Proxima Nova"/>
                <a:sym typeface="Proxima Nova"/>
              </a:rPr>
              <a:t>fell</a:t>
            </a:r>
            <a:r>
              <a:rPr lang="fr" sz="1400" dirty="0">
                <a:latin typeface="Proxima Nova"/>
                <a:ea typeface="Proxima Nova"/>
                <a:cs typeface="Proxima Nova"/>
                <a:sym typeface="Proxima Nova"/>
              </a:rPr>
              <a:t> by </a:t>
            </a:r>
            <a:r>
              <a:rPr lang="fr" sz="1400" dirty="0" err="1">
                <a:latin typeface="Proxima Nova"/>
                <a:ea typeface="Proxima Nova"/>
                <a:cs typeface="Proxima Nova"/>
                <a:sym typeface="Proxima Nova"/>
              </a:rPr>
              <a:t>nearly</a:t>
            </a:r>
            <a:r>
              <a:rPr lang="fr" sz="1400" dirty="0">
                <a:latin typeface="Proxima Nova"/>
                <a:ea typeface="Proxima Nova"/>
                <a:cs typeface="Proxima Nova"/>
                <a:sym typeface="Proxima Nova"/>
              </a:rPr>
              <a:t> 18% </a:t>
            </a:r>
            <a:r>
              <a:rPr lang="fr" sz="1400" dirty="0" err="1">
                <a:latin typeface="Proxima Nova"/>
                <a:ea typeface="Proxima Nova"/>
                <a:cs typeface="Proxima Nova"/>
                <a:sym typeface="Proxima Nova"/>
              </a:rPr>
              <a:t>year</a:t>
            </a:r>
            <a:r>
              <a:rPr lang="fr" sz="1400" dirty="0">
                <a:latin typeface="Proxima Nova"/>
                <a:ea typeface="Proxima Nova"/>
                <a:cs typeface="Proxima Nova"/>
                <a:sym typeface="Proxima Nova"/>
              </a:rPr>
              <a:t>-over-</a:t>
            </a:r>
            <a:r>
              <a:rPr lang="fr" sz="1400" dirty="0" err="1">
                <a:latin typeface="Proxima Nova"/>
                <a:ea typeface="Proxima Nova"/>
                <a:cs typeface="Proxima Nova"/>
                <a:sym typeface="Proxima Nova"/>
              </a:rPr>
              <a:t>year</a:t>
            </a:r>
            <a:r>
              <a:rPr lang="fr" sz="1400" dirty="0">
                <a:latin typeface="Proxima Nova"/>
                <a:ea typeface="Proxima Nova"/>
                <a:cs typeface="Proxima Nova"/>
                <a:sym typeface="Proxima Nova"/>
              </a:rPr>
              <a:t> (</a:t>
            </a:r>
            <a:r>
              <a:rPr lang="fr" sz="1400" dirty="0" err="1">
                <a:latin typeface="Proxima Nova"/>
                <a:ea typeface="Proxima Nova"/>
                <a:cs typeface="Proxima Nova"/>
                <a:sym typeface="Proxima Nova"/>
              </a:rPr>
              <a:t>YoY</a:t>
            </a:r>
            <a:r>
              <a:rPr lang="fr" sz="1400" dirty="0">
                <a:latin typeface="Proxima Nova"/>
                <a:ea typeface="Proxima Nova"/>
                <a:cs typeface="Proxima Nova"/>
                <a:sym typeface="Proxima Nova"/>
              </a:rPr>
              <a:t>), </a:t>
            </a:r>
            <a:r>
              <a:rPr lang="fr" sz="1400" dirty="0" err="1">
                <a:latin typeface="Proxima Nova"/>
                <a:ea typeface="Proxima Nova"/>
                <a:cs typeface="Proxima Nova"/>
                <a:sym typeface="Proxima Nova"/>
              </a:rPr>
              <a:t>while</a:t>
            </a:r>
            <a:r>
              <a:rPr lang="fr" sz="1400" dirty="0">
                <a:latin typeface="Proxima Nova"/>
                <a:ea typeface="Proxima Nova"/>
                <a:cs typeface="Proxima Nova"/>
                <a:sym typeface="Proxima Nova"/>
              </a:rPr>
              <a:t> the </a:t>
            </a:r>
            <a:r>
              <a:rPr lang="fr" sz="1400" dirty="0" err="1">
                <a:latin typeface="Proxima Nova"/>
                <a:ea typeface="Proxima Nova"/>
                <a:cs typeface="Proxima Nova"/>
                <a:sym typeface="Proxima Nova"/>
              </a:rPr>
              <a:t>company’s</a:t>
            </a:r>
            <a:r>
              <a:rPr lang="fr" sz="1400" dirty="0">
                <a:latin typeface="Proxima Nova"/>
                <a:ea typeface="Proxima Nova"/>
                <a:cs typeface="Proxima Nova"/>
                <a:sym typeface="Proxima Nova"/>
              </a:rPr>
              <a:t> revenue </a:t>
            </a:r>
            <a:r>
              <a:rPr lang="fr" sz="1400" dirty="0" err="1">
                <a:latin typeface="Proxima Nova"/>
                <a:ea typeface="Proxima Nova"/>
                <a:cs typeface="Proxima Nova"/>
                <a:sym typeface="Proxima Nova"/>
              </a:rPr>
              <a:t>decreased</a:t>
            </a:r>
            <a:r>
              <a:rPr lang="fr" sz="1400" dirty="0">
                <a:latin typeface="Proxima Nova"/>
                <a:ea typeface="Proxima Nova"/>
                <a:cs typeface="Proxima Nova"/>
                <a:sym typeface="Proxima Nova"/>
              </a:rPr>
              <a:t> by more </a:t>
            </a:r>
            <a:r>
              <a:rPr lang="fr" sz="1400" dirty="0" err="1">
                <a:latin typeface="Proxima Nova"/>
                <a:ea typeface="Proxima Nova"/>
                <a:cs typeface="Proxima Nova"/>
                <a:sym typeface="Proxima Nova"/>
              </a:rPr>
              <a:t>than</a:t>
            </a:r>
            <a:r>
              <a:rPr lang="fr" sz="1400" dirty="0">
                <a:latin typeface="Proxima Nova"/>
                <a:ea typeface="Proxima Nova"/>
                <a:cs typeface="Proxima Nova"/>
                <a:sym typeface="Proxima Nova"/>
              </a:rPr>
              <a:t> $2 billion </a:t>
            </a:r>
            <a:r>
              <a:rPr lang="fr" sz="1400" dirty="0" err="1">
                <a:latin typeface="Proxima Nova"/>
                <a:ea typeface="Proxima Nova"/>
                <a:cs typeface="Proxima Nova"/>
                <a:sym typeface="Proxima Nova"/>
              </a:rPr>
              <a:t>compared</a:t>
            </a:r>
            <a:r>
              <a:rPr lang="fr" sz="1400" dirty="0">
                <a:latin typeface="Proxima Nova"/>
                <a:ea typeface="Proxima Nova"/>
                <a:cs typeface="Proxima Nova"/>
                <a:sym typeface="Proxima Nova"/>
              </a:rPr>
              <a:t> to </a:t>
            </a:r>
            <a:r>
              <a:rPr lang="fr" sz="1400" dirty="0" err="1">
                <a:latin typeface="Proxima Nova"/>
                <a:ea typeface="Proxima Nova"/>
                <a:cs typeface="Proxima Nova"/>
                <a:sym typeface="Proxima Nova"/>
              </a:rPr>
              <a:t>two</a:t>
            </a:r>
            <a:r>
              <a:rPr lang="fr" sz="1400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fr" sz="1400" dirty="0" err="1">
                <a:latin typeface="Proxima Nova"/>
                <a:ea typeface="Proxima Nova"/>
                <a:cs typeface="Proxima Nova"/>
                <a:sym typeface="Proxima Nova"/>
              </a:rPr>
              <a:t>years</a:t>
            </a:r>
            <a:r>
              <a:rPr lang="fr" sz="1400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fr" sz="1400" dirty="0" err="1">
                <a:latin typeface="Proxima Nova"/>
                <a:ea typeface="Proxima Nova"/>
                <a:cs typeface="Proxima Nova"/>
                <a:sym typeface="Proxima Nova"/>
              </a:rPr>
              <a:t>earlier</a:t>
            </a:r>
            <a:r>
              <a:rPr lang="fr" sz="1400" dirty="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4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fr" sz="1400" b="1" dirty="0" err="1">
                <a:latin typeface="Proxima Nova"/>
                <a:ea typeface="Proxima Nova"/>
                <a:cs typeface="Proxima Nova"/>
                <a:sym typeface="Proxima Nova"/>
              </a:rPr>
              <a:t>Indeed</a:t>
            </a:r>
            <a:r>
              <a:rPr lang="fr" sz="1400" b="1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fr" sz="1400" b="1" dirty="0" err="1">
                <a:latin typeface="Proxima Nova"/>
                <a:ea typeface="Proxima Nova"/>
                <a:cs typeface="Proxima Nova"/>
                <a:sym typeface="Proxima Nova"/>
              </a:rPr>
              <a:t>according</a:t>
            </a:r>
            <a:r>
              <a:rPr lang="fr" sz="1400" b="1" dirty="0">
                <a:latin typeface="Proxima Nova"/>
                <a:ea typeface="Proxima Nova"/>
                <a:cs typeface="Proxima Nova"/>
                <a:sym typeface="Proxima Nova"/>
              </a:rPr>
              <a:t> BI, </a:t>
            </a:r>
            <a:r>
              <a:rPr lang="fr" sz="1400" b="1" dirty="0" err="1">
                <a:latin typeface="Proxima Nova"/>
                <a:ea typeface="Proxima Nova"/>
                <a:cs typeface="Proxima Nova"/>
                <a:sym typeface="Proxima Nova"/>
              </a:rPr>
              <a:t>today’s</a:t>
            </a:r>
            <a:r>
              <a:rPr lang="fr" sz="1400" b="1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fr" sz="1400" b="1" dirty="0" err="1">
                <a:latin typeface="Proxima Nova"/>
                <a:ea typeface="Proxima Nova"/>
                <a:cs typeface="Proxima Nova"/>
                <a:sym typeface="Proxima Nova"/>
              </a:rPr>
              <a:t>millennials</a:t>
            </a:r>
            <a:r>
              <a:rPr lang="fr" sz="1400" b="1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fr" sz="1400" b="1" dirty="0" err="1">
                <a:latin typeface="Proxima Nova"/>
                <a:ea typeface="Proxima Nova"/>
                <a:cs typeface="Proxima Nova"/>
                <a:sym typeface="Proxima Nova"/>
              </a:rPr>
              <a:t>aren't</a:t>
            </a:r>
            <a:r>
              <a:rPr lang="fr" sz="1400" b="1" dirty="0">
                <a:latin typeface="Proxima Nova"/>
                <a:ea typeface="Proxima Nova"/>
                <a:cs typeface="Proxima Nova"/>
                <a:sym typeface="Proxima Nova"/>
              </a:rPr>
              <a:t> as </a:t>
            </a:r>
            <a:r>
              <a:rPr lang="fr" sz="1400" b="1" dirty="0" err="1">
                <a:latin typeface="Proxima Nova"/>
                <a:ea typeface="Proxima Nova"/>
                <a:cs typeface="Proxima Nova"/>
                <a:sym typeface="Proxima Nova"/>
              </a:rPr>
              <a:t>interested</a:t>
            </a:r>
            <a:r>
              <a:rPr lang="fr" sz="1400" b="1" dirty="0">
                <a:latin typeface="Proxima Nova"/>
                <a:ea typeface="Proxima Nova"/>
                <a:cs typeface="Proxima Nova"/>
                <a:sym typeface="Proxima Nova"/>
              </a:rPr>
              <a:t> in high end services and </a:t>
            </a:r>
            <a:r>
              <a:rPr lang="fr" sz="1400" b="1" dirty="0" err="1">
                <a:latin typeface="Proxima Nova"/>
                <a:ea typeface="Proxima Nova"/>
                <a:cs typeface="Proxima Nova"/>
                <a:sym typeface="Proxima Nova"/>
              </a:rPr>
              <a:t>offerings</a:t>
            </a:r>
            <a:r>
              <a:rPr lang="fr" sz="1400" b="1" dirty="0">
                <a:latin typeface="Proxima Nova"/>
                <a:ea typeface="Proxima Nova"/>
                <a:cs typeface="Proxima Nova"/>
                <a:sym typeface="Proxima Nova"/>
              </a:rPr>
              <a:t> as </a:t>
            </a:r>
            <a:r>
              <a:rPr lang="fr" sz="1400" b="1" dirty="0" err="1">
                <a:latin typeface="Proxima Nova"/>
                <a:ea typeface="Proxima Nova"/>
                <a:cs typeface="Proxima Nova"/>
                <a:sym typeface="Proxima Nova"/>
              </a:rPr>
              <a:t>they</a:t>
            </a:r>
            <a:r>
              <a:rPr lang="fr" sz="1400" b="1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fr" sz="1400" b="1" dirty="0" err="1">
                <a:latin typeface="Proxima Nova"/>
                <a:ea typeface="Proxima Nova"/>
                <a:cs typeface="Proxima Nova"/>
                <a:sym typeface="Proxima Nova"/>
              </a:rPr>
              <a:t>don’t</a:t>
            </a:r>
            <a:r>
              <a:rPr lang="fr" sz="1400" b="1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fr" sz="1400" b="1" dirty="0" err="1">
                <a:latin typeface="Proxima Nova"/>
                <a:ea typeface="Proxima Nova"/>
                <a:cs typeface="Proxima Nova"/>
                <a:sym typeface="Proxima Nova"/>
              </a:rPr>
              <a:t>want</a:t>
            </a:r>
            <a:r>
              <a:rPr lang="fr" sz="1400" b="1" dirty="0">
                <a:latin typeface="Proxima Nova"/>
                <a:ea typeface="Proxima Nova"/>
                <a:cs typeface="Proxima Nova"/>
                <a:sym typeface="Proxima Nova"/>
              </a:rPr>
              <a:t> to come off as </a:t>
            </a:r>
            <a:r>
              <a:rPr lang="fr" sz="1400" b="1" dirty="0" err="1">
                <a:latin typeface="Proxima Nova"/>
                <a:ea typeface="Proxima Nova"/>
                <a:cs typeface="Proxima Nova"/>
                <a:sym typeface="Proxima Nova"/>
              </a:rPr>
              <a:t>too</a:t>
            </a:r>
            <a:r>
              <a:rPr lang="fr" sz="1400" b="1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fr" sz="1400" b="1" dirty="0" err="1">
                <a:latin typeface="Proxima Nova"/>
                <a:ea typeface="Proxima Nova"/>
                <a:cs typeface="Proxima Nova"/>
                <a:sym typeface="Proxima Nova"/>
              </a:rPr>
              <a:t>snobby</a:t>
            </a:r>
            <a:r>
              <a:rPr lang="fr" sz="1400" b="1" dirty="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r>
              <a:rPr lang="fr" sz="1400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4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4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fr" sz="1400" dirty="0">
                <a:latin typeface="Proxima Nova"/>
                <a:ea typeface="Proxima Nova"/>
                <a:cs typeface="Proxima Nova"/>
                <a:sym typeface="Proxima Nova"/>
              </a:rPr>
              <a:t>→ </a:t>
            </a:r>
            <a:r>
              <a:rPr lang="fr" sz="1400" dirty="0" err="1">
                <a:latin typeface="Proxima Nova"/>
                <a:ea typeface="Proxima Nova"/>
                <a:cs typeface="Proxima Nova"/>
                <a:sym typeface="Proxima Nova"/>
              </a:rPr>
              <a:t>Thus</a:t>
            </a:r>
            <a:r>
              <a:rPr lang="fr" sz="1400" dirty="0"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fr" sz="1400" dirty="0" err="1">
                <a:latin typeface="Proxima Nova"/>
                <a:ea typeface="Proxima Nova"/>
                <a:cs typeface="Proxima Nova"/>
                <a:sym typeface="Proxima Nova"/>
              </a:rPr>
              <a:t>offering</a:t>
            </a:r>
            <a:r>
              <a:rPr lang="fr" sz="1400" dirty="0">
                <a:latin typeface="Proxima Nova"/>
                <a:ea typeface="Proxima Nova"/>
                <a:cs typeface="Proxima Nova"/>
                <a:sym typeface="Proxima Nova"/>
              </a:rPr>
              <a:t> alternative </a:t>
            </a:r>
            <a:r>
              <a:rPr lang="fr" sz="1400" dirty="0" err="1">
                <a:latin typeface="Proxima Nova"/>
                <a:ea typeface="Proxima Nova"/>
                <a:cs typeface="Proxima Nova"/>
                <a:sym typeface="Proxima Nova"/>
              </a:rPr>
              <a:t>products</a:t>
            </a:r>
            <a:r>
              <a:rPr lang="fr" sz="1400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fr" sz="1400" dirty="0" err="1">
                <a:latin typeface="Proxima Nova"/>
                <a:ea typeface="Proxima Nova"/>
                <a:cs typeface="Proxima Nova"/>
                <a:sym typeface="Proxima Nova"/>
              </a:rPr>
              <a:t>could</a:t>
            </a:r>
            <a:r>
              <a:rPr lang="fr" sz="1400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fr" sz="1400" dirty="0" err="1">
                <a:latin typeface="Proxima Nova"/>
                <a:ea typeface="Proxima Nova"/>
                <a:cs typeface="Proxima Nova"/>
                <a:sym typeface="Proxima Nova"/>
              </a:rPr>
              <a:t>potentially</a:t>
            </a:r>
            <a:r>
              <a:rPr lang="fr" sz="1400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fr" sz="1400" dirty="0" err="1">
                <a:latin typeface="Proxima Nova"/>
                <a:ea typeface="Proxima Nova"/>
                <a:cs typeface="Proxima Nova"/>
                <a:sym typeface="Proxima Nova"/>
              </a:rPr>
              <a:t>unlock</a:t>
            </a:r>
            <a:r>
              <a:rPr lang="fr" sz="1400" dirty="0">
                <a:latin typeface="Proxima Nova"/>
                <a:ea typeface="Proxima Nova"/>
                <a:cs typeface="Proxima Nova"/>
                <a:sym typeface="Proxima Nova"/>
              </a:rPr>
              <a:t> a </a:t>
            </a:r>
            <a:r>
              <a:rPr lang="fr" sz="1400" dirty="0" err="1">
                <a:latin typeface="Proxima Nova"/>
                <a:ea typeface="Proxima Nova"/>
                <a:cs typeface="Proxima Nova"/>
                <a:sym typeface="Proxima Nova"/>
              </a:rPr>
              <a:t>tremendous</a:t>
            </a:r>
            <a:r>
              <a:rPr lang="fr" sz="1400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fr" sz="1400" dirty="0" err="1">
                <a:latin typeface="Proxima Nova"/>
                <a:ea typeface="Proxima Nova"/>
                <a:cs typeface="Proxima Nova"/>
                <a:sym typeface="Proxima Nova"/>
              </a:rPr>
              <a:t>amount</a:t>
            </a:r>
            <a:r>
              <a:rPr lang="fr" sz="1400" dirty="0">
                <a:latin typeface="Proxima Nova"/>
                <a:ea typeface="Proxima Nova"/>
                <a:cs typeface="Proxima Nova"/>
                <a:sym typeface="Proxima Nova"/>
              </a:rPr>
              <a:t> of value for the </a:t>
            </a:r>
            <a:r>
              <a:rPr lang="fr" sz="1400" dirty="0" err="1">
                <a:latin typeface="Proxima Nova"/>
                <a:ea typeface="Proxima Nova"/>
                <a:cs typeface="Proxima Nova"/>
                <a:sym typeface="Proxima Nova"/>
              </a:rPr>
              <a:t>company</a:t>
            </a:r>
            <a:r>
              <a:rPr lang="fr" sz="1400" dirty="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4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277" name="Google Shape;277;p36"/>
          <p:cNvGrpSpPr/>
          <p:nvPr/>
        </p:nvGrpSpPr>
        <p:grpSpPr>
          <a:xfrm>
            <a:off x="3835941" y="4328616"/>
            <a:ext cx="1515451" cy="730739"/>
            <a:chOff x="4051300" y="5324123"/>
            <a:chExt cx="3181048" cy="1533877"/>
          </a:xfrm>
        </p:grpSpPr>
        <p:pic>
          <p:nvPicPr>
            <p:cNvPr id="278" name="Google Shape;278;p36" descr="ノートパソコン が含まれている画像&#10;&#10;自動的に生成された説明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228564" y="5685005"/>
              <a:ext cx="1003784" cy="10037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9" name="Google Shape;279;p3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4051300" y="5324123"/>
              <a:ext cx="835922" cy="15338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0" name="Google Shape;280;p36" descr="黒い背景と白い文字&#10;&#10;自動的に生成された説明"/>
            <p:cNvPicPr preferRelativeResize="0"/>
            <p:nvPr/>
          </p:nvPicPr>
          <p:blipFill rotWithShape="1">
            <a:blip r:embed="rId5">
              <a:alphaModFix/>
            </a:blip>
            <a:srcRect l="8532" r="69638"/>
            <a:stretch/>
          </p:blipFill>
          <p:spPr>
            <a:xfrm>
              <a:off x="5188097" y="5609246"/>
              <a:ext cx="835922" cy="111167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>
            <a:spLocks noGrp="1"/>
          </p:cNvSpPr>
          <p:nvPr>
            <p:ph type="body" idx="1"/>
          </p:nvPr>
        </p:nvSpPr>
        <p:spPr>
          <a:xfrm>
            <a:off x="152200" y="1239144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latin typeface="Proxima Nova"/>
                <a:ea typeface="Proxima Nova"/>
                <a:cs typeface="Proxima Nova"/>
                <a:sym typeface="Proxima Nova"/>
              </a:rPr>
              <a:t>→ Credit Card burden between 20 to 40 years old  and more precisely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latin typeface="Proxima Nova"/>
                <a:ea typeface="Proxima Nova"/>
                <a:cs typeface="Proxima Nova"/>
                <a:sym typeface="Proxima Nova"/>
              </a:rPr>
              <a:t> around 25yo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latin typeface="Proxima Nova"/>
                <a:ea typeface="Proxima Nova"/>
                <a:cs typeface="Proxima Nova"/>
                <a:sym typeface="Proxima Nova"/>
              </a:rPr>
              <a:t>→ Most of the subprime burden corresponds to renters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latin typeface="Proxima Nova"/>
                <a:ea typeface="Proxima Nova"/>
                <a:cs typeface="Proxima Nova"/>
                <a:sym typeface="Proxima Nova"/>
              </a:rPr>
              <a:t>→ Multiple derogatory reports are not common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86" name="Google Shape;28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800" y="2383325"/>
            <a:ext cx="5346674" cy="2013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7"/>
          <p:cNvSpPr txBox="1"/>
          <p:nvPr/>
        </p:nvSpPr>
        <p:spPr>
          <a:xfrm>
            <a:off x="0" y="4837375"/>
            <a:ext cx="8284800" cy="6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Calibri"/>
                <a:ea typeface="Calibri"/>
                <a:cs typeface="Calibri"/>
                <a:sym typeface="Calibri"/>
              </a:rPr>
              <a:t>Excludes denied applications, Excludes people with age &lt;= 15  (American Express Policy) 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7"/>
          <p:cNvSpPr/>
          <p:nvPr/>
        </p:nvSpPr>
        <p:spPr>
          <a:xfrm>
            <a:off x="458800" y="2505725"/>
            <a:ext cx="347700" cy="3579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7"/>
          <p:cNvSpPr txBox="1"/>
          <p:nvPr/>
        </p:nvSpPr>
        <p:spPr>
          <a:xfrm>
            <a:off x="288879" y="2299736"/>
            <a:ext cx="3909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0" name="Google Shape;29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6500" y="3439500"/>
            <a:ext cx="2402550" cy="164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7"/>
          <p:cNvPicPr preferRelativeResize="0"/>
          <p:nvPr/>
        </p:nvPicPr>
        <p:blipFill rotWithShape="1">
          <a:blip r:embed="rId5">
            <a:alphaModFix/>
          </a:blip>
          <a:srcRect r="49405"/>
          <a:stretch/>
        </p:blipFill>
        <p:spPr>
          <a:xfrm>
            <a:off x="6172225" y="167275"/>
            <a:ext cx="2629401" cy="1262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2" name="Google Shape;292;p37"/>
          <p:cNvGrpSpPr/>
          <p:nvPr/>
        </p:nvGrpSpPr>
        <p:grpSpPr>
          <a:xfrm>
            <a:off x="3835941" y="4328616"/>
            <a:ext cx="1515451" cy="730739"/>
            <a:chOff x="4051300" y="5324123"/>
            <a:chExt cx="3181048" cy="1533877"/>
          </a:xfrm>
        </p:grpSpPr>
        <p:pic>
          <p:nvPicPr>
            <p:cNvPr id="293" name="Google Shape;293;p37" descr="ノートパソコン が含まれている画像&#10;&#10;自動的に生成された説明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228564" y="5685005"/>
              <a:ext cx="1003784" cy="10037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3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flipH="1">
              <a:off x="4051300" y="5324123"/>
              <a:ext cx="835922" cy="15338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5" name="Google Shape;295;p37" descr="黒い背景と白い文字&#10;&#10;自動的に生成された説明"/>
            <p:cNvPicPr preferRelativeResize="0"/>
            <p:nvPr/>
          </p:nvPicPr>
          <p:blipFill rotWithShape="1">
            <a:blip r:embed="rId8">
              <a:alphaModFix/>
            </a:blip>
            <a:srcRect l="8532" r="69638"/>
            <a:stretch/>
          </p:blipFill>
          <p:spPr>
            <a:xfrm>
              <a:off x="5188097" y="5609246"/>
              <a:ext cx="835922" cy="1111672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96" name="Google Shape;296;p37"/>
          <p:cNvCxnSpPr/>
          <p:nvPr/>
        </p:nvCxnSpPr>
        <p:spPr>
          <a:xfrm>
            <a:off x="3148350" y="151098"/>
            <a:ext cx="0" cy="1010100"/>
          </a:xfrm>
          <a:prstGeom prst="straightConnector1">
            <a:avLst/>
          </a:prstGeom>
          <a:noFill/>
          <a:ln w="38100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7" name="Google Shape;297;p37"/>
          <p:cNvSpPr txBox="1">
            <a:spLocks noGrp="1"/>
          </p:cNvSpPr>
          <p:nvPr>
            <p:ph type="title"/>
          </p:nvPr>
        </p:nvSpPr>
        <p:spPr>
          <a:xfrm>
            <a:off x="246475" y="333975"/>
            <a:ext cx="8238600" cy="10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Proxima Nova"/>
              <a:buNone/>
            </a:pPr>
            <a:r>
              <a:rPr lang="fr" sz="2400" b="1">
                <a:solidFill>
                  <a:srgbClr val="262626"/>
                </a:solidFill>
                <a:latin typeface="Proxima Nova"/>
                <a:ea typeface="Proxima Nova"/>
                <a:cs typeface="Proxima Nova"/>
                <a:sym typeface="Proxima Nova"/>
              </a:rPr>
              <a:t>Opportunities</a:t>
            </a:r>
            <a:endParaRPr sz="2400" b="1">
              <a:solidFill>
                <a:srgbClr val="26262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8" name="Google Shape;298;p37"/>
          <p:cNvPicPr preferRelativeResize="0"/>
          <p:nvPr/>
        </p:nvPicPr>
        <p:blipFill rotWithShape="1">
          <a:blip r:embed="rId9">
            <a:alphaModFix/>
          </a:blip>
          <a:srcRect l="8194" t="39426" r="44492"/>
          <a:stretch/>
        </p:blipFill>
        <p:spPr>
          <a:xfrm>
            <a:off x="6293975" y="1547225"/>
            <a:ext cx="2565075" cy="1474799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7"/>
          <p:cNvSpPr txBox="1"/>
          <p:nvPr/>
        </p:nvSpPr>
        <p:spPr>
          <a:xfrm>
            <a:off x="6963297" y="3022024"/>
            <a:ext cx="14583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Calibri"/>
                <a:ea typeface="Calibri"/>
                <a:cs typeface="Calibri"/>
                <a:sym typeface="Calibri"/>
              </a:rPr>
              <a:t>Purchases frequency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38"/>
          <p:cNvPicPr preferRelativeResize="0"/>
          <p:nvPr/>
        </p:nvPicPr>
        <p:blipFill rotWithShape="1">
          <a:blip r:embed="rId3">
            <a:alphaModFix/>
          </a:blip>
          <a:srcRect l="10258" t="10500" r="-1850" b="-10500"/>
          <a:stretch/>
        </p:blipFill>
        <p:spPr>
          <a:xfrm>
            <a:off x="7730525" y="151600"/>
            <a:ext cx="1427925" cy="1447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5" name="Google Shape;305;p38"/>
          <p:cNvGrpSpPr/>
          <p:nvPr/>
        </p:nvGrpSpPr>
        <p:grpSpPr>
          <a:xfrm>
            <a:off x="3835941" y="4328616"/>
            <a:ext cx="1515451" cy="730739"/>
            <a:chOff x="4051300" y="5324123"/>
            <a:chExt cx="3181048" cy="1533877"/>
          </a:xfrm>
        </p:grpSpPr>
        <p:pic>
          <p:nvPicPr>
            <p:cNvPr id="306" name="Google Shape;306;p38" descr="ノートパソコン が含まれている画像&#10;&#10;自動的に生成された説明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228564" y="5685005"/>
              <a:ext cx="1003784" cy="10037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" name="Google Shape;307;p3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4051300" y="5324123"/>
              <a:ext cx="835922" cy="15338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8" name="Google Shape;308;p38" descr="黒い背景と白い文字&#10;&#10;自動的に生成された説明"/>
            <p:cNvPicPr preferRelativeResize="0"/>
            <p:nvPr/>
          </p:nvPicPr>
          <p:blipFill rotWithShape="1">
            <a:blip r:embed="rId6">
              <a:alphaModFix/>
            </a:blip>
            <a:srcRect l="8532" r="69638"/>
            <a:stretch/>
          </p:blipFill>
          <p:spPr>
            <a:xfrm>
              <a:off x="5188097" y="5609246"/>
              <a:ext cx="835922" cy="111167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9" name="Google Shape;309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77912" y="1712625"/>
            <a:ext cx="6588175" cy="258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8"/>
          <p:cNvSpPr txBox="1">
            <a:spLocks noGrp="1"/>
          </p:cNvSpPr>
          <p:nvPr>
            <p:ph type="body" idx="1"/>
          </p:nvPr>
        </p:nvSpPr>
        <p:spPr>
          <a:xfrm>
            <a:off x="3220549" y="447142"/>
            <a:ext cx="54573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 b="1" i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Each age group has a different preference on </a:t>
            </a:r>
            <a:endParaRPr sz="1400" b="1" i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 b="1" i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how they will spend their money</a:t>
            </a:r>
            <a:endParaRPr sz="1400" b="1" i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200"/>
              <a:buNone/>
            </a:pPr>
            <a:endParaRPr sz="1400" b="1" i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200"/>
              <a:buNone/>
            </a:pP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200"/>
              <a:buNone/>
            </a:pP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200"/>
              <a:buNone/>
            </a:pP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1" name="Google Shape;311;p38"/>
          <p:cNvSpPr/>
          <p:nvPr/>
        </p:nvSpPr>
        <p:spPr>
          <a:xfrm>
            <a:off x="2588050" y="1599075"/>
            <a:ext cx="1750800" cy="2695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2" name="Google Shape;312;p38"/>
          <p:cNvCxnSpPr/>
          <p:nvPr/>
        </p:nvCxnSpPr>
        <p:spPr>
          <a:xfrm>
            <a:off x="3148350" y="151098"/>
            <a:ext cx="0" cy="1010100"/>
          </a:xfrm>
          <a:prstGeom prst="straightConnector1">
            <a:avLst/>
          </a:prstGeom>
          <a:noFill/>
          <a:ln w="38100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3" name="Google Shape;313;p38"/>
          <p:cNvSpPr txBox="1">
            <a:spLocks noGrp="1"/>
          </p:cNvSpPr>
          <p:nvPr>
            <p:ph type="title"/>
          </p:nvPr>
        </p:nvSpPr>
        <p:spPr>
          <a:xfrm>
            <a:off x="246475" y="333975"/>
            <a:ext cx="8238600" cy="10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Proxima Nova"/>
              <a:buNone/>
            </a:pPr>
            <a:r>
              <a:rPr lang="fr" sz="2400" b="1">
                <a:solidFill>
                  <a:srgbClr val="262626"/>
                </a:solidFill>
                <a:latin typeface="Proxima Nova"/>
                <a:ea typeface="Proxima Nova"/>
                <a:cs typeface="Proxima Nova"/>
                <a:sym typeface="Proxima Nova"/>
              </a:rPr>
              <a:t>Opportunities</a:t>
            </a:r>
            <a:endParaRPr sz="2400" b="1">
              <a:solidFill>
                <a:srgbClr val="26262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39"/>
          <p:cNvPicPr preferRelativeResize="0"/>
          <p:nvPr/>
        </p:nvPicPr>
        <p:blipFill rotWithShape="1">
          <a:blip r:embed="rId3">
            <a:alphaModFix/>
          </a:blip>
          <a:srcRect t="-2249"/>
          <a:stretch/>
        </p:blipFill>
        <p:spPr>
          <a:xfrm>
            <a:off x="434775" y="1868770"/>
            <a:ext cx="4006450" cy="2452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9"/>
          <p:cNvPicPr preferRelativeResize="0"/>
          <p:nvPr/>
        </p:nvPicPr>
        <p:blipFill rotWithShape="1">
          <a:blip r:embed="rId4">
            <a:alphaModFix/>
          </a:blip>
          <a:srcRect l="10258" t="10500" r="-1850" b="-10500"/>
          <a:stretch/>
        </p:blipFill>
        <p:spPr>
          <a:xfrm>
            <a:off x="7758650" y="4003350"/>
            <a:ext cx="1041725" cy="10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9"/>
          <p:cNvSpPr txBox="1"/>
          <p:nvPr/>
        </p:nvSpPr>
        <p:spPr>
          <a:xfrm>
            <a:off x="358575" y="1303350"/>
            <a:ext cx="4213500" cy="7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latin typeface="Calibri"/>
                <a:ea typeface="Calibri"/>
                <a:cs typeface="Calibri"/>
                <a:sym typeface="Calibri"/>
              </a:rPr>
              <a:t>Pareto Analysis - Applications classified as “Bad” per product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1" name="Google Shape;321;p39"/>
          <p:cNvGrpSpPr/>
          <p:nvPr/>
        </p:nvGrpSpPr>
        <p:grpSpPr>
          <a:xfrm>
            <a:off x="3835941" y="4328616"/>
            <a:ext cx="1515451" cy="730739"/>
            <a:chOff x="4051300" y="5324123"/>
            <a:chExt cx="3181048" cy="1533877"/>
          </a:xfrm>
        </p:grpSpPr>
        <p:pic>
          <p:nvPicPr>
            <p:cNvPr id="322" name="Google Shape;322;p39" descr="ノートパソコン が含まれている画像&#10;&#10;自動的に生成された説明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228564" y="5685005"/>
              <a:ext cx="1003784" cy="10037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3" name="Google Shape;323;p3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flipH="1">
              <a:off x="4051300" y="5324123"/>
              <a:ext cx="835922" cy="15338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4" name="Google Shape;324;p39" descr="黒い背景と白い文字&#10;&#10;自動的に生成された説明"/>
            <p:cNvPicPr preferRelativeResize="0"/>
            <p:nvPr/>
          </p:nvPicPr>
          <p:blipFill rotWithShape="1">
            <a:blip r:embed="rId7">
              <a:alphaModFix/>
            </a:blip>
            <a:srcRect l="8532" r="69638"/>
            <a:stretch/>
          </p:blipFill>
          <p:spPr>
            <a:xfrm>
              <a:off x="5188097" y="5609246"/>
              <a:ext cx="835922" cy="111167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25" name="Google Shape;325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54575" y="1909390"/>
            <a:ext cx="4006450" cy="241221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9"/>
          <p:cNvSpPr txBox="1"/>
          <p:nvPr/>
        </p:nvSpPr>
        <p:spPr>
          <a:xfrm>
            <a:off x="4847525" y="1303350"/>
            <a:ext cx="4213500" cy="7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latin typeface="Calibri"/>
                <a:ea typeface="Calibri"/>
                <a:cs typeface="Calibri"/>
                <a:sym typeface="Calibri"/>
              </a:rPr>
              <a:t>People aged between 25-45 whose credit risk was classified as “Bad”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9"/>
          <p:cNvSpPr txBox="1">
            <a:spLocks noGrp="1"/>
          </p:cNvSpPr>
          <p:nvPr>
            <p:ph type="title"/>
          </p:nvPr>
        </p:nvSpPr>
        <p:spPr>
          <a:xfrm>
            <a:off x="246475" y="333975"/>
            <a:ext cx="8238600" cy="10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Proxima Nova"/>
              <a:buNone/>
            </a:pPr>
            <a:r>
              <a:rPr lang="fr" sz="2400" b="1">
                <a:solidFill>
                  <a:srgbClr val="262626"/>
                </a:solidFill>
                <a:latin typeface="Proxima Nova"/>
                <a:ea typeface="Proxima Nova"/>
                <a:cs typeface="Proxima Nova"/>
                <a:sym typeface="Proxima Nova"/>
              </a:rPr>
              <a:t>Opportunities</a:t>
            </a:r>
            <a:endParaRPr sz="2400" b="1">
              <a:solidFill>
                <a:srgbClr val="26262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8" name="Google Shape;328;p39"/>
          <p:cNvSpPr txBox="1">
            <a:spLocks noGrp="1"/>
          </p:cNvSpPr>
          <p:nvPr>
            <p:ph type="body" idx="1"/>
          </p:nvPr>
        </p:nvSpPr>
        <p:spPr>
          <a:xfrm>
            <a:off x="3297649" y="227292"/>
            <a:ext cx="54573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 b="1" i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Focusing on acquisition of a new car can yield revenue growth for </a:t>
            </a:r>
            <a:endParaRPr sz="1400" b="1" i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171616"/>
              </a:buClr>
              <a:buSzPts val="1200"/>
              <a:buNone/>
            </a:pPr>
            <a:endParaRPr sz="1800" b="1" i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200"/>
              <a:buNone/>
            </a:pP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200"/>
              <a:buNone/>
            </a:pP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200"/>
              <a:buNone/>
            </a:pPr>
            <a:endParaRPr sz="1800"/>
          </a:p>
        </p:txBody>
      </p:sp>
      <p:cxnSp>
        <p:nvCxnSpPr>
          <p:cNvPr id="329" name="Google Shape;329;p39"/>
          <p:cNvCxnSpPr/>
          <p:nvPr/>
        </p:nvCxnSpPr>
        <p:spPr>
          <a:xfrm>
            <a:off x="3148350" y="151098"/>
            <a:ext cx="0" cy="1010100"/>
          </a:xfrm>
          <a:prstGeom prst="straightConnector1">
            <a:avLst/>
          </a:prstGeom>
          <a:noFill/>
          <a:ln w="38100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0"/>
          <p:cNvSpPr txBox="1"/>
          <p:nvPr/>
        </p:nvSpPr>
        <p:spPr>
          <a:xfrm>
            <a:off x="90000" y="1450100"/>
            <a:ext cx="7604700" cy="10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Brand new car</a:t>
            </a:r>
            <a:r>
              <a:rPr lang="f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is much more likely  to default compared to those who wanted to </a:t>
            </a:r>
            <a:r>
              <a:rPr lang="fr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buy a new radio or television</a:t>
            </a:r>
            <a:r>
              <a:rPr lang="f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for example (two common products)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Also, we found that </a:t>
            </a:r>
            <a:r>
              <a:rPr lang="fr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higher the credit amount, the more likely people were to default</a:t>
            </a:r>
            <a:r>
              <a:rPr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35" name="Google Shape;335;p40"/>
          <p:cNvPicPr preferRelativeResize="0"/>
          <p:nvPr/>
        </p:nvPicPr>
        <p:blipFill rotWithShape="1">
          <a:blip r:embed="rId3">
            <a:alphaModFix/>
          </a:blip>
          <a:srcRect l="10258" t="10500" r="-1850" b="-10500"/>
          <a:stretch/>
        </p:blipFill>
        <p:spPr>
          <a:xfrm>
            <a:off x="7730525" y="151600"/>
            <a:ext cx="1427925" cy="1447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6" name="Google Shape;336;p40"/>
          <p:cNvGrpSpPr/>
          <p:nvPr/>
        </p:nvGrpSpPr>
        <p:grpSpPr>
          <a:xfrm>
            <a:off x="170050" y="2381225"/>
            <a:ext cx="5506925" cy="2142225"/>
            <a:chOff x="93850" y="2076425"/>
            <a:chExt cx="5506925" cy="2142225"/>
          </a:xfrm>
        </p:grpSpPr>
        <p:pic>
          <p:nvPicPr>
            <p:cNvPr id="337" name="Google Shape;337;p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3850" y="2076425"/>
              <a:ext cx="5506925" cy="2142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8" name="Google Shape;338;p40"/>
            <p:cNvSpPr txBox="1"/>
            <p:nvPr/>
          </p:nvSpPr>
          <p:spPr>
            <a:xfrm>
              <a:off x="381863" y="2106600"/>
              <a:ext cx="5060400" cy="24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b="1">
                  <a:latin typeface="Proxima Nova"/>
                  <a:ea typeface="Proxima Nova"/>
                  <a:cs typeface="Proxima Nova"/>
                  <a:sym typeface="Proxima Nova"/>
                </a:rPr>
                <a:t>Credit Amount, Purpose and Risk</a:t>
              </a:r>
              <a:endParaRPr b="1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pic>
        <p:nvPicPr>
          <p:cNvPr id="339" name="Google Shape;33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0150" y="1842200"/>
            <a:ext cx="2172875" cy="1463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3875" y="3520900"/>
            <a:ext cx="2149150" cy="1672388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40"/>
          <p:cNvSpPr txBox="1"/>
          <p:nvPr/>
        </p:nvSpPr>
        <p:spPr>
          <a:xfrm>
            <a:off x="7423200" y="3539625"/>
            <a:ext cx="20574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b="1">
                <a:latin typeface="Proxima Nova"/>
                <a:ea typeface="Proxima Nova"/>
                <a:cs typeface="Proxima Nova"/>
                <a:sym typeface="Proxima Nova"/>
              </a:rPr>
              <a:t>Low Risk</a:t>
            </a:r>
            <a:endParaRPr sz="1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2" name="Google Shape;342;p40"/>
          <p:cNvSpPr txBox="1"/>
          <p:nvPr/>
        </p:nvSpPr>
        <p:spPr>
          <a:xfrm>
            <a:off x="7415788" y="1860925"/>
            <a:ext cx="20574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b="1">
                <a:latin typeface="Proxima Nova"/>
                <a:ea typeface="Proxima Nova"/>
                <a:cs typeface="Proxima Nova"/>
                <a:sym typeface="Proxima Nova"/>
              </a:rPr>
              <a:t>High Risk</a:t>
            </a:r>
            <a:endParaRPr sz="1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43" name="Google Shape;343;p40"/>
          <p:cNvGrpSpPr/>
          <p:nvPr/>
        </p:nvGrpSpPr>
        <p:grpSpPr>
          <a:xfrm>
            <a:off x="3835941" y="4328616"/>
            <a:ext cx="1515451" cy="730739"/>
            <a:chOff x="4051300" y="5324123"/>
            <a:chExt cx="3181048" cy="1533877"/>
          </a:xfrm>
        </p:grpSpPr>
        <p:pic>
          <p:nvPicPr>
            <p:cNvPr id="344" name="Google Shape;344;p40" descr="ノートパソコン が含まれている画像&#10;&#10;自動的に生成された説明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228564" y="5685005"/>
              <a:ext cx="1003784" cy="10037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5" name="Google Shape;345;p4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 flipH="1">
              <a:off x="4051300" y="5324123"/>
              <a:ext cx="835922" cy="15338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6" name="Google Shape;346;p40" descr="黒い背景と白い文字&#10;&#10;自動的に生成された説明"/>
            <p:cNvPicPr preferRelativeResize="0"/>
            <p:nvPr/>
          </p:nvPicPr>
          <p:blipFill rotWithShape="1">
            <a:blip r:embed="rId9">
              <a:alphaModFix/>
            </a:blip>
            <a:srcRect l="8532" r="69638"/>
            <a:stretch/>
          </p:blipFill>
          <p:spPr>
            <a:xfrm>
              <a:off x="5188097" y="5609246"/>
              <a:ext cx="835922" cy="111167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7" name="Google Shape;347;p40"/>
          <p:cNvSpPr txBox="1">
            <a:spLocks noGrp="1"/>
          </p:cNvSpPr>
          <p:nvPr>
            <p:ph type="title"/>
          </p:nvPr>
        </p:nvSpPr>
        <p:spPr>
          <a:xfrm>
            <a:off x="246475" y="333975"/>
            <a:ext cx="8238600" cy="10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Proxima Nova"/>
              <a:buNone/>
            </a:pPr>
            <a:r>
              <a:rPr lang="fr" sz="2400" b="1">
                <a:solidFill>
                  <a:srgbClr val="262626"/>
                </a:solidFill>
                <a:latin typeface="Proxima Nova"/>
                <a:ea typeface="Proxima Nova"/>
                <a:cs typeface="Proxima Nova"/>
                <a:sym typeface="Proxima Nova"/>
              </a:rPr>
              <a:t>Opportunities</a:t>
            </a:r>
            <a:endParaRPr sz="2400" b="1">
              <a:solidFill>
                <a:srgbClr val="26262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48" name="Google Shape;348;p40"/>
          <p:cNvCxnSpPr/>
          <p:nvPr/>
        </p:nvCxnSpPr>
        <p:spPr>
          <a:xfrm>
            <a:off x="3148350" y="151098"/>
            <a:ext cx="0" cy="1010100"/>
          </a:xfrm>
          <a:prstGeom prst="straightConnector1">
            <a:avLst/>
          </a:prstGeom>
          <a:noFill/>
          <a:ln w="38100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oogle Shape;353;p41"/>
          <p:cNvGrpSpPr/>
          <p:nvPr/>
        </p:nvGrpSpPr>
        <p:grpSpPr>
          <a:xfrm>
            <a:off x="3835941" y="4328616"/>
            <a:ext cx="1515451" cy="730739"/>
            <a:chOff x="4051300" y="5324123"/>
            <a:chExt cx="3181048" cy="1533877"/>
          </a:xfrm>
        </p:grpSpPr>
        <p:pic>
          <p:nvPicPr>
            <p:cNvPr id="354" name="Google Shape;354;p41" descr="ノートパソコン が含まれている画像&#10;&#10;自動的に生成された説明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228564" y="5685005"/>
              <a:ext cx="1003784" cy="10037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" name="Google Shape;355;p4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4051300" y="5324123"/>
              <a:ext cx="835922" cy="15338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Google Shape;356;p41" descr="黒い背景と白い文字&#10;&#10;自動的に生成された説明"/>
            <p:cNvPicPr preferRelativeResize="0"/>
            <p:nvPr/>
          </p:nvPicPr>
          <p:blipFill rotWithShape="1">
            <a:blip r:embed="rId5">
              <a:alphaModFix/>
            </a:blip>
            <a:srcRect l="8532" r="69638"/>
            <a:stretch/>
          </p:blipFill>
          <p:spPr>
            <a:xfrm>
              <a:off x="5188097" y="5609246"/>
              <a:ext cx="835922" cy="111167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7" name="Google Shape;357;p41"/>
          <p:cNvSpPr txBox="1">
            <a:spLocks noGrp="1"/>
          </p:cNvSpPr>
          <p:nvPr>
            <p:ph type="title"/>
          </p:nvPr>
        </p:nvSpPr>
        <p:spPr>
          <a:xfrm>
            <a:off x="246475" y="181575"/>
            <a:ext cx="8238600" cy="10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Proxima Nova"/>
              <a:buNone/>
            </a:pPr>
            <a:r>
              <a:rPr lang="fr" sz="2400" b="1">
                <a:solidFill>
                  <a:srgbClr val="262626"/>
                </a:solidFill>
                <a:latin typeface="Proxima Nova"/>
                <a:ea typeface="Proxima Nova"/>
                <a:cs typeface="Proxima Nova"/>
                <a:sym typeface="Proxima Nova"/>
              </a:rPr>
              <a:t>Classification of</a:t>
            </a:r>
            <a:endParaRPr sz="2400" b="1">
              <a:solidFill>
                <a:srgbClr val="26262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Proxima Nova"/>
              <a:buNone/>
            </a:pPr>
            <a:r>
              <a:rPr lang="fr" sz="2400" b="1">
                <a:solidFill>
                  <a:srgbClr val="262626"/>
                </a:solidFill>
                <a:latin typeface="Proxima Nova"/>
                <a:ea typeface="Proxima Nova"/>
                <a:cs typeface="Proxima Nova"/>
                <a:sym typeface="Proxima Nova"/>
              </a:rPr>
              <a:t>bad risk</a:t>
            </a:r>
            <a:endParaRPr sz="2400" b="1">
              <a:solidFill>
                <a:srgbClr val="26262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8" name="Google Shape;358;p41"/>
          <p:cNvSpPr txBox="1">
            <a:spLocks noGrp="1"/>
          </p:cNvSpPr>
          <p:nvPr>
            <p:ph type="body" idx="1"/>
          </p:nvPr>
        </p:nvSpPr>
        <p:spPr>
          <a:xfrm>
            <a:off x="3297649" y="227292"/>
            <a:ext cx="54573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200"/>
              <a:buNone/>
            </a:pPr>
            <a:endParaRPr sz="1800" b="1" i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200"/>
              <a:buNone/>
            </a:pP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200"/>
              <a:buNone/>
            </a:pP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200"/>
              <a:buNone/>
            </a:pPr>
            <a:endParaRPr sz="1800"/>
          </a:p>
        </p:txBody>
      </p:sp>
      <p:cxnSp>
        <p:nvCxnSpPr>
          <p:cNvPr id="359" name="Google Shape;359;p41"/>
          <p:cNvCxnSpPr/>
          <p:nvPr/>
        </p:nvCxnSpPr>
        <p:spPr>
          <a:xfrm>
            <a:off x="3148350" y="151098"/>
            <a:ext cx="0" cy="1010100"/>
          </a:xfrm>
          <a:prstGeom prst="straightConnector1">
            <a:avLst/>
          </a:prstGeom>
          <a:noFill/>
          <a:ln w="38100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0" name="Google Shape;360;p41"/>
          <p:cNvSpPr txBox="1">
            <a:spLocks noGrp="1"/>
          </p:cNvSpPr>
          <p:nvPr>
            <p:ph type="body" idx="1"/>
          </p:nvPr>
        </p:nvSpPr>
        <p:spPr>
          <a:xfrm>
            <a:off x="3297649" y="227292"/>
            <a:ext cx="54573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 b="1" i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Using Microsoft Azure for Classifying bad and good risk payers. ML techniques can be extended for giving optimal creidt amount </a:t>
            </a:r>
            <a:endParaRPr sz="1400" b="1" i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171616"/>
              </a:buClr>
              <a:buSzPts val="1200"/>
              <a:buNone/>
            </a:pPr>
            <a:endParaRPr sz="1800" b="1" i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200"/>
              <a:buNone/>
            </a:pP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200"/>
              <a:buNone/>
            </a:pP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200"/>
              <a:buNone/>
            </a:pPr>
            <a:endParaRPr sz="1800"/>
          </a:p>
        </p:txBody>
      </p:sp>
      <p:pic>
        <p:nvPicPr>
          <p:cNvPr id="361" name="Google Shape;361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7675" y="1348475"/>
            <a:ext cx="4244325" cy="3012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96877" y="1348475"/>
            <a:ext cx="3203313" cy="1510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03925" y="3173751"/>
            <a:ext cx="3005774" cy="1436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1"/>
          <p:cNvSpPr txBox="1"/>
          <p:nvPr/>
        </p:nvSpPr>
        <p:spPr>
          <a:xfrm>
            <a:off x="5872050" y="956925"/>
            <a:ext cx="22509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Without Credit History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41"/>
          <p:cNvSpPr txBox="1"/>
          <p:nvPr/>
        </p:nvSpPr>
        <p:spPr>
          <a:xfrm>
            <a:off x="5719975" y="2858575"/>
            <a:ext cx="28815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With Credit History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1714</Words>
  <Application>Microsoft Macintosh PowerPoint</Application>
  <PresentationFormat>On-screen Show (16:9)</PresentationFormat>
  <Paragraphs>199</Paragraphs>
  <Slides>33</Slides>
  <Notes>33</Notes>
  <HiddenSlides>21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Lato</vt:lpstr>
      <vt:lpstr>Lato Light</vt:lpstr>
      <vt:lpstr>Montserrat</vt:lpstr>
      <vt:lpstr>Noto Sans Symbols</vt:lpstr>
      <vt:lpstr>Open Sans</vt:lpstr>
      <vt:lpstr>Proxima Nova</vt:lpstr>
      <vt:lpstr>Focus</vt:lpstr>
      <vt:lpstr>Office Theme</vt:lpstr>
      <vt:lpstr>PowerPoint Presentation</vt:lpstr>
      <vt:lpstr>PowerPoint Presentation</vt:lpstr>
      <vt:lpstr>Methodology</vt:lpstr>
      <vt:lpstr>Demand  for Product Personalization</vt:lpstr>
      <vt:lpstr>Opportunities</vt:lpstr>
      <vt:lpstr>Opportunities</vt:lpstr>
      <vt:lpstr>Opportunities</vt:lpstr>
      <vt:lpstr>Opportunities</vt:lpstr>
      <vt:lpstr>Classification of bad risk</vt:lpstr>
      <vt:lpstr>PowerPoint Presentation</vt:lpstr>
      <vt:lpstr>PowerPoint Presentation</vt:lpstr>
      <vt:lpstr>PowerPoint Presentation</vt:lpstr>
      <vt:lpstr>Challenge 1:     Rising Default                   Rates</vt:lpstr>
      <vt:lpstr>PowerPoint Presentation</vt:lpstr>
      <vt:lpstr>PowerPoint Presentation</vt:lpstr>
      <vt:lpstr>PowerPoint Presentation</vt:lpstr>
      <vt:lpstr> Challenge 3: Subprime-lending</vt:lpstr>
      <vt:lpstr>Data Visualization</vt:lpstr>
      <vt:lpstr>Modeling</vt:lpstr>
      <vt:lpstr>Challenge 4:   Growing Demand    for Product  Personalization</vt:lpstr>
      <vt:lpstr>PowerPoint Presentation</vt:lpstr>
      <vt:lpstr>Data Visualisation</vt:lpstr>
      <vt:lpstr> Data Visualisations </vt:lpstr>
      <vt:lpstr> Challenge 2:  Rising Delinquency                     Rates</vt:lpstr>
      <vt:lpstr>Project Objectives</vt:lpstr>
      <vt:lpstr>Modelisation</vt:lpstr>
      <vt:lpstr>Plan of Action (Valid for all the challenges)</vt:lpstr>
      <vt:lpstr>II. Data Understanding</vt:lpstr>
      <vt:lpstr>PowerPoint Presentation</vt:lpstr>
      <vt:lpstr>Business Pain Point</vt:lpstr>
      <vt:lpstr>Slide Title</vt:lpstr>
      <vt:lpstr>Slide Title</vt:lpstr>
      <vt:lpstr>Slide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Szabcso@sulid.hu</cp:lastModifiedBy>
  <cp:revision>1</cp:revision>
  <dcterms:modified xsi:type="dcterms:W3CDTF">2020-01-06T23:18:34Z</dcterms:modified>
</cp:coreProperties>
</file>