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nlinelibrary.wiley.com/doi/full/10.1111/ecin.12992?casa_token=_rYkh2_s4GkAAAAA%3AKc9akzUrML1yQPkgA8xdMmZeep1VGYfW43oL5yFQQlizxcoXLVmn8aiGYlZauxPDLedIOIbFC8b4Bro"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The Hidden Researcher Study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Alice Wruck</a:t>
            </a:r>
          </a:p>
        </p:txBody>
      </p:sp>
      <p:sp>
        <p:nvSpPr>
          <p:cNvPr id="4" name="Date Placeholder 3"/>
          <p:cNvSpPr>
            <a:spLocks noGrp="1"/>
          </p:cNvSpPr>
          <p:nvPr>
            <p:ph idx="10" sz="half" type="dt"/>
          </p:nvPr>
        </p:nvSpPr>
        <p:spPr/>
        <p:txBody>
          <a:bodyPr/>
          <a:lstStyle/>
          <a:p>
            <a:pPr lvl="0" indent="0" marL="0">
              <a:buNone/>
            </a:pPr>
            <a:r>
              <a:rPr/>
              <a:t>2023-09-13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Background:</a:t>
            </a:r>
          </a:p>
        </p:txBody>
      </p:sp>
      <p:sp>
        <p:nvSpPr>
          <p:cNvPr id="3" name="Content Placeholder 2"/>
          <p:cNvSpPr>
            <a:spLocks noGrp="1"/>
          </p:cNvSpPr>
          <p:nvPr>
            <p:ph idx="1"/>
          </p:nvPr>
        </p:nvSpPr>
        <p:spPr/>
        <p:txBody>
          <a:bodyPr/>
          <a:lstStyle/>
          <a:p>
            <a:pPr lvl="0"/>
            <a:r>
              <a:rPr/>
              <a:t>When conducting research studies, there will always be some level of variability in results. These results could defer based things like what sample was used, the methods used, etc. Other causes for differences could be decisions made by the researcher throughout their process.</a:t>
            </a:r>
          </a:p>
          <a:p>
            <a:pPr lvl="0"/>
            <a:r>
              <a:rPr/>
              <a:t>The authors of this study wanted to investigate the degree to which the decisions made by these researchers impact the study’s results.</a:t>
            </a:r>
          </a:p>
          <a:p>
            <a:pPr lvl="0" indent="0" marL="0">
              <a:spcBef>
                <a:spcPts val="3000"/>
              </a:spcBef>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What Kind of Decisions?:</a:t>
            </a:r>
          </a:p>
        </p:txBody>
      </p:sp>
      <p:sp>
        <p:nvSpPr>
          <p:cNvPr id="3" name="Content Placeholder 2"/>
          <p:cNvSpPr>
            <a:spLocks noGrp="1"/>
          </p:cNvSpPr>
          <p:nvPr>
            <p:ph idx="1"/>
          </p:nvPr>
        </p:nvSpPr>
        <p:spPr/>
        <p:txBody>
          <a:bodyPr/>
          <a:lstStyle/>
          <a:p>
            <a:pPr lvl="0"/>
            <a:r>
              <a:rPr/>
              <a:t>When conducting a study, decisions are made throughout the entire process. These decisions could be things like:</a:t>
            </a:r>
          </a:p>
          <a:p>
            <a:pPr lvl="1"/>
            <a:r>
              <a:rPr/>
              <a:t>The methods used while cleaning data</a:t>
            </a:r>
          </a:p>
          <a:p>
            <a:pPr lvl="1"/>
            <a:r>
              <a:rPr/>
              <a:t>The definitions of variables</a:t>
            </a:r>
          </a:p>
          <a:p>
            <a:pPr lvl="1"/>
            <a:r>
              <a:rPr/>
              <a:t>The empirical approach</a:t>
            </a:r>
          </a:p>
          <a:p>
            <a:pPr lvl="0" indent="0" marL="0">
              <a:spcBef>
                <a:spcPts val="3000"/>
              </a:spcBef>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Methodology:</a:t>
            </a:r>
          </a:p>
        </p:txBody>
      </p:sp>
      <p:sp>
        <p:nvSpPr>
          <p:cNvPr id="3" name="Content Placeholder 2"/>
          <p:cNvSpPr>
            <a:spLocks noGrp="1"/>
          </p:cNvSpPr>
          <p:nvPr>
            <p:ph idx="1"/>
          </p:nvPr>
        </p:nvSpPr>
        <p:spPr/>
        <p:txBody>
          <a:bodyPr/>
          <a:lstStyle/>
          <a:p>
            <a:pPr lvl="0"/>
            <a:r>
              <a:rPr/>
              <a:t>For this study, they used a “many-analysts” approach.</a:t>
            </a:r>
          </a:p>
          <a:p>
            <a:pPr lvl="1"/>
            <a:r>
              <a:rPr/>
              <a:t>a “many-analysts” approach is when there are several analysts/researchers given the same research question and data set. The analysts are unaware of the methodology the others are using.</a:t>
            </a:r>
          </a:p>
          <a:p>
            <a:pPr lvl="2"/>
            <a:r>
              <a:rPr/>
              <a:t>The reason for this is that knowing a peer’s methodology could impact their own. This could lead them to getting the same result, but the same incorrect result.</a:t>
            </a:r>
          </a:p>
          <a:p>
            <a:pPr lvl="0"/>
            <a:r>
              <a:rPr/>
              <a:t>Two studies published in reputable journals were selected for replication. Each study was replicated seven times for a total of 14 replications.</a:t>
            </a:r>
          </a:p>
          <a:p>
            <a:pPr lvl="0" indent="0" marL="0">
              <a:spcBef>
                <a:spcPts val="3000"/>
              </a:spcBef>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Key Findings:</a:t>
            </a:r>
          </a:p>
        </p:txBody>
      </p:sp>
      <p:sp>
        <p:nvSpPr>
          <p:cNvPr id="3" name="Content Placeholder 2"/>
          <p:cNvSpPr>
            <a:spLocks noGrp="1"/>
          </p:cNvSpPr>
          <p:nvPr>
            <p:ph idx="1"/>
          </p:nvPr>
        </p:nvSpPr>
        <p:spPr/>
        <p:txBody>
          <a:bodyPr/>
          <a:lstStyle/>
          <a:p>
            <a:pPr lvl="0"/>
            <a:r>
              <a:rPr/>
              <a:t>They found that there was considerable variation in the analysts’ approaches and that these differences led to large variations within their results.</a:t>
            </a:r>
          </a:p>
          <a:p>
            <a:pPr lvl="1"/>
            <a:r>
              <a:rPr/>
              <a:t>Biggest difference was in the way data was cleaned and prepared for analysis.</a:t>
            </a:r>
          </a:p>
          <a:p>
            <a:pPr lvl="2"/>
            <a:r>
              <a:rPr/>
              <a:t>Within analysis, difference of opinion on what models should be used. Due to matters of opinion or familiarity with one model over another.</a:t>
            </a:r>
          </a:p>
          <a:p>
            <a:pPr lvl="0" indent="0" marL="0">
              <a:spcBef>
                <a:spcPts val="3000"/>
              </a:spcBef>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How This Could Be Solved:</a:t>
            </a:r>
          </a:p>
        </p:txBody>
      </p:sp>
      <p:sp>
        <p:nvSpPr>
          <p:cNvPr id="3" name="Content Placeholder 2"/>
          <p:cNvSpPr>
            <a:spLocks noGrp="1"/>
          </p:cNvSpPr>
          <p:nvPr>
            <p:ph idx="1"/>
          </p:nvPr>
        </p:nvSpPr>
        <p:spPr/>
        <p:txBody>
          <a:bodyPr/>
          <a:lstStyle/>
          <a:p>
            <a:pPr lvl="0"/>
            <a:r>
              <a:rPr/>
              <a:t>The researchers discuss a few ways in which research papers could be improved and standardized moving forward.:</a:t>
            </a:r>
          </a:p>
          <a:p>
            <a:pPr lvl="1" indent="-342900" marL="685800">
              <a:buAutoNum type="arabicPeriod"/>
            </a:pPr>
            <a:r>
              <a:rPr/>
              <a:t>Create a set of “best practices” for the field</a:t>
            </a:r>
          </a:p>
          <a:p>
            <a:pPr lvl="1" indent="-342900" marL="685800">
              <a:buAutoNum type="arabicPeriod"/>
            </a:pPr>
            <a:r>
              <a:rPr/>
              <a:t>Use model averaging</a:t>
            </a:r>
          </a:p>
          <a:p>
            <a:pPr lvl="2"/>
            <a:r>
              <a:rPr/>
              <a:t>Model averaging is when multiple ways of designing the model are averaged together to generate a more accurate result.</a:t>
            </a:r>
          </a:p>
          <a:p>
            <a:pPr lvl="1" indent="-342900" marL="685800">
              <a:buAutoNum type="arabicPeriod"/>
            </a:pPr>
            <a:r>
              <a:rPr/>
              <a:t>Use of further detail when describing the analysis of a study could be advised</a:t>
            </a:r>
          </a:p>
          <a:p>
            <a:pPr lvl="0" indent="0" marL="0">
              <a:spcBef>
                <a:spcPts val="3000"/>
              </a:spcBef>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Sources:</a:t>
            </a:r>
          </a:p>
        </p:txBody>
      </p:sp>
      <p:sp>
        <p:nvSpPr>
          <p:cNvPr id="3" name="Content Placeholder 2"/>
          <p:cNvSpPr>
            <a:spLocks noGrp="1"/>
          </p:cNvSpPr>
          <p:nvPr>
            <p:ph idx="1"/>
          </p:nvPr>
        </p:nvSpPr>
        <p:spPr/>
        <p:txBody>
          <a:bodyPr/>
          <a:lstStyle/>
          <a:p>
            <a:pPr lvl="0"/>
            <a:r>
              <a:rPr>
                <a:hlinkClick r:id="rId2"/>
              </a:rPr>
              <a:t>https://onlinelibrary.wiley.com/doi/full/10.1111/ecin.12992?casa_token=_rYkh2_s4GkAAAAA%3AKc9akzUrML1yQPkgA8xdMmZeep1VGYfW43oL5yFQQlizxcoXLVmn8aiGYlZauxPDLedIOIbFC8b4Bro</a:t>
            </a:r>
          </a:p>
          <a:p>
            <a:pPr lvl="0" indent="0" marL="0">
              <a:spcBef>
                <a:spcPts val="3000"/>
              </a:spcBef>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Hidden Researcher Study</dc:title>
  <dc:creator>Alice Wruck</dc:creator>
  <cp:keywords/>
  <dcterms:created xsi:type="dcterms:W3CDTF">2023-09-13T16:14:41Z</dcterms:created>
  <dcterms:modified xsi:type="dcterms:W3CDTF">2023-09-13T16:14:41Z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2023-09-13</vt:lpwstr>
  </property>
  <property fmtid="{D5CDD505-2E9C-101B-9397-08002B2CF9AE}" pid="3" name="output">
    <vt:lpwstr>powerpoint_presentation</vt:lpwstr>
  </property>
</Properties>
</file>