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zhang-wangz/LeetCodeRa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acwing.com/activity/content/11/" TargetMode="External"/><Relationship Id="rId1" Type="http://schemas.openxmlformats.org/officeDocument/2006/relationships/hyperlink" Target="https://labuladong.github.io/algo/ho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0920" y="3139440"/>
            <a:ext cx="78168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1. </a:t>
            </a:r>
            <a:r>
              <a:rPr kumimoji="1" lang="zh-CN" altLang="en-US" dirty="0"/>
              <a:t>剑指</a:t>
            </a:r>
            <a:r>
              <a:rPr kumimoji="1" lang="en-US" altLang="zh-CN" dirty="0"/>
              <a:t> 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 II </a:t>
            </a:r>
            <a:r>
              <a:rPr kumimoji="1" lang="zh-CN" altLang="en-US" dirty="0"/>
              <a:t>一个月</a:t>
            </a:r>
            <a:br>
              <a:rPr kumimoji="1" lang="en-US" altLang="zh-CN" dirty="0"/>
            </a:br>
            <a:r>
              <a:rPr kumimoji="1" lang="en-US" altLang="zh-CN" dirty="0"/>
              <a:t>2. Hot100          </a:t>
            </a:r>
            <a:r>
              <a:rPr kumimoji="1" lang="zh-CN" altLang="en-US" dirty="0">
                <a:sym typeface="+mn-ea"/>
              </a:rPr>
              <a:t>一个月</a:t>
            </a:r>
            <a:br>
              <a:rPr kumimoji="1" lang="en-US" altLang="zh-CN" dirty="0"/>
            </a:br>
            <a:r>
              <a:rPr kumimoji="1" lang="en-US" altLang="zh-CN" dirty="0"/>
              <a:t>3. </a:t>
            </a:r>
            <a:r>
              <a:rPr kumimoji="1" lang="zh-CN" altLang="en-US" dirty="0">
                <a:sym typeface="+mn-ea"/>
              </a:rPr>
              <a:t>力扣</a:t>
            </a:r>
            <a:r>
              <a:rPr kumimoji="1" lang="zh-CN" altLang="en-US" dirty="0"/>
              <a:t>前</a:t>
            </a:r>
            <a:r>
              <a:rPr kumimoji="1" lang="en-US" altLang="zh-CN" dirty="0"/>
              <a:t>200</a:t>
            </a:r>
            <a:r>
              <a:rPr kumimoji="1" lang="zh-CN" altLang="en-US" dirty="0"/>
              <a:t>题</a:t>
            </a:r>
            <a:r>
              <a:rPr kumimoji="1" lang="en-US" altLang="zh-CN" dirty="0"/>
              <a:t>         </a:t>
            </a:r>
            <a:r>
              <a:rPr kumimoji="1" lang="zh-CN" altLang="en-US" dirty="0"/>
              <a:t>两个</a:t>
            </a:r>
            <a:r>
              <a:rPr kumimoji="1" lang="zh-CN" altLang="en-US" dirty="0">
                <a:sym typeface="+mn-ea"/>
              </a:rPr>
              <a:t>个月</a:t>
            </a:r>
            <a:br>
              <a:rPr kumimoji="1" lang="zh-CN" altLang="en-US" dirty="0">
                <a:sym typeface="+mn-ea"/>
              </a:rPr>
            </a:br>
            <a:br>
              <a:rPr kumimoji="1" lang="zh-CN" altLang="en-US" dirty="0">
                <a:sym typeface="+mn-ea"/>
              </a:rPr>
            </a:br>
            <a:r>
              <a:rPr kumimoji="1" lang="zh-CN" altLang="en-US" dirty="0">
                <a:sym typeface="+mn-ea"/>
              </a:rPr>
              <a:t>里面会有一定的重复题目，可以</a:t>
            </a:r>
            <a:r>
              <a:rPr kumimoji="1" lang="zh-CN" altLang="en-US" dirty="0">
                <a:sym typeface="+mn-ea"/>
              </a:rPr>
              <a:t>多做几遍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7347" y="2425582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题目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1946" y="396621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21893" y="2077038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kumimoji="1" lang="en-US" altLang="zh-CN" sz="1600" dirty="0">
                <a:sym typeface="+mn-ea"/>
              </a:rPr>
            </a:br>
            <a:endParaRPr kumimoji="1" lang="en-US" altLang="zh-CN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100" y="5417820"/>
            <a:ext cx="1090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掌握基本数据结构，掌握基本算法时空复杂度，能够根据题意和数据规模选择相应算法</a:t>
            </a:r>
            <a:br>
              <a:rPr kumimoji="1" lang="en-US" altLang="zh-CN" sz="2000" dirty="0"/>
            </a:br>
            <a:r>
              <a:rPr kumimoji="1" lang="en-US" altLang="zh-CN" sz="2000" dirty="0"/>
              <a:t>2.</a:t>
            </a:r>
            <a:r>
              <a:rPr kumimoji="1" lang="zh-CN" altLang="en-US" sz="2000" dirty="0"/>
              <a:t> 具有一定的观察数据规律能力，数学归纳能力，模拟题意的编码能力，以及基本的优化</a:t>
            </a:r>
            <a:r>
              <a:rPr kumimoji="1" lang="zh-CN" altLang="en-US" sz="2000" dirty="0"/>
              <a:t>能力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927226" y="4783971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能力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算法基础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927100" y="860425"/>
            <a:ext cx="108070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该阶段主要是打基础，快速过一遍最最基础的数据结构和算法，</a:t>
            </a:r>
            <a:r>
              <a:rPr lang="en-US" altLang="zh-CN">
                <a:solidFill>
                  <a:srgbClr val="FF0000"/>
                </a:solidFill>
              </a:rPr>
              <a:t>一定要看最标准的解法</a:t>
            </a:r>
            <a:r>
              <a:rPr lang="zh-CN" altLang="en-US">
                <a:solidFill>
                  <a:srgbClr val="FF0000"/>
                </a:solidFill>
              </a:rPr>
              <a:t>和套路，养成自己的标准和编码习惯</a:t>
            </a:r>
            <a:r>
              <a:rPr lang="zh-CN" altLang="en-US"/>
              <a:t>，可以看书</a:t>
            </a:r>
            <a:r>
              <a:rPr lang="en-US" altLang="zh-CN"/>
              <a:t> </a:t>
            </a:r>
            <a:r>
              <a:rPr lang="zh-CN" altLang="en-US"/>
              <a:t>看答案</a:t>
            </a:r>
            <a:r>
              <a:rPr lang="en-US" altLang="zh-CN"/>
              <a:t> </a:t>
            </a:r>
            <a:r>
              <a:rPr lang="zh-CN" altLang="en-US"/>
              <a:t>看题解</a:t>
            </a:r>
            <a:r>
              <a:rPr lang="en-US" altLang="zh-CN"/>
              <a:t> </a:t>
            </a:r>
            <a:br>
              <a:rPr lang="zh-CN" altLang="en-US"/>
            </a:br>
            <a:r>
              <a:rPr lang="zh-CN" altLang="en-US" b="1"/>
              <a:t>数据结构</a:t>
            </a:r>
            <a:r>
              <a:rPr lang="en-US" altLang="zh-CN"/>
              <a:t> </a:t>
            </a:r>
            <a:r>
              <a:rPr lang="zh-CN" altLang="en-US"/>
              <a:t>数组</a:t>
            </a:r>
            <a:r>
              <a:rPr lang="en-US" altLang="zh-CN"/>
              <a:t> </a:t>
            </a:r>
            <a:r>
              <a:rPr lang="zh-CN" altLang="en-US"/>
              <a:t>链表</a:t>
            </a:r>
            <a:r>
              <a:rPr lang="en-US" altLang="zh-CN"/>
              <a:t> </a:t>
            </a:r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zh-CN" altLang="en-US"/>
              <a:t>栈</a:t>
            </a:r>
            <a:r>
              <a:rPr lang="en-US" altLang="zh-CN"/>
              <a:t>  Hash </a:t>
            </a:r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zh-CN" altLang="en-US"/>
              <a:t>树</a:t>
            </a:r>
            <a:r>
              <a:rPr lang="en-US" altLang="zh-CN"/>
              <a:t> </a:t>
            </a:r>
            <a:r>
              <a:rPr lang="zh-CN" altLang="en-US"/>
              <a:t>堆</a:t>
            </a:r>
            <a:r>
              <a:rPr lang="en-US" altLang="zh-CN"/>
              <a:t> </a:t>
            </a:r>
            <a:r>
              <a:rPr lang="zh-CN" altLang="en-US"/>
              <a:t>图（可选）</a:t>
            </a:r>
            <a:r>
              <a:rPr lang="en-US" altLang="zh-CN"/>
              <a:t> Trie</a:t>
            </a:r>
            <a:r>
              <a:rPr lang="zh-CN" altLang="en-US"/>
              <a:t>（可选）</a:t>
            </a:r>
            <a:br>
              <a:rPr lang="zh-CN" altLang="en-US"/>
            </a:br>
            <a:r>
              <a:rPr lang="zh-CN" altLang="en-US" b="1"/>
              <a:t>算法</a:t>
            </a:r>
            <a:r>
              <a:rPr lang="zh-CN" altLang="en-US"/>
              <a:t>：二分</a:t>
            </a:r>
            <a:r>
              <a:rPr lang="en-US" altLang="zh-CN"/>
              <a:t> </a:t>
            </a:r>
            <a:r>
              <a:rPr lang="zh-CN" altLang="en-US"/>
              <a:t>回溯</a:t>
            </a:r>
            <a:r>
              <a:rPr lang="en-US" altLang="zh-CN"/>
              <a:t> </a:t>
            </a:r>
            <a:r>
              <a:rPr lang="zh-CN" altLang="en-US"/>
              <a:t>贪心</a:t>
            </a:r>
            <a:r>
              <a:rPr lang="en-US" altLang="zh-CN"/>
              <a:t> </a:t>
            </a:r>
            <a:r>
              <a:rPr lang="zh-CN" altLang="en-US"/>
              <a:t>动态规划</a:t>
            </a:r>
            <a:r>
              <a:rPr lang="en-US" altLang="zh-CN"/>
              <a:t> </a:t>
            </a:r>
            <a:r>
              <a:rPr lang="zh-CN" altLang="en-US"/>
              <a:t>分治</a:t>
            </a:r>
            <a:r>
              <a:rPr lang="en-US" altLang="zh-CN"/>
              <a:t> </a:t>
            </a:r>
            <a:r>
              <a:rPr lang="zh-CN" altLang="en-US"/>
              <a:t>排序</a:t>
            </a:r>
            <a:r>
              <a:rPr lang="en-US" altLang="zh-CN"/>
              <a:t>  </a:t>
            </a:r>
            <a:r>
              <a:rPr lang="zh-CN" altLang="en-US"/>
              <a:t>深搜</a:t>
            </a:r>
            <a:r>
              <a:rPr lang="en-US" altLang="zh-CN"/>
              <a:t> </a:t>
            </a:r>
            <a:r>
              <a:rPr lang="zh-CN" altLang="en-US"/>
              <a:t>广搜</a:t>
            </a:r>
            <a:r>
              <a:rPr lang="en-US" altLang="zh-CN"/>
              <a:t> </a:t>
            </a:r>
            <a:br>
              <a:rPr lang="zh-CN" altLang="en-US"/>
            </a:br>
            <a:r>
              <a:rPr lang="zh-CN" altLang="en-US" b="1"/>
              <a:t>算法技巧：</a:t>
            </a:r>
            <a:r>
              <a:rPr lang="zh-CN" altLang="en-US"/>
              <a:t>前缀和</a:t>
            </a:r>
            <a:r>
              <a:rPr lang="en-US" altLang="zh-CN"/>
              <a:t> </a:t>
            </a:r>
            <a:r>
              <a:rPr lang="zh-CN" altLang="en-US"/>
              <a:t>双</a:t>
            </a:r>
            <a:r>
              <a:rPr lang="zh-CN" altLang="en-US"/>
              <a:t>指针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200" y="1656715"/>
            <a:ext cx="1098740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题目</a:t>
            </a:r>
            <a:br>
              <a:rPr kumimoji="1" lang="zh-CN" altLang="en-US" sz="2000" dirty="0"/>
            </a:br>
            <a:r>
              <a:rPr kumimoji="1" lang="en-US" altLang="zh-CN" sz="2000" dirty="0">
                <a:sym typeface="+mn-ea"/>
              </a:rPr>
              <a:t>1.</a:t>
            </a:r>
            <a:r>
              <a:rPr kumimoji="1" lang="zh-CN" altLang="en-US" sz="2000" dirty="0">
                <a:sym typeface="+mn-ea"/>
              </a:rPr>
              <a:t>按周赛难度分做</a:t>
            </a:r>
            <a:r>
              <a:rPr kumimoji="1" lang="en-US" altLang="zh-CN" sz="2000" dirty="0">
                <a:sym typeface="+mn-ea"/>
              </a:rPr>
              <a:t>:</a:t>
            </a:r>
            <a:r>
              <a:rPr kumimoji="1" lang="zh-CN" altLang="en-US" sz="2000" dirty="0">
                <a:sym typeface="+mn-ea"/>
              </a:rPr>
              <a:t> 安装</a:t>
            </a:r>
            <a:r>
              <a:rPr kumimoji="1" lang="zh-CN" altLang="en-US" sz="2000" dirty="0">
                <a:sym typeface="+mn-ea"/>
                <a:hlinkClick r:id="rId1"/>
              </a:rPr>
              <a:t>插件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2000" dirty="0">
                <a:sym typeface="+mn-ea"/>
              </a:rPr>
              <a:t>找一些合适的分数段，比如1500到1600的题目，适合自己独立思考的。从低分数的往上做 </a:t>
            </a:r>
            <a:r>
              <a:rPr kumimoji="1" lang="zh-CN" altLang="en-US" sz="2000" dirty="0">
                <a:sym typeface="+mn-ea"/>
              </a:rPr>
              <a:t>能力</a:t>
            </a:r>
            <a:r>
              <a:rPr kumimoji="1" lang="en-US" altLang="zh-CN" sz="2000" dirty="0">
                <a:sym typeface="+mn-ea"/>
              </a:rPr>
              <a:t>培养起来</a:t>
            </a:r>
            <a:endParaRPr kumimoji="1" lang="en-US" altLang="zh-CN" sz="2000" dirty="0">
              <a:sym typeface="+mn-ea"/>
            </a:endParaRPr>
          </a:p>
          <a:p>
            <a:br>
              <a:rPr kumimoji="1" lang="zh-CN" altLang="en-US" sz="2000" dirty="0"/>
            </a:br>
            <a:r>
              <a:rPr kumimoji="1" lang="en-US" altLang="zh-CN" sz="2000" dirty="0"/>
              <a:t>2. </a:t>
            </a:r>
            <a:r>
              <a:rPr kumimoji="1" lang="zh-CN" altLang="en-US" sz="2000" dirty="0"/>
              <a:t>力扣前</a:t>
            </a:r>
            <a:r>
              <a:rPr kumimoji="1" lang="en-US" altLang="zh-CN" sz="2000" dirty="0"/>
              <a:t>750</a:t>
            </a:r>
            <a:r>
              <a:rPr kumimoji="1" lang="zh-CN" altLang="en-US" sz="2000" dirty="0"/>
              <a:t>题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https://space.bilibili.com/149758/video?tid=0&amp;pn=2&amp;keyword=&amp;order=pubdate </a:t>
            </a:r>
            <a:endParaRPr kumimoji="1"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711200" y="4687570"/>
            <a:ext cx="107969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熟练使用数据结构和算法，掌握高级数据结构和算法的使用场景，如</a:t>
            </a:r>
            <a:r>
              <a:rPr kumimoji="1" lang="zh-CN" altLang="en-US" sz="2400" dirty="0">
                <a:sym typeface="+mn-ea"/>
              </a:rPr>
              <a:t>贪心 图 动态规划 线段树</a:t>
            </a:r>
            <a:r>
              <a:rPr kumimoji="1" lang="en-US" altLang="zh-CN" sz="2400" dirty="0">
                <a:sym typeface="+mn-ea"/>
              </a:rPr>
              <a:t> </a:t>
            </a:r>
            <a:r>
              <a:rPr kumimoji="1" lang="zh-CN" altLang="en-US" sz="2400" dirty="0">
                <a:sym typeface="+mn-ea"/>
              </a:rPr>
              <a:t>红黑树</a:t>
            </a:r>
            <a:r>
              <a:rPr kumimoji="1" lang="en-US" altLang="zh-CN" sz="2400" dirty="0">
                <a:sym typeface="+mn-ea"/>
              </a:rPr>
              <a:t> </a:t>
            </a:r>
            <a:r>
              <a:rPr kumimoji="1" lang="zh-CN" altLang="en-US" sz="2400" dirty="0"/>
              <a:t>，掌握降低时间复杂度的优化方法</a:t>
            </a:r>
            <a:br>
              <a:rPr kumimoji="1" lang="en-US" altLang="zh-CN" sz="2400" dirty="0"/>
            </a:br>
            <a:r>
              <a:rPr kumimoji="1" lang="en-US" altLang="zh-CN" sz="2400" dirty="0"/>
              <a:t>2.</a:t>
            </a:r>
            <a:r>
              <a:rPr kumimoji="1" lang="zh-CN" altLang="en-US" sz="2400" dirty="0"/>
              <a:t> 熟练编码能力和调试能力。</a:t>
            </a:r>
            <a:br>
              <a:rPr kumimoji="1" lang="zh-CN" altLang="en-US" sz="2400" dirty="0"/>
            </a:br>
            <a:r>
              <a:rPr kumimoji="1" lang="en-US" altLang="zh-CN" sz="2400" dirty="0"/>
              <a:t>3. </a:t>
            </a:r>
            <a:r>
              <a:rPr kumimoji="1" lang="zh-CN" altLang="en-US" sz="2400" dirty="0"/>
              <a:t>力扣竞赛分</a:t>
            </a:r>
            <a:r>
              <a:rPr kumimoji="1" lang="en-US" altLang="zh-CN" sz="2400" dirty="0"/>
              <a:t> 1900 </a:t>
            </a:r>
            <a:r>
              <a:rPr kumimoji="1" lang="zh-CN" altLang="en-US" sz="2400" dirty="0"/>
              <a:t>分，此时可以面</a:t>
            </a:r>
            <a:r>
              <a:rPr kumimoji="1" lang="en-US" altLang="zh-CN" sz="2400" dirty="0"/>
              <a:t> 90% </a:t>
            </a:r>
            <a:r>
              <a:rPr kumimoji="1" lang="zh-CN" altLang="en-US" sz="2400" dirty="0"/>
              <a:t>以上的</a:t>
            </a:r>
            <a:r>
              <a:rPr kumimoji="1" lang="zh-CN" altLang="en-US" sz="2400" dirty="0"/>
              <a:t>公司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11447" y="38404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算法提高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711200" y="949960"/>
            <a:ext cx="1112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该阶段主要锻炼独立解题能力，分析能力，力争做到知其然且知其所以然，</a:t>
            </a:r>
            <a:endParaRPr kumimoji="1"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5706" y="1717976"/>
            <a:ext cx="453618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2000 </a:t>
            </a:r>
            <a:r>
              <a:rPr kumimoji="1" lang="zh-CN" altLang="en-US" sz="2400" dirty="0"/>
              <a:t>题</a:t>
            </a:r>
            <a:r>
              <a:rPr kumimoji="1" lang="en-US" altLang="zh-CN" sz="2400" dirty="0"/>
              <a:t> or </a:t>
            </a:r>
            <a:r>
              <a:rPr kumimoji="1" lang="zh-CN" altLang="en-US" sz="2400" dirty="0"/>
              <a:t>力扣竞赛分</a:t>
            </a:r>
            <a:r>
              <a:rPr kumimoji="1" lang="en-US" altLang="zh-CN" sz="2400" dirty="0"/>
              <a:t>2500|</a:t>
            </a:r>
            <a:br>
              <a:rPr kumimoji="1" lang="en-US" altLang="zh-CN" sz="2400" dirty="0"/>
            </a:br>
            <a:r>
              <a:rPr kumimoji="1" lang="zh-CN" altLang="en-US" sz="2400" dirty="0"/>
              <a:t>多做</a:t>
            </a:r>
            <a:r>
              <a:rPr kumimoji="1" lang="en-US" altLang="zh-CN" sz="2400" dirty="0"/>
              <a:t> ha</a:t>
            </a:r>
            <a:r>
              <a:rPr kumimoji="1" lang="en-US" altLang="zh-CN" sz="2400" dirty="0"/>
              <a:t>rd</a:t>
            </a:r>
            <a:endParaRPr kumimoji="1"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27347" y="10908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题目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6512" y="3037317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82637" y="3936739"/>
            <a:ext cx="9712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此时已经基本掌握所有的力扣所用到的数据结构与算法，有精力可以进一步学习数学知识，保持做题，保持思维</a:t>
            </a:r>
            <a:br>
              <a:rPr kumimoji="1" lang="en-US" altLang="zh-CN" sz="2400" dirty="0"/>
            </a:br>
            <a:r>
              <a:rPr kumimoji="1" lang="zh-CN" altLang="en-US" sz="2400" dirty="0">
                <a:sym typeface="+mn-ea"/>
              </a:rPr>
              <a:t>此时可以面</a:t>
            </a:r>
            <a:r>
              <a:rPr kumimoji="1" lang="en-US" altLang="zh-CN" sz="2400" dirty="0">
                <a:sym typeface="+mn-ea"/>
              </a:rPr>
              <a:t> 100% </a:t>
            </a:r>
            <a:r>
              <a:rPr kumimoji="1" lang="zh-CN" altLang="en-US" sz="2400" dirty="0">
                <a:sym typeface="+mn-ea"/>
              </a:rPr>
              <a:t>的公司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7982" y="32219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算法进阶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5840" y="1607820"/>
            <a:ext cx="1063434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000" dirty="0">
                <a:sym typeface="+mn-ea"/>
                <a:hlinkClick r:id="rId1"/>
              </a:rPr>
              <a:t>拉不拉东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1600" dirty="0">
                <a:sym typeface="+mn-ea"/>
              </a:rPr>
              <a:t>https://labuladong.github.io/algo/di-ling-zh-bfe1b/xue-xi-sua-01220/</a:t>
            </a: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  <a:hlinkClick r:id="rId2"/>
              </a:rPr>
              <a:t>算法基础课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《算法竞赛进阶</a:t>
            </a:r>
            <a:r>
              <a:rPr kumimoji="1" lang="zh-CN" altLang="en-US" sz="2000" dirty="0">
                <a:sym typeface="+mn-ea"/>
              </a:rPr>
              <a:t>指南》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高质量题解：</a:t>
            </a:r>
            <a:r>
              <a:rPr kumimoji="1" lang="en-US" altLang="zh-CN" sz="2000" dirty="0">
                <a:sym typeface="+mn-ea"/>
              </a:rPr>
              <a:t> 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1600" dirty="0">
                <a:sym typeface="+mn-ea"/>
              </a:rPr>
              <a:t>https://github.com/wisdompeak/LeetCode</a:t>
            </a:r>
            <a:br>
              <a:rPr kumimoji="1" lang="en-US" altLang="zh-CN" sz="1600" dirty="0">
                <a:sym typeface="+mn-ea"/>
              </a:rPr>
            </a:br>
            <a:r>
              <a:rPr kumimoji="1" lang="en-US" altLang="zh-CN" sz="1600" dirty="0">
                <a:sym typeface="+mn-ea"/>
              </a:rPr>
              <a:t>https://github.com/EndlessCheng/codeforces-go</a:t>
            </a:r>
            <a:endParaRPr kumimoji="1" lang="en-US" altLang="zh-CN" sz="16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WPS 演示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学习资料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O365</dc:creator>
  <cp:lastModifiedBy>jingxin.wu</cp:lastModifiedBy>
  <cp:revision>83</cp:revision>
  <dcterms:created xsi:type="dcterms:W3CDTF">2023-12-22T03:20:11Z</dcterms:created>
  <dcterms:modified xsi:type="dcterms:W3CDTF">2023-12-22T03:20:11Z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F91811517B2F05A81BB2816534B6F1A1_42</vt:lpwstr>
  </property>
  <property fmtid="{D5CDD505-2E9C-101B-9397-08002B2CF9AE}" pid="3" name="KSOProductBuildVer">
    <vt:lpwstr>2052-6.4.0.8550</vt:lpwstr>
  </property>
</Properties>
</file>