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zhang-wangz/LeetCodeRat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labuladong.github.io/algo/hom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8970" y="3122930"/>
            <a:ext cx="7816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/>
              <a:t>1. </a:t>
            </a:r>
            <a:r>
              <a:rPr kumimoji="1" lang="zh-CN" altLang="en-US" dirty="0"/>
              <a:t>剑指</a:t>
            </a:r>
            <a:r>
              <a:rPr kumimoji="1" lang="en-US" altLang="zh-CN" dirty="0"/>
              <a:t> Offer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 II </a:t>
            </a:r>
            <a:endParaRPr kumimoji="1" lang="en-US" altLang="zh-CN" dirty="0"/>
          </a:p>
          <a:p>
            <a:pPr algn="l"/>
            <a:r>
              <a:rPr kumimoji="1" lang="en-US" altLang="zh-CN" dirty="0"/>
              <a:t>2. </a:t>
            </a:r>
            <a:r>
              <a:rPr kumimoji="1" lang="zh-CN" altLang="en-US" dirty="0"/>
              <a:t>力扣</a:t>
            </a:r>
            <a:r>
              <a:rPr kumimoji="1" lang="en-US" altLang="zh-CN" dirty="0"/>
              <a:t>Hot100         </a:t>
            </a:r>
            <a:endParaRPr kumimoji="1" lang="en-US" altLang="zh-CN" dirty="0"/>
          </a:p>
          <a:p>
            <a:pPr algn="l"/>
            <a:r>
              <a:rPr kumimoji="1" lang="en-US" altLang="zh-CN" dirty="0"/>
              <a:t>3. </a:t>
            </a:r>
            <a:r>
              <a:rPr kumimoji="1" lang="zh-CN" altLang="en-US" dirty="0">
                <a:sym typeface="+mn-ea"/>
              </a:rPr>
              <a:t>力扣</a:t>
            </a:r>
            <a:r>
              <a:rPr kumimoji="1" lang="zh-CN" altLang="en-US" dirty="0"/>
              <a:t>前</a:t>
            </a:r>
            <a:r>
              <a:rPr kumimoji="1" lang="en-US" altLang="zh-CN" dirty="0"/>
              <a:t>200</a:t>
            </a:r>
            <a:r>
              <a:rPr kumimoji="1" lang="zh-CN" altLang="en-US" dirty="0"/>
              <a:t>题（包括</a:t>
            </a:r>
            <a:r>
              <a:rPr kumimoji="1" lang="en-US" altLang="zh-CN" dirty="0"/>
              <a:t> hard</a:t>
            </a:r>
            <a:r>
              <a:rPr kumimoji="1" lang="zh-CN" altLang="en-US" dirty="0"/>
              <a:t>）</a:t>
            </a:r>
            <a:r>
              <a:rPr kumimoji="1" lang="en-US" altLang="zh-CN" dirty="0"/>
              <a:t>        </a:t>
            </a:r>
            <a:endParaRPr kumimoji="1" lang="en-US" altLang="zh-CN" dirty="0"/>
          </a:p>
          <a:p>
            <a:pPr algn="l"/>
            <a:r>
              <a:rPr kumimoji="1" lang="zh-CN" altLang="en-US" dirty="0">
                <a:sym typeface="+mn-ea"/>
              </a:rPr>
              <a:t>里面会有一定的重复题目，可以</a:t>
            </a:r>
            <a:r>
              <a:rPr kumimoji="1" lang="zh-CN" altLang="en-US" dirty="0">
                <a:sym typeface="+mn-ea"/>
              </a:rPr>
              <a:t>多做几遍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8567" y="2434472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题目</a:t>
            </a:r>
            <a:endParaRPr kumimoji="1"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5741946" y="3966210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kumimoji="1" lang="en-US" altLang="zh-CN" sz="2400" dirty="0"/>
            </a:br>
            <a:endParaRPr kumimoji="1"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421893" y="2077038"/>
            <a:ext cx="309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br>
              <a:rPr kumimoji="1" lang="en-US" altLang="zh-CN" sz="1600" dirty="0">
                <a:sym typeface="+mn-ea"/>
              </a:rPr>
            </a:br>
            <a:endParaRPr kumimoji="1" lang="en-US" altLang="zh-CN" sz="16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8320" y="5417820"/>
            <a:ext cx="10907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1.</a:t>
            </a:r>
            <a:r>
              <a:rPr kumimoji="1" lang="zh-CN" altLang="en-US" sz="2000" dirty="0"/>
              <a:t> 掌握基本数据结构，掌握基本算法时空复杂度，能够根据题意和</a:t>
            </a:r>
            <a:r>
              <a:rPr kumimoji="1" lang="zh-CN" altLang="en-US" sz="2000" dirty="0">
                <a:solidFill>
                  <a:srgbClr val="FF0000"/>
                </a:solidFill>
              </a:rPr>
              <a:t>数据规模</a:t>
            </a:r>
            <a:r>
              <a:rPr kumimoji="1" lang="zh-CN" altLang="en-US" sz="2000" dirty="0"/>
              <a:t>选择相应算法</a:t>
            </a:r>
            <a:br>
              <a:rPr kumimoji="1" lang="en-US" altLang="zh-CN" sz="2000" dirty="0"/>
            </a:br>
            <a:r>
              <a:rPr kumimoji="1" lang="en-US" altLang="zh-CN" sz="2000" dirty="0"/>
              <a:t>2.</a:t>
            </a:r>
            <a:r>
              <a:rPr kumimoji="1" lang="zh-CN" altLang="en-US" sz="2000" dirty="0"/>
              <a:t> 具有一定的观察数据规律能力，数学归纳能力，模拟题意的编码能力，以及基本的优化</a:t>
            </a:r>
            <a:r>
              <a:rPr kumimoji="1" lang="zh-CN" altLang="en-US" sz="2000" dirty="0"/>
              <a:t>能力</a:t>
            </a:r>
            <a:endParaRPr kumimoji="1"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649096" y="4644271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能力</a:t>
            </a:r>
            <a:endParaRPr kumimoji="1"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402443" y="91148"/>
            <a:ext cx="448881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/>
              <a:t>算法基础</a:t>
            </a:r>
            <a:r>
              <a:rPr kumimoji="1" lang="en-US" altLang="zh-CN" sz="4400" dirty="0"/>
              <a:t>-</a:t>
            </a:r>
            <a:r>
              <a:rPr kumimoji="1" lang="zh-CN" altLang="en-US" sz="4400" dirty="0"/>
              <a:t>两个月</a:t>
            </a:r>
            <a:endParaRPr kumimoji="1" lang="zh-CN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528320" y="904875"/>
            <a:ext cx="108070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该阶段主要是打基础，快速过一遍最最基础的数据结构和算法，</a:t>
            </a:r>
            <a:r>
              <a:rPr lang="en-US" altLang="zh-CN">
                <a:solidFill>
                  <a:srgbClr val="FF0000"/>
                </a:solidFill>
              </a:rPr>
              <a:t>一定要看最标准的解法</a:t>
            </a:r>
            <a:r>
              <a:rPr lang="zh-CN" altLang="en-US">
                <a:solidFill>
                  <a:srgbClr val="FF0000"/>
                </a:solidFill>
              </a:rPr>
              <a:t>和套路，养成自己的标准和编码习惯</a:t>
            </a:r>
            <a:r>
              <a:rPr lang="zh-CN" altLang="en-US"/>
              <a:t>，可以看书</a:t>
            </a:r>
            <a:r>
              <a:rPr lang="en-US" altLang="zh-CN"/>
              <a:t> </a:t>
            </a:r>
            <a:r>
              <a:rPr lang="zh-CN" altLang="en-US"/>
              <a:t>看答案</a:t>
            </a:r>
            <a:r>
              <a:rPr lang="en-US" altLang="zh-CN"/>
              <a:t> </a:t>
            </a:r>
            <a:r>
              <a:rPr lang="zh-CN" altLang="en-US"/>
              <a:t>看题解。</a:t>
            </a:r>
            <a:br>
              <a:rPr lang="zh-CN" altLang="en-US"/>
            </a:br>
            <a:r>
              <a:rPr lang="zh-CN" altLang="en-US" b="1"/>
              <a:t>数据结构</a:t>
            </a:r>
            <a:r>
              <a:rPr lang="en-US" altLang="zh-CN"/>
              <a:t> </a:t>
            </a:r>
            <a:r>
              <a:rPr lang="zh-CN" altLang="en-US"/>
              <a:t>数组</a:t>
            </a:r>
            <a:r>
              <a:rPr lang="en-US" altLang="zh-CN"/>
              <a:t> </a:t>
            </a:r>
            <a:r>
              <a:rPr lang="zh-CN" altLang="en-US"/>
              <a:t>链表</a:t>
            </a:r>
            <a:r>
              <a:rPr lang="en-US" altLang="zh-CN"/>
              <a:t> </a:t>
            </a:r>
            <a:r>
              <a:rPr lang="zh-CN" altLang="en-US"/>
              <a:t>队列</a:t>
            </a:r>
            <a:r>
              <a:rPr lang="en-US" altLang="zh-CN"/>
              <a:t> </a:t>
            </a:r>
            <a:r>
              <a:rPr lang="zh-CN" altLang="en-US"/>
              <a:t>栈</a:t>
            </a:r>
            <a:r>
              <a:rPr lang="en-US" altLang="zh-CN"/>
              <a:t>  Hash </a:t>
            </a:r>
            <a:r>
              <a:rPr lang="zh-CN" altLang="en-US"/>
              <a:t>字符串</a:t>
            </a:r>
            <a:r>
              <a:rPr lang="en-US" altLang="zh-CN"/>
              <a:t> </a:t>
            </a:r>
            <a:r>
              <a:rPr lang="zh-CN" altLang="en-US"/>
              <a:t>树</a:t>
            </a:r>
            <a:r>
              <a:rPr lang="en-US" altLang="zh-CN"/>
              <a:t> </a:t>
            </a:r>
            <a:r>
              <a:rPr lang="zh-CN" altLang="en-US"/>
              <a:t>堆</a:t>
            </a:r>
            <a:r>
              <a:rPr lang="en-US" altLang="zh-CN"/>
              <a:t> </a:t>
            </a:r>
            <a:r>
              <a:rPr lang="zh-CN" altLang="en-US"/>
              <a:t>图（可选）</a:t>
            </a:r>
            <a:r>
              <a:rPr lang="en-US" altLang="zh-CN"/>
              <a:t> Trie</a:t>
            </a:r>
            <a:r>
              <a:rPr lang="zh-CN" altLang="en-US"/>
              <a:t>（可选）</a:t>
            </a:r>
            <a:br>
              <a:rPr lang="zh-CN" altLang="en-US"/>
            </a:br>
            <a:r>
              <a:rPr lang="zh-CN" altLang="en-US" b="1"/>
              <a:t>算法</a:t>
            </a:r>
            <a:r>
              <a:rPr lang="zh-CN" altLang="en-US"/>
              <a:t>：二分</a:t>
            </a:r>
            <a:r>
              <a:rPr lang="en-US" altLang="zh-CN"/>
              <a:t> </a:t>
            </a:r>
            <a:r>
              <a:rPr lang="zh-CN" altLang="en-US"/>
              <a:t>回溯</a:t>
            </a:r>
            <a:r>
              <a:rPr lang="en-US" altLang="zh-CN"/>
              <a:t> </a:t>
            </a:r>
            <a:r>
              <a:rPr lang="zh-CN" altLang="en-US"/>
              <a:t>贪心</a:t>
            </a:r>
            <a:r>
              <a:rPr lang="en-US" altLang="zh-CN"/>
              <a:t> </a:t>
            </a:r>
            <a:r>
              <a:rPr lang="zh-CN" altLang="en-US"/>
              <a:t>动态规划</a:t>
            </a:r>
            <a:r>
              <a:rPr lang="en-US" altLang="zh-CN"/>
              <a:t> </a:t>
            </a:r>
            <a:r>
              <a:rPr lang="zh-CN" altLang="en-US"/>
              <a:t>分治</a:t>
            </a:r>
            <a:r>
              <a:rPr lang="en-US" altLang="zh-CN"/>
              <a:t> </a:t>
            </a:r>
            <a:r>
              <a:rPr lang="zh-CN" altLang="en-US"/>
              <a:t>排序</a:t>
            </a:r>
            <a:r>
              <a:rPr lang="en-US" altLang="zh-CN"/>
              <a:t> </a:t>
            </a:r>
            <a:r>
              <a:rPr lang="zh-CN" altLang="en-US"/>
              <a:t>深搜</a:t>
            </a:r>
            <a:r>
              <a:rPr lang="en-US" altLang="zh-CN"/>
              <a:t> </a:t>
            </a:r>
            <a:r>
              <a:rPr lang="zh-CN" altLang="en-US"/>
              <a:t>广搜</a:t>
            </a:r>
            <a:r>
              <a:rPr lang="en-US" altLang="zh-CN"/>
              <a:t> </a:t>
            </a:r>
            <a:br>
              <a:rPr lang="zh-CN" altLang="en-US"/>
            </a:br>
            <a:r>
              <a:rPr lang="zh-CN" altLang="en-US" b="1"/>
              <a:t>算法技巧：</a:t>
            </a:r>
            <a:r>
              <a:rPr lang="zh-CN" altLang="en-US"/>
              <a:t>前缀和</a:t>
            </a:r>
            <a:r>
              <a:rPr lang="en-US" altLang="zh-CN"/>
              <a:t> </a:t>
            </a:r>
            <a:r>
              <a:rPr lang="zh-CN" altLang="en-US"/>
              <a:t>双指针</a:t>
            </a:r>
            <a:r>
              <a:rPr lang="en-US" altLang="zh-CN"/>
              <a:t> </a:t>
            </a:r>
            <a:r>
              <a:rPr lang="zh-CN" altLang="en-US"/>
              <a:t>滑动</a:t>
            </a:r>
            <a:r>
              <a:rPr lang="zh-CN" altLang="en-US"/>
              <a:t>窗口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6375" y="1377950"/>
            <a:ext cx="11842115" cy="3108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zh-CN" altLang="en-US" sz="3600" dirty="0"/>
              <a:t>题目</a:t>
            </a:r>
            <a:br>
              <a:rPr kumimoji="1" lang="zh-CN" altLang="en-US" sz="2000" dirty="0"/>
            </a:br>
            <a:r>
              <a:rPr kumimoji="1" lang="en-US" altLang="zh-CN" sz="2000" dirty="0"/>
              <a:t>1</a:t>
            </a:r>
            <a:r>
              <a:rPr kumimoji="1" lang="en-US" altLang="zh-CN" sz="2000" dirty="0">
                <a:sym typeface="+mn-ea"/>
              </a:rPr>
              <a:t>. </a:t>
            </a:r>
            <a:r>
              <a:rPr kumimoji="1" lang="zh-CN" altLang="en-US" sz="2000" b="1" dirty="0">
                <a:sym typeface="+mn-ea"/>
              </a:rPr>
              <a:t>力扣前</a:t>
            </a:r>
            <a:r>
              <a:rPr kumimoji="1" lang="en-US" altLang="zh-CN" sz="2000" b="1" dirty="0">
                <a:sym typeface="+mn-ea"/>
              </a:rPr>
              <a:t>750</a:t>
            </a:r>
            <a:r>
              <a:rPr kumimoji="1" lang="zh-CN" altLang="en-US" sz="2000" b="1" dirty="0">
                <a:sym typeface="+mn-ea"/>
              </a:rPr>
              <a:t>题。</a:t>
            </a:r>
            <a:r>
              <a:rPr kumimoji="1" lang="zh-CN" altLang="en-US" sz="2000" dirty="0">
                <a:sym typeface="+mn-ea"/>
              </a:rPr>
              <a:t>力扣前</a:t>
            </a:r>
            <a:r>
              <a:rPr kumimoji="1" lang="en-US" altLang="zh-CN" sz="2000" dirty="0">
                <a:sym typeface="+mn-ea"/>
              </a:rPr>
              <a:t>750 </a:t>
            </a:r>
            <a:r>
              <a:rPr kumimoji="1" lang="zh-CN" altLang="en-US" sz="2000" dirty="0">
                <a:sym typeface="+mn-ea"/>
              </a:rPr>
              <a:t>题也是属于非比赛题目。涵盖了大部分力扣用到的数据结果与算法，后面的周赛题目基本是前</a:t>
            </a:r>
            <a:r>
              <a:rPr kumimoji="1" lang="en-US" altLang="zh-CN" sz="2000" dirty="0">
                <a:sym typeface="+mn-ea"/>
              </a:rPr>
              <a:t>750 </a:t>
            </a:r>
            <a:r>
              <a:rPr kumimoji="1" lang="zh-CN" altLang="en-US" sz="2000" dirty="0">
                <a:sym typeface="+mn-ea"/>
              </a:rPr>
              <a:t>题的变形题。 </a:t>
            </a:r>
            <a:endParaRPr kumimoji="1" lang="zh-CN" altLang="en-US" sz="2000" dirty="0"/>
          </a:p>
          <a:p>
            <a:endParaRPr kumimoji="1" lang="zh-CN" altLang="en-US" sz="2000" dirty="0"/>
          </a:p>
          <a:p>
            <a:r>
              <a:rPr kumimoji="1" lang="en-US" altLang="zh-CN" sz="2000" dirty="0">
                <a:sym typeface="+mn-ea"/>
              </a:rPr>
              <a:t>2.</a:t>
            </a:r>
            <a:r>
              <a:rPr kumimoji="1" lang="zh-CN" altLang="en-US" sz="2000" b="1" dirty="0">
                <a:sym typeface="+mn-ea"/>
              </a:rPr>
              <a:t>按周赛难度分做</a:t>
            </a:r>
            <a:r>
              <a:rPr kumimoji="1" lang="en-US" altLang="zh-CN" sz="2000" dirty="0">
                <a:sym typeface="+mn-ea"/>
              </a:rPr>
              <a:t>:</a:t>
            </a:r>
            <a:r>
              <a:rPr kumimoji="1" lang="zh-CN" altLang="en-US" sz="2000" dirty="0">
                <a:sym typeface="+mn-ea"/>
              </a:rPr>
              <a:t> 安装</a:t>
            </a:r>
            <a:r>
              <a:rPr kumimoji="1" lang="zh-CN" altLang="en-US" sz="2000" dirty="0">
                <a:sym typeface="+mn-ea"/>
                <a:hlinkClick r:id="rId1"/>
              </a:rPr>
              <a:t>插件</a:t>
            </a:r>
            <a:br>
              <a:rPr kumimoji="1" lang="en-US" altLang="zh-CN" sz="2000" dirty="0">
                <a:sym typeface="+mn-ea"/>
              </a:rPr>
            </a:br>
            <a:r>
              <a:rPr kumimoji="1" lang="en-US" altLang="zh-CN" sz="2000" dirty="0">
                <a:sym typeface="+mn-ea"/>
              </a:rPr>
              <a:t>1.</a:t>
            </a:r>
            <a:r>
              <a:rPr kumimoji="1" lang="zh-CN" altLang="en-US" sz="2000" dirty="0">
                <a:sym typeface="+mn-ea"/>
              </a:rPr>
              <a:t>筛选</a:t>
            </a:r>
            <a:r>
              <a:rPr kumimoji="1" lang="en-US" altLang="zh-CN" sz="2000" dirty="0">
                <a:sym typeface="+mn-ea"/>
              </a:rPr>
              <a:t>一些合适</a:t>
            </a:r>
            <a:r>
              <a:rPr kumimoji="1" lang="en-US" altLang="zh-CN" sz="2000" dirty="0">
                <a:sym typeface="+mn-ea"/>
              </a:rPr>
              <a:t>自己独立思考的</a:t>
            </a:r>
            <a:r>
              <a:rPr kumimoji="1" lang="en-US" altLang="zh-CN" sz="2000" dirty="0">
                <a:sym typeface="+mn-ea"/>
              </a:rPr>
              <a:t>的分数段，比如1500到1600的题目。从低分数的往上做</a:t>
            </a:r>
            <a:r>
              <a:rPr kumimoji="1" lang="zh-CN" altLang="en-US" sz="2000" dirty="0">
                <a:sym typeface="+mn-ea"/>
              </a:rPr>
              <a:t>，难度逐步提升。把观察能力，应用算法能力，编码能力</a:t>
            </a:r>
            <a:r>
              <a:rPr kumimoji="1" lang="en-US" altLang="zh-CN" sz="2000" dirty="0">
                <a:sym typeface="+mn-ea"/>
              </a:rPr>
              <a:t>培养起来.</a:t>
            </a:r>
            <a:r>
              <a:rPr kumimoji="1" lang="zh-CN" altLang="en-US" sz="2000" dirty="0">
                <a:sym typeface="+mn-ea"/>
              </a:rPr>
              <a:t>大概</a:t>
            </a:r>
            <a:r>
              <a:rPr kumimoji="1" lang="en-US" altLang="zh-CN" sz="2000" dirty="0">
                <a:sym typeface="+mn-ea"/>
              </a:rPr>
              <a:t> 100+</a:t>
            </a:r>
            <a:r>
              <a:rPr kumimoji="1" lang="zh-CN" altLang="en-US" sz="2000" dirty="0">
                <a:sym typeface="+mn-ea"/>
              </a:rPr>
              <a:t>题每百分分数段。（入门是</a:t>
            </a:r>
            <a:r>
              <a:rPr kumimoji="1" lang="en-US" altLang="zh-CN" sz="2000" dirty="0">
                <a:sym typeface="+mn-ea"/>
              </a:rPr>
              <a:t> 1500 </a:t>
            </a:r>
            <a:r>
              <a:rPr kumimoji="1" lang="zh-CN" altLang="en-US" sz="2000" dirty="0">
                <a:sym typeface="+mn-ea"/>
              </a:rPr>
              <a:t>水平，</a:t>
            </a:r>
            <a:r>
              <a:rPr kumimoji="1" lang="en-US" altLang="zh-CN" sz="2000" dirty="0">
                <a:sym typeface="+mn-ea"/>
              </a:rPr>
              <a:t>2000 </a:t>
            </a:r>
            <a:r>
              <a:rPr kumimoji="1" lang="zh-CN" altLang="en-US" sz="2000" dirty="0">
                <a:sym typeface="+mn-ea"/>
              </a:rPr>
              <a:t>分可以面</a:t>
            </a:r>
            <a:r>
              <a:rPr kumimoji="1" lang="zh-CN" altLang="en-US" sz="2000" dirty="0">
                <a:sym typeface="+mn-ea"/>
              </a:rPr>
              <a:t>微软）</a:t>
            </a:r>
            <a:endParaRPr kumimoji="1" lang="zh-CN" altLang="en-US" sz="2000" dirty="0">
              <a:sym typeface="+mn-ea"/>
            </a:endParaRPr>
          </a:p>
          <a:p>
            <a:pPr marL="0" lvl="1"/>
            <a:r>
              <a:rPr lang="en-US" altLang="zh-CN" sz="2000">
                <a:solidFill>
                  <a:srgbClr val="FF0000"/>
                </a:solidFill>
                <a:sym typeface="+mn-ea"/>
              </a:rPr>
              <a:t>2.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当遇到不会的题目时</a:t>
            </a:r>
            <a:r>
              <a:rPr lang="zh-CN" altLang="en-US" sz="2000">
                <a:sym typeface="+mn-ea"/>
              </a:rPr>
              <a:t>，需要知晓其用到的算法，按</a:t>
            </a:r>
            <a:r>
              <a:rPr lang="en-US" altLang="zh-CN" sz="2000">
                <a:sym typeface="+mn-ea"/>
              </a:rPr>
              <a:t> tag </a:t>
            </a:r>
            <a:r>
              <a:rPr lang="zh-CN" altLang="en-US" sz="2000">
                <a:sym typeface="+mn-ea"/>
              </a:rPr>
              <a:t>多补足几题，加深对该算法的理解和应用场景</a:t>
            </a:r>
            <a:endParaRPr lang="zh-CN" altLang="en-US" sz="2000"/>
          </a:p>
          <a:p>
            <a:endParaRPr kumimoji="1" lang="en-US" altLang="zh-CN" sz="2000" dirty="0">
              <a:sym typeface="+mn-ea"/>
            </a:endParaRPr>
          </a:p>
          <a:p>
            <a:br>
              <a:rPr kumimoji="1" lang="zh-CN" altLang="en-US" sz="2000" dirty="0"/>
            </a:br>
            <a:endParaRPr kumimoji="1"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265430" y="5095875"/>
            <a:ext cx="11782425" cy="14287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sz="2000" dirty="0"/>
              <a:t>1.</a:t>
            </a:r>
            <a:r>
              <a:rPr kumimoji="1" lang="zh-CN" altLang="en-US" sz="2000" dirty="0"/>
              <a:t> 熟练使用数据结构和算法，掌握高级数据结构和算法的使用场景，如</a:t>
            </a:r>
            <a:r>
              <a:rPr kumimoji="1" lang="zh-CN" altLang="en-US" sz="2000" dirty="0">
                <a:sym typeface="+mn-ea"/>
              </a:rPr>
              <a:t>贪心 图 动态规划 树状数组</a:t>
            </a:r>
            <a:r>
              <a:rPr kumimoji="1" lang="en-US" altLang="zh-CN" sz="2000" dirty="0">
                <a:sym typeface="+mn-ea"/>
              </a:rPr>
              <a:t> </a:t>
            </a:r>
            <a:r>
              <a:rPr kumimoji="1" lang="zh-CN" altLang="en-US" sz="2000" dirty="0">
                <a:sym typeface="+mn-ea"/>
              </a:rPr>
              <a:t>并查集等</a:t>
            </a:r>
            <a:r>
              <a:rPr kumimoji="1" lang="en-US" altLang="zh-CN" sz="2000" dirty="0">
                <a:sym typeface="+mn-ea"/>
              </a:rPr>
              <a:t> </a:t>
            </a:r>
            <a:r>
              <a:rPr kumimoji="1" lang="zh-CN" altLang="en-US" sz="2000" dirty="0"/>
              <a:t>，掌握降低时间复杂度的优化方法。</a:t>
            </a:r>
            <a:endParaRPr kumimoji="1" lang="zh-CN" altLang="en-US" sz="2000" dirty="0"/>
          </a:p>
          <a:p>
            <a:r>
              <a:rPr kumimoji="1" lang="en-US" altLang="zh-CN" sz="2000" dirty="0"/>
              <a:t>2.</a:t>
            </a:r>
            <a:r>
              <a:rPr kumimoji="1" lang="zh-CN" altLang="en-US" sz="2000" dirty="0"/>
              <a:t> 熟练编码能力和调试能力，尽可能肉眼</a:t>
            </a:r>
            <a:r>
              <a:rPr kumimoji="1" lang="en-US" altLang="zh-CN" sz="2000" dirty="0"/>
              <a:t> debug</a:t>
            </a:r>
            <a:r>
              <a:rPr kumimoji="1" lang="zh-CN" altLang="en-US" sz="2000" dirty="0"/>
              <a:t>。</a:t>
            </a:r>
            <a:br>
              <a:rPr kumimoji="1" lang="zh-CN" altLang="en-US" sz="2000" dirty="0"/>
            </a:br>
            <a:r>
              <a:rPr kumimoji="1" lang="en-US" altLang="zh-CN" sz="2000" dirty="0"/>
              <a:t>3. </a:t>
            </a:r>
            <a:r>
              <a:rPr kumimoji="1" lang="zh-CN" altLang="en-US" sz="2000" dirty="0"/>
              <a:t>力扣竞赛分</a:t>
            </a:r>
            <a:r>
              <a:rPr kumimoji="1" lang="en-US" altLang="zh-CN" sz="2000" dirty="0"/>
              <a:t>1800-2000 </a:t>
            </a:r>
            <a:r>
              <a:rPr kumimoji="1" lang="zh-CN" altLang="en-US" sz="2000" dirty="0"/>
              <a:t>分，此时可以面</a:t>
            </a:r>
            <a:r>
              <a:rPr kumimoji="1" lang="en-US" altLang="zh-CN" sz="2000" dirty="0"/>
              <a:t> 90% </a:t>
            </a:r>
            <a:r>
              <a:rPr kumimoji="1" lang="zh-CN" altLang="en-US" sz="2000" dirty="0"/>
              <a:t>以上的公司</a:t>
            </a:r>
            <a:endParaRPr kumimoji="1" lang="zh-CN" altLang="en-US" sz="2000" dirty="0"/>
          </a:p>
          <a:p>
            <a:endParaRPr kumimoji="1"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265677" y="4486903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能力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265283" y="27013"/>
            <a:ext cx="393001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/>
              <a:t>算法提高</a:t>
            </a:r>
            <a:r>
              <a:rPr kumimoji="1" lang="en-US" altLang="zh-CN" sz="4400" dirty="0"/>
              <a:t>-</a:t>
            </a:r>
            <a:r>
              <a:rPr kumimoji="1" lang="zh-CN" altLang="en-US" sz="4400" dirty="0"/>
              <a:t>半年</a:t>
            </a:r>
            <a:endParaRPr kumimoji="1" lang="zh-CN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265430" y="805180"/>
            <a:ext cx="11122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该阶段主要锻炼</a:t>
            </a:r>
            <a:r>
              <a:rPr lang="zh-CN" altLang="en-US">
                <a:solidFill>
                  <a:srgbClr val="FF0000"/>
                </a:solidFill>
              </a:rPr>
              <a:t>独立解题能力</a:t>
            </a:r>
            <a:r>
              <a:rPr lang="zh-CN" altLang="en-US"/>
              <a:t>，应用前一阶段学习到的基础知识</a:t>
            </a:r>
            <a:r>
              <a:rPr kumimoji="1" lang="en-US" altLang="zh-CN" dirty="0">
                <a:sym typeface="+mn-ea"/>
              </a:rPr>
              <a:t>注重分析思路，思路对了，考验编码能力</a:t>
            </a:r>
            <a:endParaRPr kumimoji="1"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1221" y="1773856"/>
            <a:ext cx="453618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1.2000 </a:t>
            </a:r>
            <a:r>
              <a:rPr kumimoji="1" lang="zh-CN" altLang="en-US" sz="2400" dirty="0"/>
              <a:t>题</a:t>
            </a:r>
            <a:r>
              <a:rPr kumimoji="1" lang="en-US" altLang="zh-CN" sz="2400" dirty="0"/>
              <a:t> or </a:t>
            </a:r>
            <a:r>
              <a:rPr kumimoji="1" lang="zh-CN" altLang="en-US" sz="2400" dirty="0"/>
              <a:t>力扣竞赛分</a:t>
            </a:r>
            <a:r>
              <a:rPr kumimoji="1" lang="en-US" altLang="zh-CN" sz="2400" dirty="0"/>
              <a:t>2500|</a:t>
            </a:r>
            <a:br>
              <a:rPr kumimoji="1" lang="en-US" altLang="zh-CN" sz="2400" dirty="0"/>
            </a:br>
            <a:r>
              <a:rPr kumimoji="1" lang="en-US" altLang="zh-CN" sz="2400" dirty="0"/>
              <a:t>2.</a:t>
            </a:r>
            <a:r>
              <a:rPr kumimoji="1" lang="zh-CN" altLang="en-US" sz="2400" dirty="0"/>
              <a:t>多做</a:t>
            </a:r>
            <a:r>
              <a:rPr kumimoji="1" lang="en-US" altLang="zh-CN" sz="2400" dirty="0"/>
              <a:t> ha</a:t>
            </a:r>
            <a:r>
              <a:rPr kumimoji="1" lang="en-US" altLang="zh-CN" sz="2400" dirty="0"/>
              <a:t>rd</a:t>
            </a:r>
            <a:endParaRPr kumimoji="1"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602862" y="11466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题目</a:t>
            </a:r>
            <a:endParaRPr kumimoji="1"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5422027" y="3093197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kumimoji="1" lang="en-US" altLang="zh-CN" sz="2400" dirty="0"/>
            </a:b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657860" y="3992880"/>
            <a:ext cx="107054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已经基本掌握所有的力扣</a:t>
            </a:r>
            <a:r>
              <a:rPr kumimoji="1" lang="en-US" altLang="zh-CN" sz="2000" dirty="0"/>
              <a:t>/</a:t>
            </a:r>
            <a:r>
              <a:rPr kumimoji="1" lang="zh-CN" altLang="en-US" sz="2000" dirty="0"/>
              <a:t>面试所用到的数据结构与算法，有精力可以进一步学习数学知识，</a:t>
            </a:r>
            <a:r>
              <a:rPr kumimoji="1" lang="zh-CN" altLang="en-US" sz="2000" dirty="0"/>
              <a:t>并保持</a:t>
            </a:r>
            <a:r>
              <a:rPr kumimoji="1" lang="zh-CN" altLang="en-US" sz="2000" dirty="0">
                <a:sym typeface="+mn-ea"/>
              </a:rPr>
              <a:t>做题</a:t>
            </a:r>
            <a:r>
              <a:rPr kumimoji="1" lang="zh-CN" altLang="en-US" sz="2000" dirty="0"/>
              <a:t>手感。</a:t>
            </a:r>
            <a:br>
              <a:rPr kumimoji="1" lang="en-US" altLang="zh-CN" sz="2000" dirty="0"/>
            </a:br>
            <a:r>
              <a:rPr kumimoji="1" lang="zh-CN" altLang="en-US" sz="2000" dirty="0">
                <a:sym typeface="+mn-ea"/>
              </a:rPr>
              <a:t>此时可以面</a:t>
            </a:r>
            <a:r>
              <a:rPr kumimoji="1" lang="en-US" altLang="zh-CN" sz="2000" dirty="0">
                <a:sym typeface="+mn-ea"/>
              </a:rPr>
              <a:t> 100% </a:t>
            </a:r>
            <a:r>
              <a:rPr kumimoji="1" lang="zh-CN" altLang="en-US" sz="2000" dirty="0">
                <a:sym typeface="+mn-ea"/>
              </a:rPr>
              <a:t>的公司</a:t>
            </a:r>
            <a:endParaRPr kumimoji="1" lang="zh-CN" altLang="en-US" sz="2000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3497" y="327786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能力</a:t>
            </a:r>
            <a:endParaRPr kumimoji="1"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402443" y="91148"/>
            <a:ext cx="393001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/>
              <a:t>算法进阶</a:t>
            </a:r>
            <a:r>
              <a:rPr kumimoji="1" lang="en-US" altLang="zh-CN" sz="4400" dirty="0"/>
              <a:t>-</a:t>
            </a:r>
            <a:r>
              <a:rPr kumimoji="1" lang="zh-CN" altLang="en-US" sz="4400" dirty="0"/>
              <a:t>持续</a:t>
            </a:r>
            <a:endParaRPr kumimoji="1" lang="zh-CN" alt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270" y="120015"/>
            <a:ext cx="10515600" cy="1325563"/>
          </a:xfrm>
        </p:spPr>
        <p:txBody>
          <a:bodyPr/>
          <a:p>
            <a:r>
              <a:rPr lang="zh-CN" altLang="en-US"/>
              <a:t>学习</a:t>
            </a:r>
            <a:r>
              <a:rPr lang="zh-CN" altLang="en-US"/>
              <a:t>资料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9115" y="1374140"/>
            <a:ext cx="10634345" cy="1876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en-US" sz="2000" dirty="0">
                <a:sym typeface="+mn-ea"/>
                <a:hlinkClick r:id="rId1"/>
              </a:rPr>
              <a:t>拉不拉东</a:t>
            </a:r>
            <a:r>
              <a:rPr kumimoji="1" lang="en-US" altLang="zh-CN" sz="2000" dirty="0">
                <a:sym typeface="+mn-ea"/>
              </a:rPr>
              <a:t> </a:t>
            </a:r>
            <a:r>
              <a:rPr kumimoji="1" lang="en-US" altLang="zh-CN" sz="1600" dirty="0">
                <a:sym typeface="+mn-ea"/>
              </a:rPr>
              <a:t>https://labuladong.github.io/algo/di-ling-zh-bfe1b/xue-xi-sua-01220/</a:t>
            </a:r>
            <a:br>
              <a:rPr kumimoji="1" lang="zh-CN" altLang="en-US" sz="2000" dirty="0">
                <a:sym typeface="+mn-ea"/>
              </a:rPr>
            </a:br>
            <a:br>
              <a:rPr kumimoji="1" lang="zh-CN" altLang="en-US" sz="2000" dirty="0">
                <a:sym typeface="+mn-ea"/>
              </a:rPr>
            </a:br>
            <a:r>
              <a:rPr kumimoji="1" lang="zh-CN" altLang="en-US" sz="2000" dirty="0">
                <a:sym typeface="+mn-ea"/>
              </a:rPr>
              <a:t>《算法竞赛进阶</a:t>
            </a:r>
            <a:r>
              <a:rPr kumimoji="1" lang="zh-CN" altLang="en-US" sz="2000" dirty="0">
                <a:sym typeface="+mn-ea"/>
              </a:rPr>
              <a:t>指南》</a:t>
            </a:r>
            <a:br>
              <a:rPr kumimoji="1" lang="zh-CN" altLang="en-US" sz="2000" dirty="0">
                <a:sym typeface="+mn-ea"/>
              </a:rPr>
            </a:br>
            <a:br>
              <a:rPr kumimoji="1" lang="zh-CN" altLang="en-US" sz="2000" dirty="0">
                <a:sym typeface="+mn-ea"/>
              </a:rPr>
            </a:br>
            <a:r>
              <a:rPr kumimoji="1" lang="zh-CN" altLang="en-US" sz="2000" dirty="0">
                <a:sym typeface="+mn-ea"/>
              </a:rPr>
              <a:t>高质量题解：</a:t>
            </a:r>
            <a:r>
              <a:rPr kumimoji="1" lang="en-US" altLang="zh-CN" sz="2000" dirty="0">
                <a:sym typeface="+mn-ea"/>
              </a:rPr>
              <a:t> </a:t>
            </a:r>
            <a:br>
              <a:rPr kumimoji="1" lang="en-US" altLang="zh-CN" sz="2000" dirty="0">
                <a:sym typeface="+mn-ea"/>
              </a:rPr>
            </a:br>
            <a:r>
              <a:rPr kumimoji="1" lang="en-US" altLang="zh-CN" sz="1600" dirty="0">
                <a:sym typeface="+mn-ea"/>
              </a:rPr>
              <a:t>https://github.com/wisdompeak/LeetCode</a:t>
            </a:r>
            <a:endParaRPr kumimoji="1" lang="en-US" altLang="zh-CN" sz="1600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" y="0"/>
            <a:ext cx="10515600" cy="1325563"/>
          </a:xfrm>
        </p:spPr>
        <p:txBody>
          <a:bodyPr/>
          <a:p>
            <a:r>
              <a:rPr lang="zh-CN" altLang="en-US"/>
              <a:t>学习经验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0540" y="1174115"/>
            <a:ext cx="11120120" cy="5076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0"/>
            <a:r>
              <a:rPr lang="zh-CN" altLang="en-US"/>
              <a:t>学习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效率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lvl="1" indent="0"/>
            <a:r>
              <a:rPr lang="zh-CN" altLang="en-US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优先保证自己的状态。状态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大于一切。想题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调试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lvl="1" indent="457200"/>
            <a:r>
              <a:rPr lang="zh-CN" altLang="en-US">
                <a:solidFill>
                  <a:srgbClr val="FF0000"/>
                </a:solidFill>
                <a:sym typeface="+mn-ea"/>
              </a:rPr>
              <a:t>拒绝机械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式重复，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lvl="1" indent="0"/>
            <a:endParaRPr lang="zh-CN" altLang="en-US"/>
          </a:p>
          <a:p>
            <a:pPr marL="0" lvl="1"/>
            <a:r>
              <a:rPr lang="zh-CN" altLang="en-US"/>
              <a:t>学习</a:t>
            </a:r>
            <a:r>
              <a:rPr lang="zh-CN" altLang="en-US"/>
              <a:t>能力</a:t>
            </a:r>
            <a:endParaRPr lang="zh-CN" altLang="en-US"/>
          </a:p>
          <a:p>
            <a:pPr lvl="2" indent="0"/>
            <a:r>
              <a:rPr lang="zh-CN" altLang="en-US"/>
              <a:t>定时总结</a:t>
            </a:r>
            <a:r>
              <a:rPr lang="en-US" altLang="zh-CN"/>
              <a:t>学习经验</a:t>
            </a:r>
            <a:r>
              <a:rPr lang="zh-CN" altLang="en-US"/>
              <a:t>，及时制定和调整学习</a:t>
            </a:r>
            <a:r>
              <a:rPr lang="en-US" altLang="zh-CN"/>
              <a:t>计划</a:t>
            </a:r>
            <a:r>
              <a:rPr lang="zh-CN" altLang="en-US"/>
              <a:t>，</a:t>
            </a:r>
            <a:endParaRPr lang="zh-CN" altLang="en-US"/>
          </a:p>
          <a:p>
            <a:pPr marL="0" lvl="2" indent="0"/>
            <a:r>
              <a:rPr lang="en-US" altLang="zh-CN">
                <a:sym typeface="+mn-ea"/>
              </a:rPr>
              <a:t>        </a:t>
            </a:r>
            <a:r>
              <a:rPr lang="zh-CN" altLang="en-US">
                <a:sym typeface="+mn-ea"/>
              </a:rPr>
              <a:t>及时补足薄弱项；</a:t>
            </a:r>
            <a:r>
              <a:rPr lang="en-US" altLang="zh-CN">
                <a:sym typeface="+mn-ea"/>
              </a:rPr>
              <a:t>提高对基础知识的理解深度</a:t>
            </a:r>
            <a:endParaRPr lang="en-US" altLang="zh-CN"/>
          </a:p>
          <a:p>
            <a:pPr marL="0" lvl="1" indent="457200"/>
            <a:r>
              <a:rPr lang="en-US" altLang="zh-CN">
                <a:solidFill>
                  <a:srgbClr val="FF0000"/>
                </a:solidFill>
                <a:sym typeface="+mn-ea"/>
              </a:rPr>
              <a:t> 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针对性做题，</a:t>
            </a:r>
            <a:r>
              <a:rPr lang="en-US" altLang="zh-CN">
                <a:sym typeface="+mn-ea"/>
              </a:rPr>
              <a:t>周期性</a:t>
            </a:r>
            <a:r>
              <a:rPr lang="zh-CN" altLang="en-US">
                <a:sym typeface="+mn-ea"/>
              </a:rPr>
              <a:t>地做</a:t>
            </a:r>
            <a:r>
              <a:rPr lang="en-US" altLang="zh-CN">
                <a:sym typeface="+mn-ea"/>
              </a:rPr>
              <a:t>错题集</a:t>
            </a:r>
            <a:r>
              <a:rPr lang="en-US" altLang="zh-CN">
                <a:sym typeface="+mn-ea"/>
              </a:rPr>
              <a:t>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不能总是刷同样的题目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不然就是背题。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lvl="2" indent="457200"/>
            <a:r>
              <a:rPr lang="en-US" altLang="zh-CN">
                <a:sym typeface="+mn-ea"/>
              </a:rPr>
              <a:t>   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lvl="0" indent="0"/>
            <a:r>
              <a:rPr lang="zh-CN" altLang="en-US">
                <a:sym typeface="+mn-ea"/>
              </a:rPr>
              <a:t>算法能力  全排列模型</a:t>
            </a:r>
            <a:endParaRPr lang="zh-CN" altLang="en-US"/>
          </a:p>
          <a:p>
            <a:pPr marL="914400" lvl="2" indent="457200"/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排序模型</a:t>
            </a:r>
            <a:endParaRPr lang="zh-CN" altLang="en-US"/>
          </a:p>
          <a:p>
            <a:pPr marL="914400" lvl="2" indent="457200"/>
            <a:r>
              <a:rPr lang="zh-CN" altLang="en-US">
                <a:sym typeface="+mn-ea"/>
              </a:rPr>
              <a:t>  边界模型 二分 单调栈 TreeMap 优先堆 </a:t>
            </a:r>
            <a:endParaRPr lang="zh-CN" altLang="en-US"/>
          </a:p>
          <a:p>
            <a:pPr marL="914400" lvl="2" indent="457200"/>
            <a:r>
              <a:rPr lang="zh-CN" altLang="en-US">
                <a:sym typeface="+mn-ea"/>
              </a:rPr>
              <a:t>  搜索模型 dfs bfs 回溯</a:t>
            </a:r>
            <a:endParaRPr lang="zh-CN" altLang="en-US"/>
          </a:p>
          <a:p>
            <a:pPr marL="0" lvl="2" indent="457200"/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	      DP</a:t>
            </a:r>
            <a:r>
              <a:rPr lang="zh-CN" altLang="en-US">
                <a:sym typeface="+mn-ea"/>
              </a:rPr>
              <a:t>模型：</a:t>
            </a:r>
            <a:r>
              <a:rPr lang="en-US" altLang="zh-CN">
                <a:sym typeface="+mn-ea"/>
              </a:rPr>
              <a:t>LIS</a:t>
            </a:r>
            <a:r>
              <a:rPr lang="zh-CN" altLang="en-US">
                <a:sym typeface="+mn-ea"/>
              </a:rPr>
              <a:t>，数位</a:t>
            </a:r>
            <a:r>
              <a:rPr lang="en-US" altLang="zh-CN">
                <a:sym typeface="+mn-ea"/>
              </a:rPr>
              <a:t> DP </a:t>
            </a:r>
            <a:r>
              <a:rPr lang="zh-CN" altLang="en-US">
                <a:sym typeface="+mn-ea"/>
              </a:rPr>
              <a:t>背包模型</a:t>
            </a:r>
            <a:endParaRPr lang="zh-CN" altLang="en-US">
              <a:sym typeface="+mn-ea"/>
            </a:endParaRPr>
          </a:p>
          <a:p>
            <a:pPr marL="914400" lvl="4" indent="457200"/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图模型</a:t>
            </a:r>
            <a:endParaRPr lang="zh-CN" altLang="en-US"/>
          </a:p>
          <a:p>
            <a:pPr marL="914400" lvl="2" indent="457200"/>
            <a:r>
              <a:rPr lang="zh-CN" altLang="en-US">
                <a:sym typeface="+mn-ea"/>
              </a:rPr>
              <a:t>  牢记具有代表性的时间复杂度的算法与数据结构</a:t>
            </a:r>
            <a:endParaRPr lang="zh-CN" altLang="en-US">
              <a:sym typeface="+mn-ea"/>
            </a:endParaRPr>
          </a:p>
          <a:p>
            <a:pPr marL="0" lvl="1" indent="0"/>
            <a:r>
              <a:rPr lang="zh-CN" altLang="en-US">
                <a:sym typeface="+mn-ea"/>
              </a:rPr>
              <a:t>编程能力：形成自己的解题框架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大模拟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算法框架，变量命名，</a:t>
            </a:r>
            <a:r>
              <a:rPr lang="zh-CN" altLang="en-US">
                <a:sym typeface="+mn-ea"/>
              </a:rPr>
              <a:t>细节，边界处理等。</a:t>
            </a:r>
            <a:endParaRPr lang="zh-CN" altLang="en-US">
              <a:sym typeface="+mn-ea"/>
            </a:endParaRPr>
          </a:p>
          <a:p>
            <a:pPr marL="0" lvl="1" indent="0"/>
            <a:r>
              <a:rPr lang="zh-CN" altLang="en-US"/>
              <a:t>计算力：代入</a:t>
            </a:r>
            <a:r>
              <a:rPr lang="zh-CN" altLang="en-US"/>
              <a:t>数据，心算或者笔算代码。</a:t>
            </a:r>
            <a:endParaRPr lang="zh-CN" altLang="en-US"/>
          </a:p>
          <a:p>
            <a:pPr marL="457200" lvl="1" indent="457200"/>
            <a:endParaRPr lang="zh-CN" altLang="en-US">
              <a:sym typeface="+mn-ea"/>
            </a:endParaRPr>
          </a:p>
          <a:p>
            <a:pPr marL="914400" lvl="2" indent="457200"/>
            <a:endParaRPr lang="zh-CN" altLang="en-US"/>
          </a:p>
          <a:p>
            <a:pPr marL="457200" lvl="1" indent="457200"/>
            <a:endParaRPr lang="zh-CN" altLang="en-US"/>
          </a:p>
          <a:p>
            <a:pPr marL="0" lvl="1" indent="457200"/>
            <a:r>
              <a:rPr lang="en-US" altLang="zh-CN">
                <a:sym typeface="+mn-ea"/>
              </a:rPr>
              <a:t>    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难度分</a:t>
            </a:r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1400-1500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1355</Words>
  <Application>WPS 演示</Application>
  <PresentationFormat>宽屏</PresentationFormat>
  <Paragraphs>82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学习资料</vt:lpstr>
      <vt:lpstr>学习经验</vt:lpstr>
      <vt:lpstr>难度分总结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O365</dc:creator>
  <cp:lastModifiedBy>鑫鑫</cp:lastModifiedBy>
  <cp:revision>196</cp:revision>
  <dcterms:created xsi:type="dcterms:W3CDTF">2024-01-27T18:02:35Z</dcterms:created>
  <dcterms:modified xsi:type="dcterms:W3CDTF">2024-01-27T18:02:35Z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F91811517B2F05A81BB2816534B6F1A1_42</vt:lpwstr>
  </property>
  <property fmtid="{D5CDD505-2E9C-101B-9397-08002B2CF9AE}" pid="3" name="KSOProductBuildVer">
    <vt:lpwstr>2052-6.4.0.8550</vt:lpwstr>
  </property>
</Properties>
</file>