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57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8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</a:t>
            </a:r>
            <a:r>
              <a:rPr lang="zh-CN" altLang="en-US"/>
              <a:t>的方式！</a:t>
            </a:r>
            <a:br>
              <a:rPr lang="zh-CN" altLang="en-US"/>
            </a:b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语言</a:t>
            </a:r>
            <a:r>
              <a:rPr lang="zh-CN" altLang="en-US" sz="5400">
                <a:solidFill>
                  <a:schemeClr val="tx1"/>
                </a:solidFill>
              </a:rPr>
              <a:t>踏出终端的</a:t>
            </a:r>
            <a:r>
              <a:rPr lang="zh-CN" altLang="en-US">
                <a:solidFill>
                  <a:srgbClr val="FF0000"/>
                </a:solidFill>
              </a:rPr>
              <a:t>第一步）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3600">
                <a:sym typeface="+mn-ea"/>
              </a:rPr>
              <a:t>Win API</a:t>
            </a:r>
            <a:r>
              <a:rPr lang="zh-CN" altLang="en-US" sz="3600">
                <a:sym typeface="+mn-ea"/>
              </a:rPr>
              <a:t>开发</a:t>
            </a:r>
            <a:r>
              <a:rPr lang="en-US" altLang="zh-CN" sz="3600">
                <a:sym typeface="+mn-ea"/>
              </a:rPr>
              <a:t>GUI</a:t>
            </a:r>
            <a:endParaRPr lang="en-US" altLang="zh-CN" sz="3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85" y="4335145"/>
            <a:ext cx="6299200" cy="4692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什么是句柄</a:t>
            </a:r>
            <a:endParaRPr lang="zh-CN" altLang="en-US" sz="2800"/>
          </a:p>
          <a:p>
            <a:r>
              <a:rPr lang="en-US" altLang="zh-CN" sz="2800"/>
              <a:t>Button</a:t>
            </a:r>
            <a:r>
              <a:rPr lang="zh-CN" altLang="en-US" sz="2800"/>
              <a:t>例子</a:t>
            </a:r>
            <a:endParaRPr lang="zh-CN" altLang="en-US" sz="2800"/>
          </a:p>
          <a:p>
            <a:r>
              <a:rPr lang="zh-CN" altLang="en-US" sz="2800"/>
              <a:t>窗口例子</a:t>
            </a:r>
            <a:endParaRPr lang="zh-CN" altLang="en-US" sz="2800"/>
          </a:p>
          <a:p>
            <a:r>
              <a:rPr lang="zh-CN" altLang="en-US" sz="2800"/>
              <a:t>什么是窗口过程函数</a:t>
            </a:r>
            <a:endParaRPr lang="zh-CN" altLang="en-US" sz="2800"/>
          </a:p>
          <a:p>
            <a:r>
              <a:rPr lang="en-US" altLang="zh-CN" sz="2800"/>
              <a:t>WinMain</a:t>
            </a:r>
            <a:r>
              <a:rPr lang="zh-CN" altLang="en-US" sz="2800"/>
              <a:t>入口点，启动！</a:t>
            </a:r>
            <a:endParaRPr lang="zh-CN" altLang="en-US" sz="2800"/>
          </a:p>
          <a:p>
            <a:r>
              <a:rPr lang="zh-CN" altLang="en-US" sz="2800"/>
              <a:t>补充：文本框</a:t>
            </a:r>
            <a:endParaRPr lang="zh-CN" altLang="en-US" sz="2800"/>
          </a:p>
          <a:p>
            <a:r>
              <a:rPr lang="zh-CN" altLang="en-US" sz="2800"/>
              <a:t>完了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句柄</a:t>
            </a:r>
            <a:r>
              <a:rPr lang="en-US" altLang="zh-CN"/>
              <a:t>Handle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指针</a:t>
            </a:r>
            <a:endParaRPr lang="zh-CN" altLang="en-US" sz="2400"/>
          </a:p>
          <a:p>
            <a:pPr lvl="1"/>
            <a:r>
              <a:rPr lang="zh-CN" altLang="en-US" sz="2000"/>
              <a:t>指向一块地址，可以近似认为直接访问资源</a:t>
            </a:r>
            <a:endParaRPr lang="zh-CN" altLang="en-US" sz="2000"/>
          </a:p>
          <a:p>
            <a:pPr lvl="1"/>
            <a:endParaRPr lang="zh-CN" altLang="en-US" sz="200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句柄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可以认为它是一种抽象指针，对指针的一个封装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简介访问地址去访问资源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4800600"/>
            <a:ext cx="11783695" cy="1288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Button</a:t>
            </a:r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06245"/>
            <a:ext cx="10716260" cy="4073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窗口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0" y="4174490"/>
            <a:ext cx="3188970" cy="207518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0720" y="1436370"/>
            <a:ext cx="6451600" cy="427228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typedef struct tagWNDCLASSW {</a:t>
            </a:r>
            <a:endParaRPr lang="en-US" altLang="zh-CN"/>
          </a:p>
          <a:p>
            <a:r>
              <a:rPr lang="en-US" altLang="zh-CN">
                <a:sym typeface="+mn-ea"/>
              </a:rPr>
              <a:t>    UINT style;</a:t>
            </a:r>
            <a:endParaRPr lang="en-US" altLang="zh-CN"/>
          </a:p>
          <a:p>
            <a:r>
              <a:rPr lang="en-US" altLang="zh-CN">
                <a:sym typeface="+mn-ea"/>
              </a:rPr>
              <a:t>    WNDPROC lpfnWndProc;</a:t>
            </a:r>
            <a:endParaRPr lang="en-US" altLang="zh-CN"/>
          </a:p>
          <a:p>
            <a:r>
              <a:rPr lang="en-US" altLang="zh-CN">
                <a:sym typeface="+mn-ea"/>
              </a:rPr>
              <a:t>    int cbClsExtra;</a:t>
            </a:r>
            <a:endParaRPr lang="en-US" altLang="zh-CN"/>
          </a:p>
          <a:p>
            <a:r>
              <a:rPr lang="en-US" altLang="zh-CN">
                <a:sym typeface="+mn-ea"/>
              </a:rPr>
              <a:t>    int cbWndExtra;</a:t>
            </a:r>
            <a:endParaRPr lang="en-US" altLang="zh-CN"/>
          </a:p>
          <a:p>
            <a:r>
              <a:rPr lang="en-US" altLang="zh-CN">
                <a:sym typeface="+mn-ea"/>
              </a:rPr>
              <a:t>    HINSTANCE hInstance;</a:t>
            </a:r>
            <a:endParaRPr lang="en-US" altLang="zh-CN"/>
          </a:p>
          <a:p>
            <a:r>
              <a:rPr lang="en-US" altLang="zh-CN">
                <a:sym typeface="+mn-ea"/>
              </a:rPr>
              <a:t>    HICON hIcon;</a:t>
            </a:r>
            <a:endParaRPr lang="en-US" altLang="zh-CN"/>
          </a:p>
          <a:p>
            <a:r>
              <a:rPr lang="en-US" altLang="zh-CN">
                <a:sym typeface="+mn-ea"/>
              </a:rPr>
              <a:t>    HCURSOR hCursor;</a:t>
            </a:r>
            <a:endParaRPr lang="en-US" altLang="zh-CN"/>
          </a:p>
          <a:p>
            <a:r>
              <a:rPr lang="en-US" altLang="zh-CN">
                <a:sym typeface="+mn-ea"/>
              </a:rPr>
              <a:t>    HBRUSH hbrBackground;</a:t>
            </a:r>
            <a:endParaRPr lang="en-US" altLang="zh-CN"/>
          </a:p>
          <a:p>
            <a:r>
              <a:rPr lang="en-US" altLang="zh-CN">
                <a:sym typeface="+mn-ea"/>
              </a:rPr>
              <a:t>    LPCWSTR lpszMenuName;</a:t>
            </a:r>
            <a:endParaRPr lang="en-US" altLang="zh-CN"/>
          </a:p>
          <a:p>
            <a:r>
              <a:rPr lang="en-US" altLang="zh-CN">
                <a:sym typeface="+mn-ea"/>
              </a:rPr>
              <a:t>    LPCWSTR lpszClassName;</a:t>
            </a:r>
            <a:endParaRPr lang="en-US" altLang="zh-CN"/>
          </a:p>
          <a:p>
            <a:r>
              <a:rPr lang="en-US" altLang="zh-CN">
                <a:sym typeface="+mn-ea"/>
              </a:rPr>
              <a:t>  } WNDCLASSW,*PWNDCLASSW,*NPWNDCLASSW,*LPWNDCLASSW;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创建窗口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985" y="351790"/>
            <a:ext cx="4340860" cy="409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4695190"/>
            <a:ext cx="4474210" cy="190500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10" y="1313815"/>
            <a:ext cx="5746750" cy="2924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WindowProc</a:t>
            </a:r>
            <a:r>
              <a:rPr lang="zh-CN" altLang="en-US"/>
              <a:t>窗口过程函数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如何处理接收的信息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2040255"/>
            <a:ext cx="7740015" cy="4279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WinMain</a:t>
            </a:r>
            <a:r>
              <a:rPr lang="zh-CN" altLang="en-US" sz="3200">
                <a:sym typeface="+mn-ea"/>
              </a:rPr>
              <a:t>入口点</a:t>
            </a:r>
            <a:r>
              <a:rPr lang="zh-CN" altLang="en-US">
                <a:sym typeface="+mn-ea"/>
              </a:rPr>
              <a:t>，启动！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15415"/>
            <a:ext cx="9049385" cy="304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宽屏</PresentationFormat>
  <Paragraphs>49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华文楷体</vt:lpstr>
      <vt:lpstr>等线 Light</vt:lpstr>
      <vt:lpstr>HP Simplified Jpan Light</vt:lpstr>
      <vt:lpstr>Microsoft JhengHei Light</vt:lpstr>
      <vt:lpstr>Malgun Gothic</vt:lpstr>
      <vt:lpstr>Microsoft JhengHei</vt:lpstr>
      <vt:lpstr>Malgun Gothic Semilight</vt:lpstr>
      <vt:lpstr>WPS</vt:lpstr>
      <vt:lpstr>最简单的方式！ 让你的C语言有图形界面</vt:lpstr>
      <vt:lpstr>目录</vt:lpstr>
      <vt:lpstr>句柄Handle</vt:lpstr>
      <vt:lpstr>Button例子</vt:lpstr>
      <vt:lpstr>窗口</vt:lpstr>
      <vt:lpstr>PowerPoint 演示文稿</vt:lpstr>
      <vt:lpstr>WindowProc窗口过程函数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断井残垣</cp:lastModifiedBy>
  <cp:revision>156</cp:revision>
  <dcterms:created xsi:type="dcterms:W3CDTF">2019-06-19T02:08:00Z</dcterms:created>
  <dcterms:modified xsi:type="dcterms:W3CDTF">2024-12-08T07:56:28Z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8D632A258D0542E39F00D3E86FBE9596_11</vt:lpwstr>
  </property>
</Properties>
</file>