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heme/theme5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.xml" ContentType="application/vnd.openxmlformats-officedocument.presentationml.notesSlide+xml"/>
  <Override PartName="/ppt/tags/tag144.xml" ContentType="application/vnd.openxmlformats-officedocument.presentationml.tags+xml"/>
  <Override PartName="/ppt/notesSlides/notesSlide2.xml" ContentType="application/vnd.openxmlformats-officedocument.presentationml.notesSlide+xml"/>
  <Override PartName="/ppt/tags/tag145.xml" ContentType="application/vnd.openxmlformats-officedocument.presentationml.tags+xml"/>
  <Override PartName="/ppt/notesSlides/notesSlide3.xml" ContentType="application/vnd.openxmlformats-officedocument.presentationml.notesSlide+xml"/>
  <Override PartName="/ppt/tags/tag146.xml" ContentType="application/vnd.openxmlformats-officedocument.presentationml.tags+xml"/>
  <Override PartName="/ppt/notesSlides/notesSlide4.xml" ContentType="application/vnd.openxmlformats-officedocument.presentationml.notesSlide+xml"/>
  <Override PartName="/ppt/tags/tag147.xml" ContentType="application/vnd.openxmlformats-officedocument.presentationml.tags+xml"/>
  <Override PartName="/ppt/notesSlides/notesSlide5.xml" ContentType="application/vnd.openxmlformats-officedocument.presentationml.notesSlide+xml"/>
  <Override PartName="/ppt/tags/tag148.xml" ContentType="application/vnd.openxmlformats-officedocument.presentationml.tags+xml"/>
  <Override PartName="/ppt/notesSlides/notesSlide6.xml" ContentType="application/vnd.openxmlformats-officedocument.presentationml.notesSlide+xml"/>
  <Override PartName="/ppt/tags/tag149.xml" ContentType="application/vnd.openxmlformats-officedocument.presentationml.tags+xml"/>
  <Override PartName="/ppt/notesSlides/notesSlide7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5" r:id="rId2"/>
    <p:sldMasterId id="2147483701" r:id="rId3"/>
    <p:sldMasterId id="2147483713" r:id="rId4"/>
  </p:sldMasterIdLst>
  <p:notesMasterIdLst>
    <p:notesMasterId r:id="rId17"/>
  </p:notesMasterIdLst>
  <p:sldIdLst>
    <p:sldId id="262" r:id="rId5"/>
    <p:sldId id="268" r:id="rId6"/>
    <p:sldId id="265" r:id="rId7"/>
    <p:sldId id="280" r:id="rId8"/>
    <p:sldId id="272" r:id="rId9"/>
    <p:sldId id="281" r:id="rId10"/>
    <p:sldId id="284" r:id="rId11"/>
    <p:sldId id="282" r:id="rId12"/>
    <p:sldId id="283" r:id="rId13"/>
    <p:sldId id="285" r:id="rId14"/>
    <p:sldId id="286" r:id="rId15"/>
    <p:sldId id="27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42ACA-8BD3-1582-48A0-129FF0F4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>
            <a:extLst>
              <a:ext uri="{FF2B5EF4-FFF2-40B4-BE49-F238E27FC236}">
                <a16:creationId xmlns:a16="http://schemas.microsoft.com/office/drawing/2014/main" id="{E5CC35D9-BFB9-E78E-3F26-93FFACFC5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1048607" name="备注占位符 2">
            <a:extLst>
              <a:ext uri="{FF2B5EF4-FFF2-40B4-BE49-F238E27FC236}">
                <a16:creationId xmlns:a16="http://schemas.microsoft.com/office/drawing/2014/main" id="{3FDB255F-A302-5B64-F87A-F9C72D025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9" name="灯片编号占位符 3">
            <a:extLst>
              <a:ext uri="{FF2B5EF4-FFF2-40B4-BE49-F238E27FC236}">
                <a16:creationId xmlns:a16="http://schemas.microsoft.com/office/drawing/2014/main" id="{3C6B0777-737B-CE1F-5E7D-A3244868F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5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4AF97-28EF-D517-E3DE-DD5D82FF8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>
            <a:extLst>
              <a:ext uri="{FF2B5EF4-FFF2-40B4-BE49-F238E27FC236}">
                <a16:creationId xmlns:a16="http://schemas.microsoft.com/office/drawing/2014/main" id="{63EB89D8-BA31-95D7-0A86-18FF4AF90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1048607" name="备注占位符 2">
            <a:extLst>
              <a:ext uri="{FF2B5EF4-FFF2-40B4-BE49-F238E27FC236}">
                <a16:creationId xmlns:a16="http://schemas.microsoft.com/office/drawing/2014/main" id="{0CB3D25F-C9A6-1429-D9FE-4B1D24F4E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9" name="灯片编号占位符 3">
            <a:extLst>
              <a:ext uri="{FF2B5EF4-FFF2-40B4-BE49-F238E27FC236}">
                <a16:creationId xmlns:a16="http://schemas.microsoft.com/office/drawing/2014/main" id="{305C2D9A-C641-8460-DE6B-5EA4B0489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6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D41B6-1171-D85F-6FD3-F1B584775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>
            <a:extLst>
              <a:ext uri="{FF2B5EF4-FFF2-40B4-BE49-F238E27FC236}">
                <a16:creationId xmlns:a16="http://schemas.microsoft.com/office/drawing/2014/main" id="{0B798984-C8B3-AD28-0C5C-1AD7722EAF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1048607" name="备注占位符 2">
            <a:extLst>
              <a:ext uri="{FF2B5EF4-FFF2-40B4-BE49-F238E27FC236}">
                <a16:creationId xmlns:a16="http://schemas.microsoft.com/office/drawing/2014/main" id="{26054CA1-37E5-D7A1-9F0C-18EA4EB69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9" name="灯片编号占位符 3">
            <a:extLst>
              <a:ext uri="{FF2B5EF4-FFF2-40B4-BE49-F238E27FC236}">
                <a16:creationId xmlns:a16="http://schemas.microsoft.com/office/drawing/2014/main" id="{BF0C7C6E-B585-CF47-6E7A-6DC536ABC4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3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A64CD-8C75-B837-68C8-403C2DB9A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>
            <a:extLst>
              <a:ext uri="{FF2B5EF4-FFF2-40B4-BE49-F238E27FC236}">
                <a16:creationId xmlns:a16="http://schemas.microsoft.com/office/drawing/2014/main" id="{249014B1-E053-656B-BD4A-76586B8A0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1048607" name="备注占位符 2">
            <a:extLst>
              <a:ext uri="{FF2B5EF4-FFF2-40B4-BE49-F238E27FC236}">
                <a16:creationId xmlns:a16="http://schemas.microsoft.com/office/drawing/2014/main" id="{314B55EC-E8E0-2FF7-B81D-3464EF8AC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9" name="灯片编号占位符 3">
            <a:extLst>
              <a:ext uri="{FF2B5EF4-FFF2-40B4-BE49-F238E27FC236}">
                <a16:creationId xmlns:a16="http://schemas.microsoft.com/office/drawing/2014/main" id="{70D9C123-48D2-A23A-A3C1-E8FAA6530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0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DE97D-0558-A7F9-9556-689140367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>
            <a:extLst>
              <a:ext uri="{FF2B5EF4-FFF2-40B4-BE49-F238E27FC236}">
                <a16:creationId xmlns:a16="http://schemas.microsoft.com/office/drawing/2014/main" id="{15F89A6B-65D2-94E5-930D-ED57CDB38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1048607" name="备注占位符 2">
            <a:extLst>
              <a:ext uri="{FF2B5EF4-FFF2-40B4-BE49-F238E27FC236}">
                <a16:creationId xmlns:a16="http://schemas.microsoft.com/office/drawing/2014/main" id="{9BFD1053-6ADA-9008-3368-04414D9EE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9" name="灯片编号占位符 3">
            <a:extLst>
              <a:ext uri="{FF2B5EF4-FFF2-40B4-BE49-F238E27FC236}">
                <a16:creationId xmlns:a16="http://schemas.microsoft.com/office/drawing/2014/main" id="{4843246B-3C5F-8E48-3BB2-9B27AAAC2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04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6953D-109E-21E5-EA7C-E693713F4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>
            <a:extLst>
              <a:ext uri="{FF2B5EF4-FFF2-40B4-BE49-F238E27FC236}">
                <a16:creationId xmlns:a16="http://schemas.microsoft.com/office/drawing/2014/main" id="{F0AD4BDB-CA8F-572B-5D3C-FF88061B75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1048607" name="备注占位符 2">
            <a:extLst>
              <a:ext uri="{FF2B5EF4-FFF2-40B4-BE49-F238E27FC236}">
                <a16:creationId xmlns:a16="http://schemas.microsoft.com/office/drawing/2014/main" id="{AA915CBF-31F4-F9FD-18B8-9462D80DE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9" name="灯片编号占位符 3">
            <a:extLst>
              <a:ext uri="{FF2B5EF4-FFF2-40B4-BE49-F238E27FC236}">
                <a16:creationId xmlns:a16="http://schemas.microsoft.com/office/drawing/2014/main" id="{1B0574DE-3BFC-CCE3-42B6-4B31E6E73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0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1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13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任意多边形: 形状 14"/>
          <p:cNvSpPr/>
          <p:nvPr userDrawn="1">
            <p:custDataLst>
              <p:tags r:id="rId1"/>
            </p:custDataLst>
          </p:nvPr>
        </p:nvSpPr>
        <p:spPr>
          <a:xfrm>
            <a:off x="7398385" y="1868805"/>
            <a:ext cx="1788795" cy="3098800"/>
          </a:xfrm>
          <a:custGeom>
            <a:avLst/>
            <a:gdLst>
              <a:gd name="connsiteX0" fmla="*/ 549501 w 1674041"/>
              <a:gd name="connsiteY0" fmla="*/ 2899649 h 2899649"/>
              <a:gd name="connsiteX1" fmla="*/ 1674041 w 1674041"/>
              <a:gd name="connsiteY1" fmla="*/ 1615795 h 2899649"/>
              <a:gd name="connsiteX2" fmla="*/ 1124476 w 1674041"/>
              <a:gd name="connsiteY2" fmla="*/ 0 h 2899649"/>
              <a:gd name="connsiteX3" fmla="*/ 0 w 1674041"/>
              <a:gd name="connsiteY3" fmla="*/ 1283854 h 289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041" h="2899649">
                <a:moveTo>
                  <a:pt x="549501" y="2899649"/>
                </a:moveTo>
                <a:lnTo>
                  <a:pt x="1674041" y="1615795"/>
                </a:lnTo>
                <a:lnTo>
                  <a:pt x="1124476" y="0"/>
                </a:lnTo>
                <a:lnTo>
                  <a:pt x="0" y="1283854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674" name="任意多边形: 形状 15"/>
          <p:cNvSpPr/>
          <p:nvPr userDrawn="1">
            <p:custDataLst>
              <p:tags r:id="rId2"/>
            </p:custDataLst>
          </p:nvPr>
        </p:nvSpPr>
        <p:spPr>
          <a:xfrm>
            <a:off x="7985760" y="3596640"/>
            <a:ext cx="2990850" cy="1726565"/>
          </a:xfrm>
          <a:custGeom>
            <a:avLst/>
            <a:gdLst>
              <a:gd name="connsiteX0" fmla="*/ 2798710 w 2798710"/>
              <a:gd name="connsiteY0" fmla="*/ 331941 h 1615794"/>
              <a:gd name="connsiteX1" fmla="*/ 1124541 w 2798710"/>
              <a:gd name="connsiteY1" fmla="*/ 0 h 1615794"/>
              <a:gd name="connsiteX2" fmla="*/ 0 w 2798710"/>
              <a:gd name="connsiteY2" fmla="*/ 1283854 h 1615794"/>
              <a:gd name="connsiteX3" fmla="*/ 1674106 w 2798710"/>
              <a:gd name="connsiteY3" fmla="*/ 1615795 h 161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710" h="1615794">
                <a:moveTo>
                  <a:pt x="2798710" y="331941"/>
                </a:moveTo>
                <a:lnTo>
                  <a:pt x="1124541" y="0"/>
                </a:lnTo>
                <a:lnTo>
                  <a:pt x="0" y="1283854"/>
                </a:lnTo>
                <a:lnTo>
                  <a:pt x="1674106" y="1615795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676" name="任意多边形: 形状 16"/>
          <p:cNvSpPr/>
          <p:nvPr userDrawn="1">
            <p:custDataLst>
              <p:tags r:id="rId3"/>
            </p:custDataLst>
          </p:nvPr>
        </p:nvSpPr>
        <p:spPr>
          <a:xfrm>
            <a:off x="8600440" y="1868805"/>
            <a:ext cx="2376170" cy="2081530"/>
          </a:xfrm>
          <a:custGeom>
            <a:avLst/>
            <a:gdLst>
              <a:gd name="connsiteX0" fmla="*/ 0 w 2223734"/>
              <a:gd name="connsiteY0" fmla="*/ 0 h 1947735"/>
              <a:gd name="connsiteX1" fmla="*/ 549629 w 2223734"/>
              <a:gd name="connsiteY1" fmla="*/ 1615795 h 1947735"/>
              <a:gd name="connsiteX2" fmla="*/ 2223735 w 2223734"/>
              <a:gd name="connsiteY2" fmla="*/ 1947736 h 1947735"/>
              <a:gd name="connsiteX3" fmla="*/ 1674106 w 2223734"/>
              <a:gd name="connsiteY3" fmla="*/ 331941 h 194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734" h="1947735">
                <a:moveTo>
                  <a:pt x="0" y="0"/>
                </a:moveTo>
                <a:lnTo>
                  <a:pt x="549629" y="1615795"/>
                </a:lnTo>
                <a:lnTo>
                  <a:pt x="2223735" y="1947736"/>
                </a:lnTo>
                <a:lnTo>
                  <a:pt x="1674106" y="331941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678" name="任意多边形: 形状 25"/>
          <p:cNvSpPr/>
          <p:nvPr userDrawn="1">
            <p:custDataLst>
              <p:tags r:id="rId4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1048680" name="任意多边形: 形状 27"/>
          <p:cNvSpPr/>
          <p:nvPr userDrawn="1">
            <p:custDataLst>
              <p:tags r:id="rId5"/>
            </p:custDataLst>
          </p:nvPr>
        </p:nvSpPr>
        <p:spPr>
          <a:xfrm>
            <a:off x="173990" y="3023870"/>
            <a:ext cx="831850" cy="83185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1048682" name="任意多边形: 形状 28"/>
          <p:cNvSpPr/>
          <p:nvPr userDrawn="1">
            <p:custDataLst>
              <p:tags r:id="rId6"/>
            </p:custDataLst>
          </p:nvPr>
        </p:nvSpPr>
        <p:spPr>
          <a:xfrm>
            <a:off x="64135" y="3041650"/>
            <a:ext cx="332105" cy="41402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222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48684" name="任意多边形: 形状 29"/>
          <p:cNvSpPr/>
          <p:nvPr userDrawn="1">
            <p:custDataLst>
              <p:tags r:id="rId7"/>
            </p:custDataLst>
          </p:nvPr>
        </p:nvSpPr>
        <p:spPr>
          <a:xfrm>
            <a:off x="109855" y="3439795"/>
            <a:ext cx="136525" cy="6731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solidFill>
            <a:schemeClr val="bg2"/>
          </a:solidFill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686" name="任意多边形: 形状 31"/>
          <p:cNvSpPr/>
          <p:nvPr userDrawn="1">
            <p:custDataLst>
              <p:tags r:id="rId8"/>
            </p:custDataLst>
          </p:nvPr>
        </p:nvSpPr>
        <p:spPr>
          <a:xfrm rot="21420000">
            <a:off x="379730" y="403860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1048688" name="任意多边形: 形状 32"/>
          <p:cNvSpPr/>
          <p:nvPr userDrawn="1">
            <p:custDataLst>
              <p:tags r:id="rId9"/>
            </p:custDataLst>
          </p:nvPr>
        </p:nvSpPr>
        <p:spPr>
          <a:xfrm rot="3087979">
            <a:off x="1239520" y="30988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1048690" name="任意多边形: 形状 33"/>
          <p:cNvSpPr/>
          <p:nvPr userDrawn="1">
            <p:custDataLst>
              <p:tags r:id="rId10"/>
            </p:custDataLst>
          </p:nvPr>
        </p:nvSpPr>
        <p:spPr>
          <a:xfrm rot="3087979">
            <a:off x="327660" y="103505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solidFill>
            <a:schemeClr val="bg2"/>
          </a:solidFill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1048692" name="标题 1"/>
          <p:cNvSpPr>
            <a:spLocks noGrp="1"/>
          </p:cNvSpPr>
          <p:nvPr>
            <p:ph type="ctrTitle"/>
            <p:custDataLst>
              <p:tags r:id="rId11"/>
            </p:custDataLst>
          </p:nvPr>
        </p:nvSpPr>
        <p:spPr>
          <a:xfrm>
            <a:off x="1698625" y="2019935"/>
            <a:ext cx="5642610" cy="2793365"/>
          </a:xfrm>
        </p:spPr>
        <p:txBody>
          <a:bodyPr wrap="square" anchor="ctr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104869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696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48698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00" name="公司名占位符 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1696233" y="125033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</a:p>
        </p:txBody>
      </p:sp>
      <p:sp>
        <p:nvSpPr>
          <p:cNvPr id="1048702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1696085" y="5072380"/>
            <a:ext cx="2880995" cy="504190"/>
          </a:xfrm>
          <a:prstGeom prst="roundRect">
            <a:avLst>
              <a:gd name="adj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06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8708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710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2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964855" y="2419699"/>
            <a:ext cx="1501831" cy="2042097"/>
          </a:xfrm>
        </p:spPr>
        <p:txBody>
          <a:bodyPr vert="eaVert" wrap="square" anchor="ctr">
            <a:normAutofit/>
          </a:bodyPr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1048716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718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0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22" name="矩形 5"/>
          <p:cNvSpPr/>
          <p:nvPr userDrawn="1">
            <p:custDataLst>
              <p:tags r:id="rId5"/>
            </p:custDataLst>
          </p:nvPr>
        </p:nvSpPr>
        <p:spPr>
          <a:xfrm>
            <a:off x="3245485" y="380365"/>
            <a:ext cx="8536305" cy="6120130"/>
          </a:xfrm>
          <a:prstGeom prst="rect">
            <a:avLst/>
          </a:pr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1048724" name="矩形 9"/>
          <p:cNvSpPr/>
          <p:nvPr userDrawn="1">
            <p:custDataLst>
              <p:tags r:id="rId6"/>
            </p:custDataLst>
          </p:nvPr>
        </p:nvSpPr>
        <p:spPr>
          <a:xfrm>
            <a:off x="407035" y="379730"/>
            <a:ext cx="2617470" cy="6122035"/>
          </a:xfrm>
          <a:prstGeom prst="rect">
            <a:avLst/>
          </a:pr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1048726" name="任意多边形: 形状 11"/>
          <p:cNvSpPr/>
          <p:nvPr userDrawn="1">
            <p:custDataLst>
              <p:tags r:id="rId7"/>
            </p:custDataLst>
          </p:nvPr>
        </p:nvSpPr>
        <p:spPr>
          <a:xfrm flipH="1">
            <a:off x="10976610" y="1824355"/>
            <a:ext cx="1041400" cy="104140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48728" name="任意多边形: 形状 12"/>
          <p:cNvSpPr/>
          <p:nvPr userDrawn="1">
            <p:custDataLst>
              <p:tags r:id="rId8"/>
            </p:custDataLst>
          </p:nvPr>
        </p:nvSpPr>
        <p:spPr>
          <a:xfrm flipH="1">
            <a:off x="11791950" y="1847215"/>
            <a:ext cx="309245" cy="51816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solidFill>
            <a:schemeClr val="bg2"/>
          </a:solidFill>
          <a:ln w="64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1048730" name="任意多边形: 形状 13"/>
          <p:cNvSpPr/>
          <p:nvPr userDrawn="1">
            <p:custDataLst>
              <p:tags r:id="rId9"/>
            </p:custDataLst>
          </p:nvPr>
        </p:nvSpPr>
        <p:spPr>
          <a:xfrm flipH="1">
            <a:off x="11931015" y="2345055"/>
            <a:ext cx="170815" cy="84455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732" name="任意多边形: 形状 10"/>
          <p:cNvSpPr/>
          <p:nvPr userDrawn="1">
            <p:custDataLst>
              <p:tags r:id="rId1"/>
            </p:custDataLst>
          </p:nvPr>
        </p:nvSpPr>
        <p:spPr>
          <a:xfrm>
            <a:off x="4616450" y="2002155"/>
            <a:ext cx="2938145" cy="94107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48734" name="任意多边形: 形状 11"/>
          <p:cNvSpPr/>
          <p:nvPr userDrawn="1">
            <p:custDataLst>
              <p:tags r:id="rId2"/>
            </p:custDataLst>
          </p:nvPr>
        </p:nvSpPr>
        <p:spPr>
          <a:xfrm>
            <a:off x="4576445" y="1965325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736" name="任意多边形: 形状 12"/>
          <p:cNvSpPr/>
          <p:nvPr userDrawn="1">
            <p:custDataLst>
              <p:tags r:id="rId3"/>
            </p:custDataLst>
          </p:nvPr>
        </p:nvSpPr>
        <p:spPr>
          <a:xfrm>
            <a:off x="4576445" y="2896235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738" name="任意多边形: 形状 13"/>
          <p:cNvSpPr/>
          <p:nvPr userDrawn="1">
            <p:custDataLst>
              <p:tags r:id="rId4"/>
            </p:custDataLst>
          </p:nvPr>
        </p:nvSpPr>
        <p:spPr>
          <a:xfrm>
            <a:off x="7518400" y="1974850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740" name="任意多边形: 形状 14"/>
          <p:cNvSpPr/>
          <p:nvPr userDrawn="1">
            <p:custDataLst>
              <p:tags r:id="rId5"/>
            </p:custDataLst>
          </p:nvPr>
        </p:nvSpPr>
        <p:spPr>
          <a:xfrm>
            <a:off x="7518400" y="2905760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742" name="任意多边形: 形状 15"/>
          <p:cNvSpPr/>
          <p:nvPr userDrawn="1">
            <p:custDataLst>
              <p:tags r:id="rId6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1048744" name="任意多边形: 形状 17"/>
          <p:cNvSpPr/>
          <p:nvPr userDrawn="1">
            <p:custDataLst>
              <p:tags r:id="rId7"/>
            </p:custDataLst>
          </p:nvPr>
        </p:nvSpPr>
        <p:spPr>
          <a:xfrm>
            <a:off x="231775" y="1906270"/>
            <a:ext cx="753110" cy="75311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1048746" name="任意多边形: 形状 18"/>
          <p:cNvSpPr/>
          <p:nvPr userDrawn="1">
            <p:custDataLst>
              <p:tags r:id="rId8"/>
            </p:custDataLst>
          </p:nvPr>
        </p:nvSpPr>
        <p:spPr>
          <a:xfrm>
            <a:off x="94615" y="1922780"/>
            <a:ext cx="300355" cy="37465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64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48748" name="任意多边形: 形状 19"/>
          <p:cNvSpPr/>
          <p:nvPr userDrawn="1">
            <p:custDataLst>
              <p:tags r:id="rId9"/>
            </p:custDataLst>
          </p:nvPr>
        </p:nvSpPr>
        <p:spPr>
          <a:xfrm>
            <a:off x="170815" y="2282825"/>
            <a:ext cx="123825" cy="6096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solidFill>
            <a:schemeClr val="bg2"/>
          </a:solidFill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750" name="任意多边形: 形状 21"/>
          <p:cNvSpPr/>
          <p:nvPr userDrawn="1">
            <p:custDataLst>
              <p:tags r:id="rId10"/>
            </p:custDataLst>
          </p:nvPr>
        </p:nvSpPr>
        <p:spPr>
          <a:xfrm rot="20146393">
            <a:off x="11054080" y="5657215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1048752" name="任意多边形: 形状 22"/>
          <p:cNvSpPr/>
          <p:nvPr userDrawn="1">
            <p:custDataLst>
              <p:tags r:id="rId11"/>
            </p:custDataLst>
          </p:nvPr>
        </p:nvSpPr>
        <p:spPr>
          <a:xfrm rot="1814371">
            <a:off x="11751310" y="5422265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5602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1048754" name="任意多边形: 形状 23"/>
          <p:cNvSpPr/>
          <p:nvPr userDrawn="1">
            <p:custDataLst>
              <p:tags r:id="rId12"/>
            </p:custDataLst>
          </p:nvPr>
        </p:nvSpPr>
        <p:spPr>
          <a:xfrm rot="1814371">
            <a:off x="11164570" y="642874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5602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756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526400" y="3034854"/>
            <a:ext cx="9144000" cy="1152000"/>
          </a:xfrm>
        </p:spPr>
        <p:txBody>
          <a:bodyPr wrap="square"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58" name="文本占位符 2"/>
          <p:cNvSpPr>
            <a:spLocks noGrp="1"/>
          </p:cNvSpPr>
          <p:nvPr>
            <p:ph type="body" idx="1" hasCustomPrompt="1"/>
            <p:custDataLst>
              <p:tags r:id="rId14"/>
            </p:custDataLst>
          </p:nvPr>
        </p:nvSpPr>
        <p:spPr>
          <a:xfrm>
            <a:off x="1526400" y="4294854"/>
            <a:ext cx="9144000" cy="936000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048760" name="节编号 3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616607" y="2002070"/>
            <a:ext cx="2938425" cy="940883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</a:p>
        </p:txBody>
      </p:sp>
      <p:sp>
        <p:nvSpPr>
          <p:cNvPr id="1048762" name="日期占位符 4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764" name="页脚占位符 5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8768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8770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8772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774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8780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8782" name="文本占位符 4"/>
          <p:cNvSpPr>
            <a:spLocks noGrp="1"/>
          </p:cNvSpPr>
          <p:nvPr>
            <p:ph type="body" sz="quarter" idx="3" hasCustomPrompt="1"/>
            <p:custDataLst>
              <p:tags r:id="rId3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8784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8786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78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0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92" name="标题 9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96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798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0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 dirty="0"/>
          </a:p>
        </p:txBody>
      </p:sp>
      <p:sp>
        <p:nvSpPr>
          <p:cNvPr id="1048804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6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8810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812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4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048818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820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2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82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任意多边形: 形状 133"/>
          <p:cNvSpPr/>
          <p:nvPr userDrawn="1">
            <p:custDataLst>
              <p:tags r:id="rId1"/>
            </p:custDataLst>
          </p:nvPr>
        </p:nvSpPr>
        <p:spPr>
          <a:xfrm>
            <a:off x="7398385" y="1868805"/>
            <a:ext cx="1788795" cy="3098800"/>
          </a:xfrm>
          <a:custGeom>
            <a:avLst/>
            <a:gdLst>
              <a:gd name="connsiteX0" fmla="*/ 549501 w 1674041"/>
              <a:gd name="connsiteY0" fmla="*/ 2899649 h 2899649"/>
              <a:gd name="connsiteX1" fmla="*/ 1674041 w 1674041"/>
              <a:gd name="connsiteY1" fmla="*/ 1615795 h 2899649"/>
              <a:gd name="connsiteX2" fmla="*/ 1124476 w 1674041"/>
              <a:gd name="connsiteY2" fmla="*/ 0 h 2899649"/>
              <a:gd name="connsiteX3" fmla="*/ 0 w 1674041"/>
              <a:gd name="connsiteY3" fmla="*/ 1283854 h 289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041" h="2899649">
                <a:moveTo>
                  <a:pt x="549501" y="2899649"/>
                </a:moveTo>
                <a:lnTo>
                  <a:pt x="1674041" y="1615795"/>
                </a:lnTo>
                <a:lnTo>
                  <a:pt x="1124476" y="0"/>
                </a:lnTo>
                <a:lnTo>
                  <a:pt x="0" y="1283854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828" name="任意多边形: 形状 134"/>
          <p:cNvSpPr/>
          <p:nvPr userDrawn="1">
            <p:custDataLst>
              <p:tags r:id="rId2"/>
            </p:custDataLst>
          </p:nvPr>
        </p:nvSpPr>
        <p:spPr>
          <a:xfrm>
            <a:off x="7985760" y="3596640"/>
            <a:ext cx="2990850" cy="1726565"/>
          </a:xfrm>
          <a:custGeom>
            <a:avLst/>
            <a:gdLst>
              <a:gd name="connsiteX0" fmla="*/ 2798710 w 2798710"/>
              <a:gd name="connsiteY0" fmla="*/ 331941 h 1615794"/>
              <a:gd name="connsiteX1" fmla="*/ 1124541 w 2798710"/>
              <a:gd name="connsiteY1" fmla="*/ 0 h 1615794"/>
              <a:gd name="connsiteX2" fmla="*/ 0 w 2798710"/>
              <a:gd name="connsiteY2" fmla="*/ 1283854 h 1615794"/>
              <a:gd name="connsiteX3" fmla="*/ 1674106 w 2798710"/>
              <a:gd name="connsiteY3" fmla="*/ 1615795 h 161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710" h="1615794">
                <a:moveTo>
                  <a:pt x="2798710" y="331941"/>
                </a:moveTo>
                <a:lnTo>
                  <a:pt x="1124541" y="0"/>
                </a:lnTo>
                <a:lnTo>
                  <a:pt x="0" y="1283854"/>
                </a:lnTo>
                <a:lnTo>
                  <a:pt x="1674106" y="1615795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830" name="任意多边形: 形状 135"/>
          <p:cNvSpPr/>
          <p:nvPr userDrawn="1">
            <p:custDataLst>
              <p:tags r:id="rId3"/>
            </p:custDataLst>
          </p:nvPr>
        </p:nvSpPr>
        <p:spPr>
          <a:xfrm>
            <a:off x="8600440" y="1868805"/>
            <a:ext cx="2376170" cy="2081530"/>
          </a:xfrm>
          <a:custGeom>
            <a:avLst/>
            <a:gdLst>
              <a:gd name="connsiteX0" fmla="*/ 0 w 2223734"/>
              <a:gd name="connsiteY0" fmla="*/ 0 h 1947735"/>
              <a:gd name="connsiteX1" fmla="*/ 549629 w 2223734"/>
              <a:gd name="connsiteY1" fmla="*/ 1615795 h 1947735"/>
              <a:gd name="connsiteX2" fmla="*/ 2223735 w 2223734"/>
              <a:gd name="connsiteY2" fmla="*/ 1947736 h 1947735"/>
              <a:gd name="connsiteX3" fmla="*/ 1674106 w 2223734"/>
              <a:gd name="connsiteY3" fmla="*/ 331941 h 194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734" h="1947735">
                <a:moveTo>
                  <a:pt x="0" y="0"/>
                </a:moveTo>
                <a:lnTo>
                  <a:pt x="549629" y="1615795"/>
                </a:lnTo>
                <a:lnTo>
                  <a:pt x="2223735" y="1947736"/>
                </a:lnTo>
                <a:lnTo>
                  <a:pt x="1674106" y="331941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832" name="任意多边形: 形状 106"/>
          <p:cNvSpPr/>
          <p:nvPr userDrawn="1">
            <p:custDataLst>
              <p:tags r:id="rId4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834" name="任意多边形: 形状 27"/>
          <p:cNvSpPr/>
          <p:nvPr userDrawn="1">
            <p:custDataLst>
              <p:tags r:id="rId5"/>
            </p:custDataLst>
          </p:nvPr>
        </p:nvSpPr>
        <p:spPr>
          <a:xfrm rot="21420000">
            <a:off x="379730" y="403860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1048836" name="任意多边形: 形状 28"/>
          <p:cNvSpPr/>
          <p:nvPr userDrawn="1">
            <p:custDataLst>
              <p:tags r:id="rId6"/>
            </p:custDataLst>
          </p:nvPr>
        </p:nvSpPr>
        <p:spPr>
          <a:xfrm rot="3087979">
            <a:off x="1239520" y="30988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1048838" name="任意多边形: 形状 29"/>
          <p:cNvSpPr/>
          <p:nvPr userDrawn="1">
            <p:custDataLst>
              <p:tags r:id="rId7"/>
            </p:custDataLst>
          </p:nvPr>
        </p:nvSpPr>
        <p:spPr>
          <a:xfrm rot="3087979">
            <a:off x="327660" y="103505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1048840" name="任意多边形: 形状 38"/>
          <p:cNvSpPr/>
          <p:nvPr userDrawn="1">
            <p:custDataLst>
              <p:tags r:id="rId8"/>
            </p:custDataLst>
          </p:nvPr>
        </p:nvSpPr>
        <p:spPr>
          <a:xfrm>
            <a:off x="173990" y="3023870"/>
            <a:ext cx="831850" cy="83185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1048842" name="任意多边形: 形状 39"/>
          <p:cNvSpPr/>
          <p:nvPr userDrawn="1">
            <p:custDataLst>
              <p:tags r:id="rId9"/>
            </p:custDataLst>
          </p:nvPr>
        </p:nvSpPr>
        <p:spPr>
          <a:xfrm>
            <a:off x="64135" y="3041650"/>
            <a:ext cx="332105" cy="41402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222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48844" name="任意多边形: 形状 40"/>
          <p:cNvSpPr/>
          <p:nvPr userDrawn="1">
            <p:custDataLst>
              <p:tags r:id="rId10"/>
            </p:custDataLst>
          </p:nvPr>
        </p:nvSpPr>
        <p:spPr>
          <a:xfrm>
            <a:off x="109855" y="3439795"/>
            <a:ext cx="136525" cy="6731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8846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1749777" y="3214516"/>
            <a:ext cx="5915302" cy="1078138"/>
          </a:xfrm>
        </p:spPr>
        <p:txBody>
          <a:bodyPr wrap="square" anchor="t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编辑母版标题</a:t>
            </a:r>
          </a:p>
        </p:txBody>
      </p:sp>
      <p:sp>
        <p:nvSpPr>
          <p:cNvPr id="1048848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1749777" y="2239604"/>
            <a:ext cx="5915302" cy="832092"/>
          </a:xfrm>
        </p:spPr>
        <p:txBody>
          <a:bodyPr wrap="square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048850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852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4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856" name="公司名占位符 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1749777" y="1132095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公司</a:t>
            </a:r>
          </a:p>
        </p:txBody>
      </p:sp>
      <p:sp>
        <p:nvSpPr>
          <p:cNvPr id="104885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1750060" y="5038090"/>
            <a:ext cx="2879090" cy="504190"/>
          </a:xfrm>
          <a:prstGeom prst="roundRect">
            <a:avLst>
              <a:gd name="adj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932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93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3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9008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9010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12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Relationship Id="rId22" Type="http://schemas.openxmlformats.org/officeDocument/2006/relationships/tags" Target="../tags/tag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图形 7"/>
          <p:cNvGrpSpPr/>
          <p:nvPr userDrawn="1">
            <p:custDataLst>
              <p:tags r:id="rId13"/>
            </p:custDataLst>
          </p:nvPr>
        </p:nvGrpSpPr>
        <p:grpSpPr>
          <a:xfrm flipH="1">
            <a:off x="10695940" y="391160"/>
            <a:ext cx="1125461" cy="1041400"/>
            <a:chOff x="374327" y="-3935993"/>
            <a:chExt cx="899363" cy="832092"/>
          </a:xfrm>
          <a:solidFill>
            <a:schemeClr val="bg2"/>
          </a:solidFill>
        </p:grpSpPr>
        <p:sp useBgFill="1">
          <p:nvSpPr>
            <p:cNvPr id="1048654" name="任意多边形: 形状 11"/>
            <p:cNvSpPr/>
            <p:nvPr>
              <p:custDataLst>
                <p:tags r:id="rId20"/>
              </p:custDataLst>
            </p:nvPr>
          </p:nvSpPr>
          <p:spPr>
            <a:xfrm>
              <a:off x="441598" y="-3935993"/>
              <a:ext cx="832092" cy="832092"/>
            </a:xfrm>
            <a:custGeom>
              <a:avLst/>
              <a:gdLst>
                <a:gd name="connsiteX0" fmla="*/ 832092 w 832092"/>
                <a:gd name="connsiteY0" fmla="*/ 416046 h 832092"/>
                <a:gd name="connsiteX1" fmla="*/ 416046 w 832092"/>
                <a:gd name="connsiteY1" fmla="*/ 832092 h 832092"/>
                <a:gd name="connsiteX2" fmla="*/ 0 w 832092"/>
                <a:gd name="connsiteY2" fmla="*/ 416046 h 832092"/>
                <a:gd name="connsiteX3" fmla="*/ 416046 w 832092"/>
                <a:gd name="connsiteY3" fmla="*/ 0 h 832092"/>
                <a:gd name="connsiteX4" fmla="*/ 832092 w 832092"/>
                <a:gd name="connsiteY4" fmla="*/ 416046 h 83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092" h="832092">
                  <a:moveTo>
                    <a:pt x="832092" y="416046"/>
                  </a:moveTo>
                  <a:cubicBezTo>
                    <a:pt x="832092" y="645822"/>
                    <a:pt x="645822" y="832092"/>
                    <a:pt x="416046" y="832092"/>
                  </a:cubicBezTo>
                  <a:cubicBezTo>
                    <a:pt x="186270" y="832092"/>
                    <a:pt x="0" y="645822"/>
                    <a:pt x="0" y="416046"/>
                  </a:cubicBezTo>
                  <a:cubicBezTo>
                    <a:pt x="0" y="186270"/>
                    <a:pt x="186270" y="0"/>
                    <a:pt x="416046" y="0"/>
                  </a:cubicBezTo>
                  <a:cubicBezTo>
                    <a:pt x="645822" y="0"/>
                    <a:pt x="832092" y="186270"/>
                    <a:pt x="832092" y="416046"/>
                  </a:cubicBezTo>
                  <a:close/>
                </a:path>
              </a:pathLst>
            </a:custGeom>
            <a:ln w="25601" cap="flat">
              <a:solidFill>
                <a:schemeClr val="accent1">
                  <a:alpha val="8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 useBgFill="1">
          <p:nvSpPr>
            <p:cNvPr id="1048656" name="任意多边形: 形状 12"/>
            <p:cNvSpPr/>
            <p:nvPr>
              <p:custDataLst>
                <p:tags r:id="rId21"/>
              </p:custDataLst>
            </p:nvPr>
          </p:nvSpPr>
          <p:spPr>
            <a:xfrm>
              <a:off x="375027" y="-3917728"/>
              <a:ext cx="247120" cy="414017"/>
            </a:xfrm>
            <a:custGeom>
              <a:avLst/>
              <a:gdLst>
                <a:gd name="connsiteX0" fmla="*/ 0 w 352999"/>
                <a:gd name="connsiteY0" fmla="*/ 0 h 365608"/>
                <a:gd name="connsiteX1" fmla="*/ 352999 w 352999"/>
                <a:gd name="connsiteY1" fmla="*/ 0 h 365608"/>
                <a:gd name="connsiteX2" fmla="*/ 352999 w 352999"/>
                <a:gd name="connsiteY2" fmla="*/ 365609 h 365608"/>
                <a:gd name="connsiteX3" fmla="*/ 0 w 352999"/>
                <a:gd name="connsiteY3" fmla="*/ 365609 h 3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999" h="365608">
                  <a:moveTo>
                    <a:pt x="0" y="0"/>
                  </a:moveTo>
                  <a:lnTo>
                    <a:pt x="352999" y="0"/>
                  </a:lnTo>
                  <a:lnTo>
                    <a:pt x="352999" y="365609"/>
                  </a:lnTo>
                  <a:lnTo>
                    <a:pt x="0" y="365609"/>
                  </a:lnTo>
                  <a:close/>
                </a:path>
              </a:pathLst>
            </a:custGeom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048658" name="任意多边形: 形状 13"/>
            <p:cNvSpPr/>
            <p:nvPr>
              <p:custDataLst>
                <p:tags r:id="rId22"/>
              </p:custDataLst>
            </p:nvPr>
          </p:nvSpPr>
          <p:spPr>
            <a:xfrm>
              <a:off x="374327" y="-3519947"/>
              <a:ext cx="136591" cy="67271"/>
            </a:xfrm>
            <a:custGeom>
              <a:avLst/>
              <a:gdLst>
                <a:gd name="connsiteX0" fmla="*/ 0 w 136591"/>
                <a:gd name="connsiteY0" fmla="*/ 67272 h 67271"/>
                <a:gd name="connsiteX1" fmla="*/ 67271 w 136591"/>
                <a:gd name="connsiteY1" fmla="*/ 0 h 67271"/>
                <a:gd name="connsiteX2" fmla="*/ 136591 w 136591"/>
                <a:gd name="connsiteY2" fmla="*/ 67272 h 6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591" h="67271">
                  <a:moveTo>
                    <a:pt x="0" y="67272"/>
                  </a:moveTo>
                  <a:lnTo>
                    <a:pt x="67271" y="0"/>
                  </a:lnTo>
                  <a:lnTo>
                    <a:pt x="136591" y="67272"/>
                  </a:lnTo>
                </a:path>
              </a:pathLst>
            </a:custGeom>
            <a:grpFill/>
            <a:ln w="25601" cap="flat">
              <a:solidFill>
                <a:schemeClr val="accent1">
                  <a:alpha val="8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48660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981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662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866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666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668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670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图形 7"/>
          <p:cNvGrpSpPr/>
          <p:nvPr userDrawn="1">
            <p:custDataLst>
              <p:tags r:id="rId3"/>
            </p:custDataLst>
          </p:nvPr>
        </p:nvGrpSpPr>
        <p:grpSpPr>
          <a:xfrm flipH="1">
            <a:off x="10695940" y="391160"/>
            <a:ext cx="1125461" cy="1041400"/>
            <a:chOff x="374327" y="-3935993"/>
            <a:chExt cx="899363" cy="832092"/>
          </a:xfrm>
          <a:solidFill>
            <a:schemeClr val="bg2"/>
          </a:solidFill>
        </p:grpSpPr>
        <p:sp useBgFill="1">
          <p:nvSpPr>
            <p:cNvPr id="1048912" name="任意多边形: 形状 11"/>
            <p:cNvSpPr/>
            <p:nvPr>
              <p:custDataLst>
                <p:tags r:id="rId10"/>
              </p:custDataLst>
            </p:nvPr>
          </p:nvSpPr>
          <p:spPr>
            <a:xfrm>
              <a:off x="441598" y="-3935993"/>
              <a:ext cx="832092" cy="832092"/>
            </a:xfrm>
            <a:custGeom>
              <a:avLst/>
              <a:gdLst>
                <a:gd name="connsiteX0" fmla="*/ 832092 w 832092"/>
                <a:gd name="connsiteY0" fmla="*/ 416046 h 832092"/>
                <a:gd name="connsiteX1" fmla="*/ 416046 w 832092"/>
                <a:gd name="connsiteY1" fmla="*/ 832092 h 832092"/>
                <a:gd name="connsiteX2" fmla="*/ 0 w 832092"/>
                <a:gd name="connsiteY2" fmla="*/ 416046 h 832092"/>
                <a:gd name="connsiteX3" fmla="*/ 416046 w 832092"/>
                <a:gd name="connsiteY3" fmla="*/ 0 h 832092"/>
                <a:gd name="connsiteX4" fmla="*/ 832092 w 832092"/>
                <a:gd name="connsiteY4" fmla="*/ 416046 h 83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092" h="832092">
                  <a:moveTo>
                    <a:pt x="832092" y="416046"/>
                  </a:moveTo>
                  <a:cubicBezTo>
                    <a:pt x="832092" y="645822"/>
                    <a:pt x="645822" y="832092"/>
                    <a:pt x="416046" y="832092"/>
                  </a:cubicBezTo>
                  <a:cubicBezTo>
                    <a:pt x="186270" y="832092"/>
                    <a:pt x="0" y="645822"/>
                    <a:pt x="0" y="416046"/>
                  </a:cubicBezTo>
                  <a:cubicBezTo>
                    <a:pt x="0" y="186270"/>
                    <a:pt x="186270" y="0"/>
                    <a:pt x="416046" y="0"/>
                  </a:cubicBezTo>
                  <a:cubicBezTo>
                    <a:pt x="645822" y="0"/>
                    <a:pt x="832092" y="186270"/>
                    <a:pt x="832092" y="416046"/>
                  </a:cubicBezTo>
                  <a:close/>
                </a:path>
              </a:pathLst>
            </a:custGeom>
            <a:ln w="25601" cap="flat">
              <a:solidFill>
                <a:schemeClr val="accent1">
                  <a:alpha val="8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 useBgFill="1">
          <p:nvSpPr>
            <p:cNvPr id="1048914" name="任意多边形: 形状 12"/>
            <p:cNvSpPr/>
            <p:nvPr>
              <p:custDataLst>
                <p:tags r:id="rId11"/>
              </p:custDataLst>
            </p:nvPr>
          </p:nvSpPr>
          <p:spPr>
            <a:xfrm>
              <a:off x="375027" y="-3917728"/>
              <a:ext cx="247120" cy="414017"/>
            </a:xfrm>
            <a:custGeom>
              <a:avLst/>
              <a:gdLst>
                <a:gd name="connsiteX0" fmla="*/ 0 w 352999"/>
                <a:gd name="connsiteY0" fmla="*/ 0 h 365608"/>
                <a:gd name="connsiteX1" fmla="*/ 352999 w 352999"/>
                <a:gd name="connsiteY1" fmla="*/ 0 h 365608"/>
                <a:gd name="connsiteX2" fmla="*/ 352999 w 352999"/>
                <a:gd name="connsiteY2" fmla="*/ 365609 h 365608"/>
                <a:gd name="connsiteX3" fmla="*/ 0 w 352999"/>
                <a:gd name="connsiteY3" fmla="*/ 365609 h 3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999" h="365608">
                  <a:moveTo>
                    <a:pt x="0" y="0"/>
                  </a:moveTo>
                  <a:lnTo>
                    <a:pt x="352999" y="0"/>
                  </a:lnTo>
                  <a:lnTo>
                    <a:pt x="352999" y="365609"/>
                  </a:lnTo>
                  <a:lnTo>
                    <a:pt x="0" y="365609"/>
                  </a:lnTo>
                  <a:close/>
                </a:path>
              </a:pathLst>
            </a:custGeom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048916" name="任意多边形: 形状 13"/>
            <p:cNvSpPr/>
            <p:nvPr>
              <p:custDataLst>
                <p:tags r:id="rId12"/>
              </p:custDataLst>
            </p:nvPr>
          </p:nvSpPr>
          <p:spPr>
            <a:xfrm>
              <a:off x="374327" y="-3519947"/>
              <a:ext cx="136591" cy="67271"/>
            </a:xfrm>
            <a:custGeom>
              <a:avLst/>
              <a:gdLst>
                <a:gd name="connsiteX0" fmla="*/ 0 w 136591"/>
                <a:gd name="connsiteY0" fmla="*/ 67272 h 67271"/>
                <a:gd name="connsiteX1" fmla="*/ 67271 w 136591"/>
                <a:gd name="connsiteY1" fmla="*/ 0 h 67271"/>
                <a:gd name="connsiteX2" fmla="*/ 136591 w 136591"/>
                <a:gd name="connsiteY2" fmla="*/ 67272 h 6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591" h="67271">
                  <a:moveTo>
                    <a:pt x="0" y="67272"/>
                  </a:moveTo>
                  <a:lnTo>
                    <a:pt x="67271" y="0"/>
                  </a:lnTo>
                  <a:lnTo>
                    <a:pt x="136591" y="67272"/>
                  </a:lnTo>
                </a:path>
              </a:pathLst>
            </a:custGeom>
            <a:grpFill/>
            <a:ln w="25601" cap="flat">
              <a:solidFill>
                <a:schemeClr val="accent1">
                  <a:alpha val="8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48918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95960" y="3981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920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8922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8924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92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928" name="KSO_TEMPLATE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图形 7"/>
          <p:cNvGrpSpPr/>
          <p:nvPr userDrawn="1">
            <p:custDataLst>
              <p:tags r:id="rId3"/>
            </p:custDataLst>
          </p:nvPr>
        </p:nvGrpSpPr>
        <p:grpSpPr>
          <a:xfrm flipH="1">
            <a:off x="10695940" y="391160"/>
            <a:ext cx="1125461" cy="1041400"/>
            <a:chOff x="374327" y="-3935993"/>
            <a:chExt cx="899363" cy="832092"/>
          </a:xfrm>
          <a:solidFill>
            <a:schemeClr val="bg2"/>
          </a:solidFill>
        </p:grpSpPr>
        <p:sp useBgFill="1">
          <p:nvSpPr>
            <p:cNvPr id="1048988" name="任意多边形: 形状 11"/>
            <p:cNvSpPr/>
            <p:nvPr>
              <p:custDataLst>
                <p:tags r:id="rId10"/>
              </p:custDataLst>
            </p:nvPr>
          </p:nvSpPr>
          <p:spPr>
            <a:xfrm>
              <a:off x="441598" y="-3935993"/>
              <a:ext cx="832092" cy="832092"/>
            </a:xfrm>
            <a:custGeom>
              <a:avLst/>
              <a:gdLst>
                <a:gd name="connsiteX0" fmla="*/ 832092 w 832092"/>
                <a:gd name="connsiteY0" fmla="*/ 416046 h 832092"/>
                <a:gd name="connsiteX1" fmla="*/ 416046 w 832092"/>
                <a:gd name="connsiteY1" fmla="*/ 832092 h 832092"/>
                <a:gd name="connsiteX2" fmla="*/ 0 w 832092"/>
                <a:gd name="connsiteY2" fmla="*/ 416046 h 832092"/>
                <a:gd name="connsiteX3" fmla="*/ 416046 w 832092"/>
                <a:gd name="connsiteY3" fmla="*/ 0 h 832092"/>
                <a:gd name="connsiteX4" fmla="*/ 832092 w 832092"/>
                <a:gd name="connsiteY4" fmla="*/ 416046 h 83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092" h="832092">
                  <a:moveTo>
                    <a:pt x="832092" y="416046"/>
                  </a:moveTo>
                  <a:cubicBezTo>
                    <a:pt x="832092" y="645822"/>
                    <a:pt x="645822" y="832092"/>
                    <a:pt x="416046" y="832092"/>
                  </a:cubicBezTo>
                  <a:cubicBezTo>
                    <a:pt x="186270" y="832092"/>
                    <a:pt x="0" y="645822"/>
                    <a:pt x="0" y="416046"/>
                  </a:cubicBezTo>
                  <a:cubicBezTo>
                    <a:pt x="0" y="186270"/>
                    <a:pt x="186270" y="0"/>
                    <a:pt x="416046" y="0"/>
                  </a:cubicBezTo>
                  <a:cubicBezTo>
                    <a:pt x="645822" y="0"/>
                    <a:pt x="832092" y="186270"/>
                    <a:pt x="832092" y="416046"/>
                  </a:cubicBezTo>
                  <a:close/>
                </a:path>
              </a:pathLst>
            </a:custGeom>
            <a:ln w="25601" cap="flat">
              <a:solidFill>
                <a:schemeClr val="accent1">
                  <a:alpha val="8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 useBgFill="1">
          <p:nvSpPr>
            <p:cNvPr id="1048990" name="任意多边形: 形状 12"/>
            <p:cNvSpPr/>
            <p:nvPr>
              <p:custDataLst>
                <p:tags r:id="rId11"/>
              </p:custDataLst>
            </p:nvPr>
          </p:nvSpPr>
          <p:spPr>
            <a:xfrm>
              <a:off x="375027" y="-3917728"/>
              <a:ext cx="247120" cy="414017"/>
            </a:xfrm>
            <a:custGeom>
              <a:avLst/>
              <a:gdLst>
                <a:gd name="connsiteX0" fmla="*/ 0 w 352999"/>
                <a:gd name="connsiteY0" fmla="*/ 0 h 365608"/>
                <a:gd name="connsiteX1" fmla="*/ 352999 w 352999"/>
                <a:gd name="connsiteY1" fmla="*/ 0 h 365608"/>
                <a:gd name="connsiteX2" fmla="*/ 352999 w 352999"/>
                <a:gd name="connsiteY2" fmla="*/ 365609 h 365608"/>
                <a:gd name="connsiteX3" fmla="*/ 0 w 352999"/>
                <a:gd name="connsiteY3" fmla="*/ 365609 h 3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999" h="365608">
                  <a:moveTo>
                    <a:pt x="0" y="0"/>
                  </a:moveTo>
                  <a:lnTo>
                    <a:pt x="352999" y="0"/>
                  </a:lnTo>
                  <a:lnTo>
                    <a:pt x="352999" y="365609"/>
                  </a:lnTo>
                  <a:lnTo>
                    <a:pt x="0" y="365609"/>
                  </a:lnTo>
                  <a:close/>
                </a:path>
              </a:pathLst>
            </a:custGeom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048992" name="任意多边形: 形状 13"/>
            <p:cNvSpPr/>
            <p:nvPr>
              <p:custDataLst>
                <p:tags r:id="rId12"/>
              </p:custDataLst>
            </p:nvPr>
          </p:nvSpPr>
          <p:spPr>
            <a:xfrm>
              <a:off x="374327" y="-3519947"/>
              <a:ext cx="136591" cy="67271"/>
            </a:xfrm>
            <a:custGeom>
              <a:avLst/>
              <a:gdLst>
                <a:gd name="connsiteX0" fmla="*/ 0 w 136591"/>
                <a:gd name="connsiteY0" fmla="*/ 67272 h 67271"/>
                <a:gd name="connsiteX1" fmla="*/ 67271 w 136591"/>
                <a:gd name="connsiteY1" fmla="*/ 0 h 67271"/>
                <a:gd name="connsiteX2" fmla="*/ 136591 w 136591"/>
                <a:gd name="connsiteY2" fmla="*/ 67272 h 6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591" h="67271">
                  <a:moveTo>
                    <a:pt x="0" y="67272"/>
                  </a:moveTo>
                  <a:lnTo>
                    <a:pt x="67271" y="0"/>
                  </a:lnTo>
                  <a:lnTo>
                    <a:pt x="136591" y="67272"/>
                  </a:lnTo>
                </a:path>
              </a:pathLst>
            </a:custGeom>
            <a:grpFill/>
            <a:ln w="25601" cap="flat">
              <a:solidFill>
                <a:schemeClr val="accent1">
                  <a:alpha val="8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48994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95960" y="3981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996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48998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1049000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9002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9004" name="KSO_TEMPLATE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8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apigateway/latest/developerguide/api-gateway-request-throttling.html" TargetMode="External"/><Relationship Id="rId3" Type="http://schemas.openxmlformats.org/officeDocument/2006/relationships/notesSlide" Target="../notesSlides/notesSlide7.xml"/><Relationship Id="rId7" Type="http://schemas.openxmlformats.org/officeDocument/2006/relationships/hyperlink" Target="https://www.ibm.com/cloud/learn/microservices" TargetMode="Externa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9.xml"/><Relationship Id="rId6" Type="http://schemas.openxmlformats.org/officeDocument/2006/relationships/hyperlink" Target="https://developers.google.com/docs/api/limits" TargetMode="External"/><Relationship Id="rId5" Type="http://schemas.openxmlformats.org/officeDocument/2006/relationships/hyperlink" Target="https://developer.twitter.com/en/docs/basics/rate-limits" TargetMode="External"/><Relationship Id="rId4" Type="http://schemas.openxmlformats.org/officeDocument/2006/relationships/hyperlink" Target="https://cloud.google.com/solutions/rate-limiting-strategies-techniques" TargetMode="External"/><Relationship Id="rId9" Type="http://schemas.openxmlformats.org/officeDocument/2006/relationships/hyperlink" Target="https://stripe.com/blog/rate-limite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6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限流器是什么，如何设计一个限流器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EB243-211B-FDFA-0973-95EC61B87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3AEB98FA-1926-A119-0329-7C58775E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8100"/>
            <a:ext cx="10800000" cy="507591"/>
          </a:xfrm>
        </p:spPr>
        <p:txBody>
          <a:bodyPr/>
          <a:lstStyle/>
          <a:p>
            <a:r>
              <a:rPr lang="zh-CN" altLang="en-US" dirty="0"/>
              <a:t>详细设计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10E3EB-8DAE-11FE-E0C2-C7281FEF6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" y="1079862"/>
            <a:ext cx="6478996" cy="506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E4A16C-7FAD-DAFF-53D7-4E85F210E93D}"/>
              </a:ext>
            </a:extLst>
          </p:cNvPr>
          <p:cNvSpPr txBox="1"/>
          <p:nvPr/>
        </p:nvSpPr>
        <p:spPr>
          <a:xfrm>
            <a:off x="7349128" y="1582340"/>
            <a:ext cx="423327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__Inter_7e024b"/>
              </a:rPr>
              <a:t>规则被存储在磁盘上。工作者经常从磁盘中提取规则，并将其存储在高速缓存中。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__Inter_7e024b"/>
              </a:rPr>
              <a:t>当客户端向服务器发送请求时，该请求首先被发送到限流中间件。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__Inter_7e024b"/>
              </a:rPr>
              <a:t>限流中间件从缓存中加载规则。它从</a:t>
            </a:r>
            <a:r>
              <a:rPr lang="en-US" altLang="zh-CN" b="0" i="0" dirty="0">
                <a:effectLst/>
                <a:latin typeface="__Inter_7e024b"/>
              </a:rPr>
              <a:t>Redis</a:t>
            </a:r>
            <a:r>
              <a:rPr lang="zh-CN" altLang="en-US" b="0" i="0" dirty="0">
                <a:effectLst/>
                <a:latin typeface="__Inter_7e024b"/>
              </a:rPr>
              <a:t>缓存中获取计数器和最后一次请求的时间戳。根据响应，限流器决定：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__Inter_7e024b"/>
              </a:rPr>
              <a:t>如果请求没有速率限制，它将被转发到</a:t>
            </a:r>
            <a:r>
              <a:rPr lang="en-US" altLang="zh-CN" b="0" i="0" dirty="0">
                <a:effectLst/>
                <a:latin typeface="__Inter_7e024b"/>
              </a:rPr>
              <a:t>API</a:t>
            </a:r>
            <a:r>
              <a:rPr lang="zh-CN" altLang="en-US" b="0" i="0" dirty="0">
                <a:effectLst/>
                <a:latin typeface="__Inter_7e024b"/>
              </a:rPr>
              <a:t>服务器。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__Inter_7e024b"/>
              </a:rPr>
              <a:t>如果请求受到速率限制，限流器会向客户端返回 </a:t>
            </a:r>
            <a:r>
              <a:rPr lang="en-US" altLang="zh-CN" b="0" i="0" dirty="0">
                <a:effectLst/>
                <a:latin typeface="__Inter_7e024b"/>
              </a:rPr>
              <a:t>429 too many requests </a:t>
            </a:r>
            <a:r>
              <a:rPr lang="zh-CN" altLang="en-US" b="0" i="0" dirty="0">
                <a:effectLst/>
                <a:latin typeface="__Inter_7e024b"/>
              </a:rPr>
              <a:t>错误。 同时，请求被丢弃或转发到队列。（最后一步转发到队列，看需求，例如，如果一些订单由于系统过载而受到速率限制，我们可以保留这些订单以便以后处理。）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80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02CFF-593A-7356-9918-092970C74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85A1370-737B-4FD4-F338-5B767953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36A6F4-84C0-D57B-1570-3BFE044C9D9C}"/>
              </a:ext>
            </a:extLst>
          </p:cNvPr>
          <p:cNvSpPr txBox="1"/>
          <p:nvPr/>
        </p:nvSpPr>
        <p:spPr>
          <a:xfrm>
            <a:off x="695960" y="1584518"/>
            <a:ext cx="87267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effectLst/>
                <a:latin typeface="__Inter_7e024b"/>
              </a:rPr>
              <a:t>[1] Rate-limiting strategies and techniques: </a:t>
            </a:r>
            <a:r>
              <a:rPr lang="en-US" altLang="zh-CN" b="0" i="0" dirty="0">
                <a:effectLst/>
                <a:latin typeface="__Inter_7e024b"/>
                <a:hlinkClick r:id="rId4"/>
              </a:rPr>
              <a:t>https://cloud.google.com/solutions/rate-limiting-strategies-techniques</a:t>
            </a:r>
            <a:endParaRPr lang="en-US" altLang="zh-CN" b="0" i="0" dirty="0">
              <a:effectLst/>
              <a:latin typeface="__Inter_7e024b"/>
            </a:endParaRPr>
          </a:p>
          <a:p>
            <a:pPr algn="l"/>
            <a:r>
              <a:rPr lang="en-US" altLang="zh-CN" b="0" i="0" dirty="0">
                <a:effectLst/>
                <a:latin typeface="__Inter_7e024b"/>
              </a:rPr>
              <a:t>[2] Twitter rate limits: </a:t>
            </a:r>
            <a:r>
              <a:rPr lang="en-US" altLang="zh-CN" b="0" i="0" dirty="0">
                <a:effectLst/>
                <a:latin typeface="__Inter_7e024b"/>
                <a:hlinkClick r:id="rId5"/>
              </a:rPr>
              <a:t>https://developer.twitter.com/en/docs/basics/rate-limits</a:t>
            </a:r>
            <a:endParaRPr lang="en-US" altLang="zh-CN" b="0" i="0" dirty="0">
              <a:effectLst/>
              <a:latin typeface="__Inter_7e024b"/>
            </a:endParaRPr>
          </a:p>
          <a:p>
            <a:pPr algn="l"/>
            <a:r>
              <a:rPr lang="en-US" altLang="zh-CN" b="0" i="0" dirty="0">
                <a:effectLst/>
                <a:latin typeface="__Inter_7e024b"/>
              </a:rPr>
              <a:t>[3] Google docs usage limits: </a:t>
            </a:r>
            <a:r>
              <a:rPr lang="en-US" altLang="zh-CN" b="0" i="0" dirty="0">
                <a:effectLst/>
                <a:latin typeface="__Inter_7e024b"/>
                <a:hlinkClick r:id="rId6"/>
              </a:rPr>
              <a:t>https://developers.google.com/docs/api/limits</a:t>
            </a:r>
            <a:endParaRPr lang="en-US" altLang="zh-CN" b="0" i="0" dirty="0">
              <a:effectLst/>
              <a:latin typeface="__Inter_7e024b"/>
            </a:endParaRPr>
          </a:p>
          <a:p>
            <a:pPr algn="l"/>
            <a:r>
              <a:rPr lang="en-US" altLang="zh-CN" b="0" i="0" dirty="0">
                <a:effectLst/>
                <a:latin typeface="__Inter_7e024b"/>
              </a:rPr>
              <a:t>[4] IBM microservices: </a:t>
            </a:r>
            <a:r>
              <a:rPr lang="en-US" altLang="zh-CN" b="0" i="0" dirty="0">
                <a:effectLst/>
                <a:latin typeface="__Inter_7e024b"/>
                <a:hlinkClick r:id="rId7"/>
              </a:rPr>
              <a:t>https://www.ibm.com/cloud/learn/microservices</a:t>
            </a:r>
            <a:endParaRPr lang="en-US" altLang="zh-CN" b="0" i="0" dirty="0">
              <a:effectLst/>
              <a:latin typeface="__Inter_7e024b"/>
            </a:endParaRPr>
          </a:p>
          <a:p>
            <a:pPr algn="l"/>
            <a:r>
              <a:rPr lang="en-US" altLang="zh-CN" b="0" i="0" dirty="0">
                <a:effectLst/>
                <a:latin typeface="__Inter_7e024b"/>
              </a:rPr>
              <a:t>[5] Throttle API requests for better throughput:</a:t>
            </a:r>
          </a:p>
          <a:p>
            <a:pPr algn="l"/>
            <a:r>
              <a:rPr lang="en-US" altLang="zh-CN" b="0" i="0" dirty="0">
                <a:effectLst/>
                <a:latin typeface="__Inter_7e024b"/>
                <a:hlinkClick r:id="rId8"/>
              </a:rPr>
              <a:t>https://docs.aws.amazon.com/apigateway/latest/developerguide/api-gateway-request-throttling.html</a:t>
            </a:r>
            <a:endParaRPr lang="en-US" altLang="zh-CN" b="0" i="0" dirty="0">
              <a:effectLst/>
              <a:latin typeface="__Inter_7e024b"/>
            </a:endParaRPr>
          </a:p>
          <a:p>
            <a:pPr algn="l"/>
            <a:r>
              <a:rPr lang="en-US" altLang="zh-CN" b="0" i="0" dirty="0">
                <a:effectLst/>
                <a:latin typeface="__Inter_7e024b"/>
              </a:rPr>
              <a:t>[6] Stripe rate limiters: </a:t>
            </a:r>
            <a:r>
              <a:rPr lang="en-US" altLang="zh-CN" b="0" i="0" dirty="0">
                <a:effectLst/>
                <a:latin typeface="__Inter_7e024b"/>
                <a:hlinkClick r:id="rId9"/>
              </a:rPr>
              <a:t>https://stripe.com/blog/rate-limiters</a:t>
            </a:r>
            <a:endParaRPr lang="en-US" altLang="zh-CN" b="0" i="0" dirty="0">
              <a:effectLst/>
              <a:latin typeface="__Inter_7e024b"/>
            </a:endParaRPr>
          </a:p>
          <a:p>
            <a:pPr algn="l"/>
            <a:r>
              <a:rPr lang="zh-CN" altLang="en-US" dirty="0">
                <a:latin typeface="__Inter_7e024b"/>
              </a:rPr>
              <a:t>如果有兴趣可以参考一下</a:t>
            </a:r>
            <a:endParaRPr lang="en-US" altLang="zh-CN" b="0" i="0" dirty="0">
              <a:effectLst/>
              <a:latin typeface="__Inter_7e024b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66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0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</a:t>
            </a:r>
          </a:p>
        </p:txBody>
      </p:sp>
      <p:sp>
        <p:nvSpPr>
          <p:cNvPr id="1049092" name="副标题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9" descr="/data/temp/1429eae2-b3dd-11ef-9dd9-c6adfa57ae58.jpg@base@tag=imgScale&amp;m=1&amp;w=1790&amp;h=1904&amp;q=951429eae2-b3dd-11ef-9dd9-c6adfa57ae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 l="10645" r="10645"/>
          <a:stretch>
            <a:fillRect/>
          </a:stretch>
        </p:blipFill>
        <p:spPr>
          <a:xfrm>
            <a:off x="635" y="-6985"/>
            <a:ext cx="6448686" cy="6858000"/>
          </a:xfrm>
          <a:custGeom>
            <a:avLst/>
            <a:gdLst>
              <a:gd name="connsiteX0" fmla="*/ 2202905 w 6448686"/>
              <a:gd name="connsiteY0" fmla="*/ 4824730 h 6858000"/>
              <a:gd name="connsiteX1" fmla="*/ 4035589 w 6448686"/>
              <a:gd name="connsiteY1" fmla="*/ 6657340 h 6858000"/>
              <a:gd name="connsiteX2" fmla="*/ 3834305 w 6448686"/>
              <a:gd name="connsiteY2" fmla="*/ 6858000 h 6858000"/>
              <a:gd name="connsiteX3" fmla="*/ 570253 w 6448686"/>
              <a:gd name="connsiteY3" fmla="*/ 6858000 h 6858000"/>
              <a:gd name="connsiteX4" fmla="*/ 369585 w 6448686"/>
              <a:gd name="connsiteY4" fmla="*/ 6657340 h 6858000"/>
              <a:gd name="connsiteX5" fmla="*/ 189238 w 6448686"/>
              <a:gd name="connsiteY5" fmla="*/ 2811145 h 6858000"/>
              <a:gd name="connsiteX6" fmla="*/ 2021922 w 6448686"/>
              <a:gd name="connsiteY6" fmla="*/ 4643755 h 6858000"/>
              <a:gd name="connsiteX7" fmla="*/ 188603 w 6448686"/>
              <a:gd name="connsiteY7" fmla="*/ 6476365 h 6858000"/>
              <a:gd name="connsiteX8" fmla="*/ 0 w 6448686"/>
              <a:gd name="connsiteY8" fmla="*/ 6287770 h 6858000"/>
              <a:gd name="connsiteX9" fmla="*/ 0 w 6448686"/>
              <a:gd name="connsiteY9" fmla="*/ 3000375 h 6858000"/>
              <a:gd name="connsiteX10" fmla="*/ 3163063 w 6448686"/>
              <a:gd name="connsiteY10" fmla="*/ 1806575 h 6858000"/>
              <a:gd name="connsiteX11" fmla="*/ 4995747 w 6448686"/>
              <a:gd name="connsiteY11" fmla="*/ 3639185 h 6858000"/>
              <a:gd name="connsiteX12" fmla="*/ 3162428 w 6448686"/>
              <a:gd name="connsiteY12" fmla="*/ 5471795 h 6858000"/>
              <a:gd name="connsiteX13" fmla="*/ 1329744 w 6448686"/>
              <a:gd name="connsiteY13" fmla="*/ 3639185 h 6858000"/>
              <a:gd name="connsiteX14" fmla="*/ 3897153 w 6448686"/>
              <a:gd name="connsiteY14" fmla="*/ 0 h 6858000"/>
              <a:gd name="connsiteX15" fmla="*/ 5334851 w 6448686"/>
              <a:gd name="connsiteY15" fmla="*/ 0 h 6858000"/>
              <a:gd name="connsiteX16" fmla="*/ 6448686 w 6448686"/>
              <a:gd name="connsiteY16" fmla="*/ 1113790 h 6858000"/>
              <a:gd name="connsiteX17" fmla="*/ 4616002 w 6448686"/>
              <a:gd name="connsiteY17" fmla="*/ 2946400 h 6858000"/>
              <a:gd name="connsiteX18" fmla="*/ 2783318 w 6448686"/>
              <a:gd name="connsiteY18" fmla="*/ 1113790 h 6858000"/>
              <a:gd name="connsiteX19" fmla="*/ 1668848 w 6448686"/>
              <a:gd name="connsiteY19" fmla="*/ 0 h 6858000"/>
              <a:gd name="connsiteX20" fmla="*/ 3495182 w 6448686"/>
              <a:gd name="connsiteY20" fmla="*/ 0 h 6858000"/>
              <a:gd name="connsiteX21" fmla="*/ 2582015 w 6448686"/>
              <a:gd name="connsiteY21" fmla="*/ 913130 h 6858000"/>
              <a:gd name="connsiteX22" fmla="*/ 942378 w 6448686"/>
              <a:gd name="connsiteY22" fmla="*/ 0 h 6858000"/>
              <a:gd name="connsiteX23" fmla="*/ 1356415 w 6448686"/>
              <a:gd name="connsiteY23" fmla="*/ 0 h 6858000"/>
              <a:gd name="connsiteX24" fmla="*/ 2982081 w 6448686"/>
              <a:gd name="connsiteY24" fmla="*/ 1625600 h 6858000"/>
              <a:gd name="connsiteX25" fmla="*/ 1148762 w 6448686"/>
              <a:gd name="connsiteY25" fmla="*/ 3458210 h 6858000"/>
              <a:gd name="connsiteX26" fmla="*/ 0 w 6448686"/>
              <a:gd name="connsiteY26" fmla="*/ 2309495 h 6858000"/>
              <a:gd name="connsiteX27" fmla="*/ 0 w 6448686"/>
              <a:gd name="connsiteY27" fmla="*/ 942340 h 6858000"/>
              <a:gd name="connsiteX28" fmla="*/ 0 w 6448686"/>
              <a:gd name="connsiteY28" fmla="*/ 0 h 6858000"/>
              <a:gd name="connsiteX29" fmla="*/ 578509 w 6448686"/>
              <a:gd name="connsiteY29" fmla="*/ 0 h 6858000"/>
              <a:gd name="connsiteX30" fmla="*/ 0 w 6448686"/>
              <a:gd name="connsiteY30" fmla="*/ 57848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48686" h="6858000">
                <a:moveTo>
                  <a:pt x="2202905" y="4824730"/>
                </a:moveTo>
                <a:lnTo>
                  <a:pt x="4035589" y="6657340"/>
                </a:lnTo>
                <a:lnTo>
                  <a:pt x="3834305" y="6858000"/>
                </a:lnTo>
                <a:lnTo>
                  <a:pt x="570253" y="6858000"/>
                </a:lnTo>
                <a:lnTo>
                  <a:pt x="369585" y="6657340"/>
                </a:lnTo>
                <a:close/>
                <a:moveTo>
                  <a:pt x="189238" y="2811145"/>
                </a:moveTo>
                <a:lnTo>
                  <a:pt x="2021922" y="4643755"/>
                </a:lnTo>
                <a:lnTo>
                  <a:pt x="188603" y="6476365"/>
                </a:lnTo>
                <a:lnTo>
                  <a:pt x="0" y="6287770"/>
                </a:lnTo>
                <a:lnTo>
                  <a:pt x="0" y="3000375"/>
                </a:lnTo>
                <a:close/>
                <a:moveTo>
                  <a:pt x="3163063" y="1806575"/>
                </a:moveTo>
                <a:lnTo>
                  <a:pt x="4995747" y="3639185"/>
                </a:lnTo>
                <a:lnTo>
                  <a:pt x="3162428" y="5471795"/>
                </a:lnTo>
                <a:lnTo>
                  <a:pt x="1329744" y="3639185"/>
                </a:lnTo>
                <a:close/>
                <a:moveTo>
                  <a:pt x="3897153" y="0"/>
                </a:moveTo>
                <a:lnTo>
                  <a:pt x="5334851" y="0"/>
                </a:lnTo>
                <a:lnTo>
                  <a:pt x="6448686" y="1113790"/>
                </a:lnTo>
                <a:lnTo>
                  <a:pt x="4616002" y="2946400"/>
                </a:lnTo>
                <a:lnTo>
                  <a:pt x="2783318" y="1113790"/>
                </a:lnTo>
                <a:close/>
                <a:moveTo>
                  <a:pt x="1668848" y="0"/>
                </a:moveTo>
                <a:lnTo>
                  <a:pt x="3495182" y="0"/>
                </a:lnTo>
                <a:lnTo>
                  <a:pt x="2582015" y="913130"/>
                </a:lnTo>
                <a:close/>
                <a:moveTo>
                  <a:pt x="942378" y="0"/>
                </a:moveTo>
                <a:lnTo>
                  <a:pt x="1356415" y="0"/>
                </a:lnTo>
                <a:lnTo>
                  <a:pt x="2982081" y="1625600"/>
                </a:lnTo>
                <a:lnTo>
                  <a:pt x="1148762" y="3458210"/>
                </a:lnTo>
                <a:lnTo>
                  <a:pt x="0" y="2309495"/>
                </a:lnTo>
                <a:lnTo>
                  <a:pt x="0" y="942340"/>
                </a:lnTo>
                <a:close/>
                <a:moveTo>
                  <a:pt x="0" y="0"/>
                </a:moveTo>
                <a:lnTo>
                  <a:pt x="578509" y="0"/>
                </a:lnTo>
                <a:lnTo>
                  <a:pt x="0" y="578485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48948" name="矩形 1"/>
          <p:cNvSpPr/>
          <p:nvPr>
            <p:custDataLst>
              <p:tags r:id="rId3"/>
            </p:custDataLst>
          </p:nvPr>
        </p:nvSpPr>
        <p:spPr>
          <a:xfrm>
            <a:off x="4094329" y="1037230"/>
            <a:ext cx="7615450" cy="50043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限流器是一种控制系统资源使用量的工具，用于限制请求的速率或频率，以保护系统免于过载。它通常在高并发场景中使用，特别是在服务端或分布式系统中，通过限制请求的处理速率来确保系统的稳定性和可用性。</a:t>
            </a: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在网络系统中，限流器被用于控制客户端或服务端发送流量的速率。在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世界中，限流器限制在指定时间内允许发送客户端请求数。 如果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请求次数超过了限流器设置的阈值，则所有超出的调用都会被阻止。 以下是一些示例：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单个用户每秒最多可以发布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个帖子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每天同一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地址最多可以创建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个帐户。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同一设备每周最多可以领取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次奖励。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在开始设计之前，我们先看看使用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API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限流器的好处：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防止拒绝服务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(DoS)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攻击造成的资源匮乏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几乎大型科技公司发布的所有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API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都强制执行某种形式的速率限制。 例如，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Twitter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将每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小时的推文数量限制为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条。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Google docs APIs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有如下默认限制：每个用户每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秒读取请求为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次。 限流器通过阻止多余的调用来防止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DoS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攻击，无论是有意还是无意的。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降低成本。限制过多的请求意味着减少服务器数量，将更多资源分配给高优先级的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 速率限制对于使用付费第三方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的公司来说极为重要。 例如，你对以下外部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的调用是按次数收费的：检查信用、付款、检索健康记录等。限制调用次数对减少成本至关重要。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防止服务器过载。为了减少服务器的负荷，使用限流器来过滤由机器人或用户的不当行为造成的过量请求。</a:t>
            </a:r>
          </a:p>
          <a:p>
            <a:pPr lvl="0" algn="just">
              <a:buSzPts val="1000"/>
              <a:tabLst>
                <a:tab pos="457200" algn="l"/>
              </a:tabLst>
            </a:pP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2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限流器放在哪里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6E4410-E6F9-ACBD-1973-EF80C4862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" y="1102114"/>
            <a:ext cx="1184651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让我们保持简单，并使用基本的客户端和服务器模型进行通信。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限流器放在哪里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直觉上，你可以在客户端或服务器端实现限流器。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客户端实现。 一般来说，客户端是执行速率限制的不可靠场所，因为客户端请求很容易被恶意用户伪造。 此外，我们可能无法控制客户端的实现。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服务端实现。图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4-1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显示了一个放在服务器端的限流器。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图片 2">
            <a:extLst>
              <a:ext uri="{FF2B5EF4-FFF2-40B4-BE49-F238E27FC236}">
                <a16:creationId xmlns:a16="http://schemas.microsoft.com/office/drawing/2014/main" id="{B2E50005-CCFF-51ED-6EAC-96BA8A8E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" y="2302810"/>
            <a:ext cx="52673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CEED25-7A6E-D825-94FE-EADED055B90A}"/>
              </a:ext>
            </a:extLst>
          </p:cNvPr>
          <p:cNvSpPr txBox="1"/>
          <p:nvPr/>
        </p:nvSpPr>
        <p:spPr>
          <a:xfrm>
            <a:off x="695960" y="3721680"/>
            <a:ext cx="1131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除了客户端和服务器端的实现方式之外，还有另一种方法</a:t>
            </a:r>
            <a:r>
              <a:rPr lang="zh-CN" altLang="en-US" sz="1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我们可以不将限流器放在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服务器上，而是创建一个限流器中间件，用于对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的请求进行限制，如图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4-2 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所示：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3BF0FA-82D7-341F-3495-51FF955B22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4396945"/>
            <a:ext cx="5274310" cy="20650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87B44-0AFC-B605-FAD2-1EAA4C0AB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2" name="标题 16">
            <a:extLst>
              <a:ext uri="{FF2B5EF4-FFF2-40B4-BE49-F238E27FC236}">
                <a16:creationId xmlns:a16="http://schemas.microsoft.com/office/drawing/2014/main" id="{0ED1E64F-865E-DE54-9A2A-A1DCC1B1CB0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限流器放在哪里</a:t>
            </a:r>
          </a:p>
        </p:txBody>
      </p:sp>
      <p:sp>
        <p:nvSpPr>
          <p:cNvPr id="1048898" name="矩形 8">
            <a:extLst>
              <a:ext uri="{FF2B5EF4-FFF2-40B4-BE49-F238E27FC236}">
                <a16:creationId xmlns:a16="http://schemas.microsoft.com/office/drawing/2014/main" id="{333C497D-1FA9-CF84-892F-F5675E3A926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96000" y="4625713"/>
            <a:ext cx="3287233" cy="8414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BEE0FB-1CA2-D9CE-FDF9-6A2121632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3" y="1380644"/>
            <a:ext cx="5355771" cy="20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3BFF9D6-0173-C736-9391-C490E402092C}"/>
              </a:ext>
            </a:extLst>
          </p:cNvPr>
          <p:cNvSpPr txBox="1"/>
          <p:nvPr/>
        </p:nvSpPr>
        <p:spPr>
          <a:xfrm>
            <a:off x="592183" y="401705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让我们使用图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4-3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中的示例来说明这种设计中的限流器是如何工作的。 假设我们的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API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允许每秒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个请求，而客户端在一秒内发送了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个请求到服务器。 前两个请求被路由到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API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服务器。 但是，限流器中间件会限制第三个，请求并返回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HTTP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状态代码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429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HTTP 429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响应状态代码表示用户发送了过多的请求。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E5DF8-60ED-2D5B-6128-867CAE7FCAE8}"/>
              </a:ext>
            </a:extLst>
          </p:cNvPr>
          <p:cNvSpPr txBox="1"/>
          <p:nvPr/>
        </p:nvSpPr>
        <p:spPr>
          <a:xfrm>
            <a:off x="6914604" y="1380644"/>
            <a:ext cx="47984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值得一提的是，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云微服务已经变得非常流行，限流通常在一个叫做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网关的组件中实现。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网关是一个完全托管的服务，支持限速、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SSL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、认证、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白名单、服务静态内容等。现在，我们只需要知道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网关是一个支持限流的中间件。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在设计限流器时，要问自己的一个重要问题是：限流器应该在哪里实现，在服务器端还是在网关中？这没有绝对的答案。这取决于你目前的技术栈、优先级、目标等。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541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91A663-5D6D-D8A7-0643-229D3B1C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限流算法介绍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B736DB-A527-45F7-14B1-90F71AA8BFC8}"/>
              </a:ext>
            </a:extLst>
          </p:cNvPr>
          <p:cNvSpPr txBox="1"/>
          <p:nvPr/>
        </p:nvSpPr>
        <p:spPr>
          <a:xfrm>
            <a:off x="592182" y="1382545"/>
            <a:ext cx="11390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下面是较为常见的限流算法，限流可以使用不同的算法来实现，每种算法都有其独特的优缺点。这里简单介绍一下前两种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令牌桶（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Token bucket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漏桶算法（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Leaking bucket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固定窗口计数器（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Fixed window counter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滑动窗口日志（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Sliding window log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滑动窗口计数器（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Sliding window counter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467A84-8447-930F-172D-738200D36A91}"/>
              </a:ext>
            </a:extLst>
          </p:cNvPr>
          <p:cNvSpPr txBox="1"/>
          <p:nvPr/>
        </p:nvSpPr>
        <p:spPr>
          <a:xfrm>
            <a:off x="592181" y="2847319"/>
            <a:ext cx="111643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令牌桶（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Token bucket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）算法广泛用于速率限制。 它简单易懂，常被互联网公司采用。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Amazon [5]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Stripe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都使用这个算法来限制他们的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API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令牌桶算法的工作原理如下：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令牌桶是一个具有预定义容量的容器。 令牌会以预定的速率定期放入桶中， 一旦桶满了，就不再添加令牌。 如图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4-4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所示，令牌桶容量为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，注入装置每秒向桶中放入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个令牌，一旦桶满了，多余的令牌就会溢出。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594500-B54E-881E-0D2E-F651595DF887}"/>
              </a:ext>
            </a:extLst>
          </p:cNvPr>
          <p:cNvSpPr txBox="1"/>
          <p:nvPr/>
        </p:nvSpPr>
        <p:spPr>
          <a:xfrm>
            <a:off x="5442857" y="4664222"/>
            <a:ext cx="6053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每个请求都会消耗一个令牌。当一个请求到达时，我们检查桶中是否有足够的令牌。图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4-5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解释了它是如何工作的。如果有足够的令牌，我们会为每个请求取出一个令牌，然后请求通过。如果没有足够的令牌，则该请求被丢弃。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48FDBA-6F49-1C3D-971B-DCE752265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8" y="4271724"/>
            <a:ext cx="3170193" cy="218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50DFB-6692-86D6-889C-7B3F4A1EA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DB58B7-76A7-9EA7-D186-F5B93CE9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限流算法介绍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0FE737-8819-6499-36F1-8D4E2ED8C7A3}"/>
              </a:ext>
            </a:extLst>
          </p:cNvPr>
          <p:cNvSpPr txBox="1"/>
          <p:nvPr/>
        </p:nvSpPr>
        <p:spPr>
          <a:xfrm>
            <a:off x="583473" y="1280049"/>
            <a:ext cx="11234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每个请求都会消耗一个令牌。当一个请求到达时，我们检查桶中是否有足够的令牌。图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4-5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解释了它是如何工作的。如果有足够的令牌，我们会为每个请求取出一个令牌，然后请求通过。如果没有足够的令牌，则该请求被丢弃。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410473-165A-B71C-D77F-F7F89818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191" y="2083843"/>
            <a:ext cx="4740729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166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249B3-0F65-7C85-2325-FC369BC1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D62666E-732B-8230-94F7-4767DF7A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限流算法介绍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4B75F9-6DCB-7AFB-0E02-0DDE2080F769}"/>
              </a:ext>
            </a:extLst>
          </p:cNvPr>
          <p:cNvSpPr txBox="1"/>
          <p:nvPr/>
        </p:nvSpPr>
        <p:spPr>
          <a:xfrm>
            <a:off x="583473" y="1280049"/>
            <a:ext cx="11234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4-6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说明了令牌消耗、重新填充和速率限制逻辑的工作原理。 在此示例中，令牌桶大小为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，重新填充速率为每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分钟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4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9EA14B-1226-2CC4-7DCB-A01D7D4CD1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3" y="1962372"/>
            <a:ext cx="5259977" cy="449752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C3E07D-03FB-DD4F-CFAE-32F35AE88CEB}"/>
              </a:ext>
            </a:extLst>
          </p:cNvPr>
          <p:cNvSpPr txBox="1"/>
          <p:nvPr/>
        </p:nvSpPr>
        <p:spPr>
          <a:xfrm>
            <a:off x="6348552" y="1772644"/>
            <a:ext cx="54080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令牌桶算法需要两个参数：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桶大小：桶内允许的最大令牌数。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填充速率：每秒放入到桶内的令牌数量。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我们需要多少个桶？这取决于限流规则，并且会有所不同。 以下是几个例子。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通常需要为不同的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端点使用不同的桶。例如，如果一个用户被允许每秒发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个帖子，每天添加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个好友，并且每秒钟点赞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个帖子，则每个用户需要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个桶。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如果我们需要根据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地址对请求进行限流，每个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地址都需要一个桶。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如果系统允许每秒最多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10,000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个请求，则有一个全局桶供所有请求共享是有意义的。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1DAEA0-4B5E-84F7-4890-F6B424A6D567}"/>
              </a:ext>
            </a:extLst>
          </p:cNvPr>
          <p:cNvSpPr txBox="1"/>
          <p:nvPr/>
        </p:nvSpPr>
        <p:spPr>
          <a:xfrm>
            <a:off x="6305008" y="4461578"/>
            <a:ext cx="54951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优点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算法容易实现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占用内存少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令牌桶允许在短时间内进行突发流量。只要有剩余的令牌，请求就可以通过。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缺点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/>
              <a:t>对持续高流量控制较弱，</a:t>
            </a:r>
            <a:r>
              <a:rPr lang="zh-CN" altLang="en-US" sz="1400" dirty="0"/>
              <a:t>当请求速率长期接近或超过令牌生成速率时，系统性能可能会下降，无法对持续的高流量有效保护。</a:t>
            </a:r>
            <a:r>
              <a:rPr lang="zh-CN" altLang="en-US" sz="1400" b="1" dirty="0"/>
              <a:t>突发流量的风险，</a:t>
            </a:r>
            <a:r>
              <a:rPr lang="zh-CN" altLang="en-US" sz="1400" dirty="0"/>
              <a:t>如果允许的桶容量过大，可能导致瞬时流量过高，对系统产生较大的压力。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37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8B03C-7AE4-3C2D-F5DD-6DBF93FCF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B25D801-D838-AE34-C752-713EA1E0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限流算法介绍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086F3B-D05A-8231-E486-B17F1FC5431A}"/>
              </a:ext>
            </a:extLst>
          </p:cNvPr>
          <p:cNvSpPr txBox="1"/>
          <p:nvPr/>
        </p:nvSpPr>
        <p:spPr>
          <a:xfrm>
            <a:off x="583474" y="1280050"/>
            <a:ext cx="1040674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漏桶算法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漏桶（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Leaking bucket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）算法与令牌桶类似，不同之处在于请求是以固定速率处理的。它通常用先入先出（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）队列来实现。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该算法的工作原理如下：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当请求到达时，系统会检查队列是否已满。如果队列未满，则将请求添加到队列中。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否则，将丢弃该请求。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请求会在固定的时间间隔内从队列中取出并进行处理。图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4-7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解释了该算法的工作原理：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1C9593-F5C3-75F0-ACDC-E83F564E48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" y="2880488"/>
            <a:ext cx="5274310" cy="18116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7FE51B-2EE6-7D88-CE75-50279EB8C0C4}"/>
              </a:ext>
            </a:extLst>
          </p:cNvPr>
          <p:cNvSpPr txBox="1"/>
          <p:nvPr/>
        </p:nvSpPr>
        <p:spPr>
          <a:xfrm>
            <a:off x="6095960" y="2794382"/>
            <a:ext cx="565186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漏桶算法需要以下两个参数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桶的大小：它等于队列的大小。队列容纳了要以固定速度处理的请求。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流出率：定义了在固定速率下可以处理多少请求，通常以秒为单位。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优点：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鉴于队列大小有限，内存效率高。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请求以固定的速率处理，因此它适用于需要稳定流出速率的用例。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缺点：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突发的流量使队列中充满了旧的请求，如果这些请求没有得到及时处理，最近的请求将受到速率限制。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不支持灵活的速率调整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一旦漏水速率固定，难以动态调整以适应系统负载变化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88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C26B7-E6FF-0A5A-1AB3-DC26D900C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7E67B2-E4FC-2F3B-7BF9-6826D873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更高层</a:t>
            </a:r>
            <a:r>
              <a:rPr lang="zh-CN" altLang="en-US" b="0" i="0" dirty="0">
                <a:effectLst/>
                <a:latin typeface="__Inter_7e024b"/>
              </a:rPr>
              <a:t>设计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E3C4DA-F5BE-7C7D-13EF-9D91D0B02520}"/>
              </a:ext>
            </a:extLst>
          </p:cNvPr>
          <p:cNvSpPr txBox="1"/>
          <p:nvPr/>
        </p:nvSpPr>
        <p:spPr>
          <a:xfrm>
            <a:off x="695960" y="1367135"/>
            <a:ext cx="637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effectLst/>
                <a:latin typeface="__Inter_7e024b"/>
              </a:rPr>
              <a:t>如何创建速率限制规则？这些规则储存在哪里？</a:t>
            </a:r>
          </a:p>
          <a:p>
            <a:pPr algn="l"/>
            <a:r>
              <a:rPr lang="zh-CN" altLang="en-US" b="0" i="0" dirty="0">
                <a:effectLst/>
                <a:latin typeface="__Inter_7e024b"/>
              </a:rPr>
              <a:t>如何处理受限的请求？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2CF16D-A36E-E0DC-A810-399A6F209E57}"/>
              </a:ext>
            </a:extLst>
          </p:cNvPr>
          <p:cNvSpPr txBox="1"/>
          <p:nvPr/>
        </p:nvSpPr>
        <p:spPr>
          <a:xfrm>
            <a:off x="695959" y="2013466"/>
            <a:ext cx="9710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__Inter_7e024b"/>
              </a:rPr>
              <a:t>速率限制组件</a:t>
            </a:r>
            <a:r>
              <a:rPr lang="zh-CN" altLang="en-US" dirty="0">
                <a:latin typeface="__Inter_7e024b"/>
              </a:rPr>
              <a:t>，如图所示</a:t>
            </a:r>
            <a:r>
              <a:rPr lang="zh-CN" altLang="en-US" b="0" i="0" dirty="0">
                <a:effectLst/>
                <a:latin typeface="__Inter_7e024b"/>
              </a:rPr>
              <a:t>。我们将窥探该组件的内部情况，并看看一些速率限制规则的例子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3CB90D5-6AC1-F691-9B3B-773E0D241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59" y="2497005"/>
            <a:ext cx="6535062" cy="15623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BDB6BD9-B456-4F40-9F96-DCC3214398FC}"/>
              </a:ext>
            </a:extLst>
          </p:cNvPr>
          <p:cNvSpPr txBox="1"/>
          <p:nvPr/>
        </p:nvSpPr>
        <p:spPr>
          <a:xfrm>
            <a:off x="695959" y="41735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__Inter_7e024b"/>
              </a:rPr>
              <a:t>在上述例子中，系统被配置为每天最多允许</a:t>
            </a:r>
            <a:r>
              <a:rPr lang="en-US" altLang="zh-CN" b="0" i="0" dirty="0">
                <a:effectLst/>
                <a:latin typeface="__Inter_7e024b"/>
              </a:rPr>
              <a:t>5</a:t>
            </a:r>
            <a:r>
              <a:rPr lang="zh-CN" altLang="en-US" b="0" i="0" dirty="0">
                <a:effectLst/>
                <a:latin typeface="__Inter_7e024b"/>
              </a:rPr>
              <a:t>条营销信息。下面是另一个例子：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1435C16-7D1B-1755-F061-8B9126E9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34" y="4934068"/>
            <a:ext cx="6277851" cy="156231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9B567B1-8F2D-6228-A94E-208135487492}"/>
              </a:ext>
            </a:extLst>
          </p:cNvPr>
          <p:cNvSpPr txBox="1"/>
          <p:nvPr/>
        </p:nvSpPr>
        <p:spPr>
          <a:xfrm>
            <a:off x="7367451" y="5363924"/>
            <a:ext cx="3570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__Inter_7e024b"/>
              </a:rPr>
              <a:t>这个规则显示，客户不允许在</a:t>
            </a:r>
            <a:r>
              <a:rPr lang="en-US" altLang="zh-CN" b="0" i="0" dirty="0">
                <a:effectLst/>
                <a:latin typeface="__Inter_7e024b"/>
              </a:rPr>
              <a:t>1</a:t>
            </a:r>
            <a:r>
              <a:rPr lang="zh-CN" altLang="en-US" b="0" i="0" dirty="0">
                <a:effectLst/>
                <a:latin typeface="__Inter_7e024b"/>
              </a:rPr>
              <a:t>分钟内登录超过</a:t>
            </a:r>
            <a:r>
              <a:rPr lang="en-US" altLang="zh-CN" b="0" i="0" dirty="0">
                <a:effectLst/>
                <a:latin typeface="__Inter_7e024b"/>
              </a:rPr>
              <a:t>5</a:t>
            </a:r>
            <a:r>
              <a:rPr lang="zh-CN" altLang="en-US" b="0" i="0" dirty="0">
                <a:effectLst/>
                <a:latin typeface="__Inter_7e024b"/>
              </a:rPr>
              <a:t>次。规则一般写在配置文件中并保存在磁盘上。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1772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635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 第二级 第三级 第四级 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50"/>
  <p:tag name="KSO_WM_TEMPLATE_CATEGORY" val="custom"/>
  <p:tag name="KSO_WM_TEMPLATE_INDEX" val="2023635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6352"/>
  <p:tag name="KSO_WM_TEMPLATE_CATEGORY" val="custom"/>
  <p:tag name="KSO_WM_TEMPLATE_MASTER_TYPE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635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 第二级 第三级 第四级 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50"/>
  <p:tag name="KSO_WM_TEMPLATE_CATEGORY" val="custom"/>
  <p:tag name="KSO_WM_TEMPLATE_INDEX" val="2023635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6352"/>
  <p:tag name="KSO_WM_TEMPLATE_CATEGORY" val="custom"/>
  <p:tag name="KSO_WM_TEMPLATE_MASTER_TYPE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6352"/>
  <p:tag name="KSO_WM_TEMPLATE_CATEGORY" val="custom"/>
  <p:tag name="KSO_WM_SLIDE_INDEX" val="1"/>
  <p:tag name="KSO_WM_SLIDE_ID" val="custom20236352_1"/>
  <p:tag name="KSO_WM_TEMPLATE_MASTER_TYPE" val="0"/>
  <p:tag name="KSO_WM_SLIDE_LAYOUT" val="a_f"/>
  <p:tag name="KSO_WM_SLIDE_LAYOUT_CNT" val="1_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52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TEXT_TYPE" val="1"/>
  <p:tag name="KSO_WM_UNIT_PRESET_TEXT" val="极简工作汇报通用 20XX年度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1837_1"/>
  <p:tag name="KSO_WM_TEMPLATE_SUBCATEGORY" val="0"/>
  <p:tag name="KSO_WM_TEMPLATE_MASTER_TYPE" val="0"/>
  <p:tag name="KSO_WM_TEMPLATE_COLOR_TYPE" val="0"/>
  <p:tag name="KSO_WM_SLIDE_ITEM_CNT" val="1"/>
  <p:tag name="KSO_WM_SLIDE_INDEX" val="1"/>
  <p:tag name="KSO_WM_TAG_VERSION" val="3.0"/>
  <p:tag name="KSO_WM_BEAUTIFY_FLAG" val="#wm#"/>
  <p:tag name="KSO_WM_TEMPLATE_CATEGORY" val="custom"/>
  <p:tag name="KSO_WM_TEMPLATE_INDEX" val="20231837"/>
  <p:tag name="KSO_WM_SLIDE_TYPE" val="text"/>
  <p:tag name="KSO_WM_SLIDE_SUBTYPE" val="diag"/>
  <p:tag name="KSO_WM_SLIDE_SIZE" val="373.85*261.6"/>
  <p:tag name="KSO_WM_SLIDE_POSITION" val="503.65*214.1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1837_1*d*1"/>
  <p:tag name="KSO_WM_TEMPLATE_CATEGORY" val="custom"/>
  <p:tag name="KSO_WM_TEMPLATE_INDEX" val="20231837"/>
  <p:tag name="KSO_WM_UNIT_LAYERLEVEL" val="1"/>
  <p:tag name="KSO_WM_TAG_VERSION" val="3.0"/>
  <p:tag name="KSO_WM_BEAUTIFY_FLAG" val="#wm#"/>
  <p:tag name="KSO_WM_UNIT_VALUE" val="1904*1790"/>
  <p:tag name="MH_PIC_SOURCE_TYPE" val="generate_slide_ai*VCG211394183430*gallery_gallery_ai_v2.0.3.241203_ONLINE*1733494756858_250.214_ee36a9094af4-slide-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274_1*l_h_f*1_1_1"/>
  <p:tag name="KSO_WM_TEMPLATE_CATEGORY" val="diagram"/>
  <p:tag name="KSO_WM_TEMPLATE_INDEX" val="2023327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92"/>
  <p:tag name="KSO_WM_DIAGRAM_GROUP_CODE" val="l1-1"/>
  <p:tag name="KSO_WM_DIAGRAM_MAX_ITEMCNT" val="3"/>
  <p:tag name="KSO_WM_DIAGRAM_MIN_ITEMCNT" val="1"/>
  <p:tag name="KSO_WM_DIAGRAM_VIRTUALLY_FRAME" val="{&quot;height&quot;:286.5088195800781,&quot;width&quot;:373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此处添加文本具体内容，简明扼要地阐述您的观点。根据需要可酌情增减文字，以便观者准确地理解您传达的思想。单击此处添加文本内容，简明扼要地阐述您的观点。根据需要可酌情增减文字，以便观者准确地理解您传达的思想，单击此处添加文本具体内容，简明扼要地阐述观点。根据需要可酌情增减文字，以便观者准确地理解您传达的思想。单击此处添加文本，简明扼要地阐述您的观点"/>
  <p:tag name="KSO_WM_UNIT_TEXT_FILL_FORE_SCHEMECOLOR_INDEX" val="1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3315_2"/>
  <p:tag name="KSO_WM_TEMPLATE_SUBCATEGORY" val="0"/>
  <p:tag name="KSO_WM_TEMPLATE_MASTER_TYPE" val="0"/>
  <p:tag name="KSO_WM_TEMPLATE_COLOR_TYPE" val="0"/>
  <p:tag name="KSO_WM_SLIDE_ITEM_CNT" val="4"/>
  <p:tag name="KSO_WM_SLIDE_INDEX" val="2"/>
  <p:tag name="KSO_WM_TAG_VERSION" val="3.0"/>
  <p:tag name="KSO_WM_BEAUTIFY_FLAG" val="#wm#"/>
  <p:tag name="KSO_WM_TEMPLATE_CATEGORY" val="diagram"/>
  <p:tag name="KSO_WM_TEMPLATE_INDEX" val="20233315"/>
  <p:tag name="KSO_WM_SLIDE_TYPE" val="text"/>
  <p:tag name="KSO_WM_SLIDE_SUBTYPE" val="diag"/>
  <p:tag name="KSO_WM_SLIDE_SIZE" val="850.394*297.555"/>
  <p:tag name="KSO_WM_SLIDE_POSITION" val="54.8032*139.28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3315_2"/>
  <p:tag name="KSO_WM_TEMPLATE_SUBCATEGORY" val="0"/>
  <p:tag name="KSO_WM_TEMPLATE_MASTER_TYPE" val="0"/>
  <p:tag name="KSO_WM_TEMPLATE_COLOR_TYPE" val="0"/>
  <p:tag name="KSO_WM_SLIDE_ITEM_CNT" val="4"/>
  <p:tag name="KSO_WM_SLIDE_INDEX" val="2"/>
  <p:tag name="KSO_WM_TAG_VERSION" val="3.0"/>
  <p:tag name="KSO_WM_BEAUTIFY_FLAG" val="#wm#"/>
  <p:tag name="KSO_WM_TEMPLATE_CATEGORY" val="diagram"/>
  <p:tag name="KSO_WM_TEMPLATE_INDEX" val="20233315"/>
  <p:tag name="KSO_WM_SLIDE_TYPE" val="text"/>
  <p:tag name="KSO_WM_SLIDE_SUBTYPE" val="diag"/>
  <p:tag name="KSO_WM_SLIDE_SIZE" val="850.394*297.555"/>
  <p:tag name="KSO_WM_SLIDE_POSITION" val="54.8032*139.28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315_1*l_h_f*1_3_1"/>
  <p:tag name="KSO_WM_TEMPLATE_CATEGORY" val="diagram"/>
  <p:tag name="KSO_WM_TEMPLATE_INDEX" val="20233315"/>
  <p:tag name="KSO_WM_UNIT_LAYERLEVEL" val="1_1_1"/>
  <p:tag name="KSO_WM_TAG_VERSION" val="3.0"/>
  <p:tag name="KSO_WM_BEAUTIFY_FLAG" val="#wm#"/>
  <p:tag name="KSO_WM_DIAGRAM_MAX_ITEMCNT" val="4"/>
  <p:tag name="KSO_WM_DIAGRAM_MIN_ITEMCNT" val="3"/>
  <p:tag name="KSO_WM_DIAGRAM_VIRTUALLY_FRAME" val="{&quot;height&quot;:305.4681091308594,&quot;width&quot;:850.393798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2"/>
  <p:tag name="KSO_WM_DIAGRAM_VERSION" val="3"/>
  <p:tag name="KSO_WM_DIAGRAM_COLOR_TRICK" val="1"/>
  <p:tag name="KSO_WM_DIAGRAM_COLOR_TEXT_CAN_REMOVE" val="n"/>
  <p:tag name="KSO_WM_UNIT_PRESET_TEXT" val="单击此处添加内容，简明扼要地阐述观点。根据需要酌情增减文字"/>
  <p:tag name="KSO_WM_UNIT_TEXT_FILL_FORE_SCHEMECOLOR_INDEX" val="1"/>
  <p:tag name="KSO_WM_UNIT_TEXT_FILL_TYPE" val="1"/>
  <p:tag name="KSO_WM_UNIT_TEXT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96.85*189.818"/>
  <p:tag name="KSO_WM_SLIDE_POSITION" val="481.825*326.792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2396"/>
  <p:tag name="KSO_WM_TEMPLATE_SUBCATEGORY" val="0"/>
  <p:tag name="KSO_WM_SLIDE_INDEX" val="1"/>
  <p:tag name="KSO_WM_TAG_VERSION" val="3.0"/>
  <p:tag name="KSO_WM_SLIDE_ID" val="custom20232396_1"/>
  <p:tag name="KSO_WM_SLIDE_ITEM_CNT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96.85*189.818"/>
  <p:tag name="KSO_WM_SLIDE_POSITION" val="481.825*326.792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2396"/>
  <p:tag name="KSO_WM_TEMPLATE_SUBCATEGORY" val="0"/>
  <p:tag name="KSO_WM_SLIDE_INDEX" val="1"/>
  <p:tag name="KSO_WM_TAG_VERSION" val="3.0"/>
  <p:tag name="KSO_WM_SLIDE_ID" val="custom20232396_1"/>
  <p:tag name="KSO_WM_SLIDE_ITEM_CNT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96.85*189.818"/>
  <p:tag name="KSO_WM_SLIDE_POSITION" val="481.825*326.792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2396"/>
  <p:tag name="KSO_WM_TEMPLATE_SUBCATEGORY" val="0"/>
  <p:tag name="KSO_WM_SLIDE_INDEX" val="1"/>
  <p:tag name="KSO_WM_TAG_VERSION" val="3.0"/>
  <p:tag name="KSO_WM_SLIDE_ID" val="custom20232396_1"/>
  <p:tag name="KSO_WM_SLIDE_ITEM_CNT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96.85*189.818"/>
  <p:tag name="KSO_WM_SLIDE_POSITION" val="481.825*326.792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2396"/>
  <p:tag name="KSO_WM_TEMPLATE_SUBCATEGORY" val="0"/>
  <p:tag name="KSO_WM_SLIDE_INDEX" val="1"/>
  <p:tag name="KSO_WM_TAG_VERSION" val="3.0"/>
  <p:tag name="KSO_WM_SLIDE_ID" val="custom20232396_1"/>
  <p:tag name="KSO_WM_SLIDE_ITEM_CNT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96.85*189.818"/>
  <p:tag name="KSO_WM_SLIDE_POSITION" val="481.825*326.792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2396"/>
  <p:tag name="KSO_WM_TEMPLATE_SUBCATEGORY" val="0"/>
  <p:tag name="KSO_WM_SLIDE_INDEX" val="1"/>
  <p:tag name="KSO_WM_TAG_VERSION" val="3.0"/>
  <p:tag name="KSO_WM_SLIDE_ID" val="custom20232396_1"/>
  <p:tag name="KSO_WM_SLIDE_ITEM_CNT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96.85*189.818"/>
  <p:tag name="KSO_WM_SLIDE_POSITION" val="481.825*326.792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2396"/>
  <p:tag name="KSO_WM_TEMPLATE_SUBCATEGORY" val="0"/>
  <p:tag name="KSO_WM_SLIDE_INDEX" val="1"/>
  <p:tag name="KSO_WM_TAG_VERSION" val="3.0"/>
  <p:tag name="KSO_WM_SLIDE_ID" val="custom20232396_1"/>
  <p:tag name="KSO_WM_SLIDE_ITEM_CNT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96.85*189.818"/>
  <p:tag name="KSO_WM_SLIDE_POSITION" val="481.825*326.792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2396"/>
  <p:tag name="KSO_WM_TEMPLATE_SUBCATEGORY" val="0"/>
  <p:tag name="KSO_WM_SLIDE_INDEX" val="1"/>
  <p:tag name="KSO_WM_TAG_VERSION" val="3.0"/>
  <p:tag name="KSO_WM_SLIDE_ID" val="custom20232396_1"/>
  <p:tag name="KSO_WM_SLIDE_ITEM_CNT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6352"/>
  <p:tag name="KSO_WM_TEMPLATE_CATEGORY" val="custom"/>
  <p:tag name="KSO_WM_SLIDE_INDEX" val="9"/>
  <p:tag name="KSO_WM_SLIDE_ID" val="custom20236352_9"/>
  <p:tag name="KSO_WM_TEMPLATE_MASTER_TYPE" val="0"/>
  <p:tag name="KSO_WM_SLIDE_LAYOUT" val="a_b_f"/>
  <p:tag name="KSO_WM_SLIDE_LAYOUT_CNT" val="1_1_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52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6352_9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VALUE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63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g"/>
  <p:tag name="KSO_WM_UNIT_INDEX" val="1"/>
  <p:tag name="KSO_WM_BEAUTIFY_FLAG" val="#wm#"/>
  <p:tag name="KSO_WM_TAG_VERSION" val="3.0"/>
  <p:tag name="KSO_WM_UNIT_PRESET_TEXT" val="公司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2"/>
  <p:tag name="KSO_WM_BEAUTIFY_FLAG" val="#wm#"/>
  <p:tag name="KSO_WM_TAG_VERSION" val="3.0"/>
  <p:tag name="KSO_WM_UNIT_PRESET_TEXT" val="署名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 第二级 第三级 第四级 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 第二级 第三级 第四级 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50"/>
  <p:tag name="KSO_WM_TEMPLATE_CATEGORY" val="custom"/>
  <p:tag name="KSO_WM_TEMPLATE_INDEX" val="202363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PRESET_TEXT_INDEX" val="0"/>
  <p:tag name="KSO_WM_UNIT_PRESET_TEXT_LEN" val="0"/>
  <p:tag name="KSO_WM_UNIT_VALUE" val="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 第二级 第三级 第四级 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 第二级 第三级 第四级 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 第二级 第三级 第四级 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 第二级 第三级 第四级 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6352"/>
  <p:tag name="KSO_WM_TEMPLATE_CATEGORY" val="custom"/>
  <p:tag name="KSO_WM_TEMPLATE_MASTER_TYPE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 第二级 第三级 第四级 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2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蓝白线性职场办公简约风">
      <a:dk1>
        <a:srgbClr val="000000"/>
      </a:dk1>
      <a:lt1>
        <a:srgbClr val="FFFFFF"/>
      </a:lt1>
      <a:dk2>
        <a:srgbClr val="001548"/>
      </a:dk2>
      <a:lt2>
        <a:srgbClr val="F5F7FF"/>
      </a:lt2>
      <a:accent1>
        <a:srgbClr val="376FFF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vertOverflow="overflow" horzOverflow="overflow" vert="horz" wrap="square" numCol="1" spcCol="0" rtlCol="0" fromWordArt="0" anchor="ctr" anchorCtr="0" compatLnSpc="1">
        <a:noAutofit/>
      </a:bodyPr>
      <a:lstStyle>
        <a:defPPr lvl="0" algn="ctr">
          <a:buClrTx/>
          <a:buSzTx/>
          <a:buFontTx/>
          <a:defRPr lang="zh-CN" altLang="en-US">
            <a:sym typeface="+mn-ea"/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Office 主题​​">
  <a:themeElements>
    <a:clrScheme name="蓝白线性职场办公简约风">
      <a:dk1>
        <a:srgbClr val="000000"/>
      </a:dk1>
      <a:lt1>
        <a:srgbClr val="FFFFFF"/>
      </a:lt1>
      <a:dk2>
        <a:srgbClr val="001548"/>
      </a:dk2>
      <a:lt2>
        <a:srgbClr val="F5F7FF"/>
      </a:lt2>
      <a:accent1>
        <a:srgbClr val="376FFF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vertOverflow="overflow" horzOverflow="overflow" vert="horz" wrap="square" numCol="1" spcCol="0" rtlCol="0" fromWordArt="0" anchor="ctr" anchorCtr="0" compatLnSpc="1">
        <a:noAutofit/>
      </a:bodyPr>
      <a:lstStyle>
        <a:defPPr lvl="0" algn="ctr">
          <a:buClrTx/>
          <a:buSzTx/>
          <a:buFontTx/>
          <a:defRPr lang="zh-CN" altLang="en-US">
            <a:sym typeface="+mn-ea"/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Office 主题​​">
  <a:themeElements>
    <a:clrScheme name="蓝白线性职场办公简约风">
      <a:dk1>
        <a:srgbClr val="000000"/>
      </a:dk1>
      <a:lt1>
        <a:srgbClr val="FFFFFF"/>
      </a:lt1>
      <a:dk2>
        <a:srgbClr val="001548"/>
      </a:dk2>
      <a:lt2>
        <a:srgbClr val="F5F7FF"/>
      </a:lt2>
      <a:accent1>
        <a:srgbClr val="376FFF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vertOverflow="overflow" horzOverflow="overflow" vert="horz" wrap="square" numCol="1" spcCol="0" rtlCol="0" fromWordArt="0" anchor="ctr" anchorCtr="0" compatLnSpc="1">
        <a:noAutofit/>
      </a:bodyPr>
      <a:lstStyle>
        <a:defPPr lvl="0" algn="ctr">
          <a:buClrTx/>
          <a:buSzTx/>
          <a:buFontTx/>
          <a:defRPr lang="zh-CN" altLang="en-US">
            <a:sym typeface="+mn-ea"/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1968</Words>
  <Application>Microsoft Office PowerPoint</Application>
  <PresentationFormat>宽屏</PresentationFormat>
  <Paragraphs>89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__Inter_7e024b</vt:lpstr>
      <vt:lpstr>等线</vt:lpstr>
      <vt:lpstr>Arial</vt:lpstr>
      <vt:lpstr>Calibri</vt:lpstr>
      <vt:lpstr>Calibri Light</vt:lpstr>
      <vt:lpstr>Symbol</vt:lpstr>
      <vt:lpstr>Office 主题</vt:lpstr>
      <vt:lpstr>Office 主题​​</vt:lpstr>
      <vt:lpstr>2_Office 主题​​</vt:lpstr>
      <vt:lpstr>1_Office 主题​​</vt:lpstr>
      <vt:lpstr>限流器是什么，如何设计一个限流器</vt:lpstr>
      <vt:lpstr>PowerPoint 演示文稿</vt:lpstr>
      <vt:lpstr>限流器放在哪里</vt:lpstr>
      <vt:lpstr>限流器放在哪里</vt:lpstr>
      <vt:lpstr>限流算法介绍</vt:lpstr>
      <vt:lpstr>限流算法介绍</vt:lpstr>
      <vt:lpstr>限流算法介绍</vt:lpstr>
      <vt:lpstr>限流算法介绍</vt:lpstr>
      <vt:lpstr>更高层设计</vt:lpstr>
      <vt:lpstr>详细设计</vt:lpstr>
      <vt:lpstr>参考资料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V2217A</dc:creator>
  <cp:lastModifiedBy>夢 璃</cp:lastModifiedBy>
  <cp:revision>2</cp:revision>
  <dcterms:created xsi:type="dcterms:W3CDTF">2024-12-06T14:20:07Z</dcterms:created>
  <dcterms:modified xsi:type="dcterms:W3CDTF">2024-12-08T09:55:42Z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  <property fmtid="{D5CDD505-2E9C-101B-9397-08002B2CF9AE}" pid="3" name="ICV">
    <vt:lpwstr>288edac9895349048ac495455c3b3da6_21</vt:lpwstr>
  </property>
</Properties>
</file>