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.gif" ContentType="image/gif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5f5f5f"/>
                </a:solidFill>
                <a:latin typeface="Times New Roman"/>
              </a:rPr>
              <a:t>单击鼠标移动幻灯片</a:t>
            </a:r>
            <a:endParaRPr b="0" lang="zh-CN" sz="1800" spc="-1" strike="noStrike">
              <a:solidFill>
                <a:srgbClr val="5f5f5f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单击编辑备注格式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60E2E90-2A24-405F-88C1-449056242083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5f5f5f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5f5f5f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5f5f5f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5f5f5f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5f5f5f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5f5f5f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5f5f5f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5f5f5f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5f5f5f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5f5f5f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5f5f5f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5f5f5f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5f5f5f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5f5f5f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5f5f5f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5f5f5f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5f5f5f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5f5f5f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5f5f5f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5f5f5f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5f5f5f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5f5f5f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5f5f5f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5f5f5f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5f5f5f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5f5f5f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5f5f5f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5f5f5f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5f5f5f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5f5f5f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5f5f5f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5f5f5f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5f5f5f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5f5f5f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45804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45804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45804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5f5f5f"/>
                </a:solidFill>
                <a:latin typeface="Times New Roman"/>
              </a:rPr>
              <a:t>单击鼠标编辑标题文字格式</a:t>
            </a:r>
            <a:endParaRPr b="0" lang="zh-CN" sz="1800" spc="-1" strike="noStrike">
              <a:solidFill>
                <a:srgbClr val="5f5f5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5f5f5f"/>
                </a:solidFill>
                <a:latin typeface="Times New Roman"/>
              </a:rPr>
              <a:t>单击鼠标编辑大纲文字格式</a:t>
            </a:r>
            <a:endParaRPr b="0" lang="zh-CN" sz="2400" spc="-1" strike="noStrike">
              <a:solidFill>
                <a:srgbClr val="5f5f5f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5f5f5f"/>
                </a:solidFill>
                <a:latin typeface="Times New Roman"/>
              </a:rPr>
              <a:t>第二个大纲级</a:t>
            </a:r>
            <a:endParaRPr b="0" lang="zh-CN" sz="1800" spc="-1" strike="noStrike">
              <a:solidFill>
                <a:srgbClr val="5f5f5f"/>
              </a:solidFill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5f5f5f"/>
                </a:solidFill>
                <a:latin typeface="Times New Roman"/>
              </a:rPr>
              <a:t>第三大纲级别</a:t>
            </a:r>
            <a:endParaRPr b="0" lang="zh-CN" sz="1800" spc="-1" strike="noStrike">
              <a:solidFill>
                <a:srgbClr val="5f5f5f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5f5f5f"/>
                </a:solidFill>
                <a:latin typeface="Times New Roman"/>
              </a:rPr>
              <a:t>第四大纲级别</a:t>
            </a:r>
            <a:endParaRPr b="0" lang="zh-CN" sz="1800" spc="-1" strike="noStrike">
              <a:solidFill>
                <a:srgbClr val="5f5f5f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5f5f5f"/>
                </a:solidFill>
                <a:latin typeface="Times New Roman"/>
              </a:rPr>
              <a:t>第五大纲级别</a:t>
            </a:r>
            <a:endParaRPr b="0" lang="zh-CN" sz="2000" spc="-1" strike="noStrike">
              <a:solidFill>
                <a:srgbClr val="5f5f5f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5f5f5f"/>
                </a:solidFill>
                <a:latin typeface="Times New Roman"/>
              </a:rPr>
              <a:t>第六大纲级别</a:t>
            </a:r>
            <a:endParaRPr b="0" lang="zh-CN" sz="2000" spc="-1" strike="noStrike">
              <a:solidFill>
                <a:srgbClr val="5f5f5f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5f5f5f"/>
                </a:solidFill>
                <a:latin typeface="Times New Roman"/>
              </a:rPr>
              <a:t>第七大纲级别</a:t>
            </a:r>
            <a:endParaRPr b="0" lang="zh-CN" sz="2000" spc="-1" strike="noStrike">
              <a:solidFill>
                <a:srgbClr val="5f5f5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2123640"/>
            <a:ext cx="7992000" cy="2285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1482120" y="2967840"/>
            <a:ext cx="52606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小米兰亭"/>
                <a:ea typeface="小米兰亭"/>
              </a:rPr>
              <a:t>Ajax </a:t>
            </a:r>
            <a:r>
              <a:rPr b="0" lang="en-US" sz="5400" spc="-1" strike="noStrike">
                <a:solidFill>
                  <a:srgbClr val="ffffff"/>
                </a:solidFill>
                <a:latin typeface="小米兰亭"/>
                <a:ea typeface="小米兰亭"/>
              </a:rPr>
              <a:t>原理与应用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8265240" y="1919520"/>
            <a:ext cx="288612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9600" spc="-1" strike="noStrike">
                <a:solidFill>
                  <a:srgbClr val="c00000"/>
                </a:solidFill>
                <a:latin typeface="小米兰亭"/>
                <a:ea typeface="小米兰亭"/>
              </a:rPr>
              <a:t>2018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8623800" y="3667680"/>
            <a:ext cx="19566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f2f2f"/>
                </a:solidFill>
                <a:latin typeface="小米兰亭"/>
                <a:ea typeface="小米兰亭"/>
              </a:rPr>
              <a:t>讲师：付铭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11537280" y="2123640"/>
            <a:ext cx="654480" cy="2285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6"/>
          <p:cNvSpPr/>
          <p:nvPr/>
        </p:nvSpPr>
        <p:spPr>
          <a:xfrm>
            <a:off x="8605080" y="3330720"/>
            <a:ext cx="17049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小米兰亭"/>
                <a:ea typeface="小米兰亭"/>
              </a:rPr>
              <a:t>H5</a:t>
            </a:r>
            <a:r>
              <a:rPr b="0" lang="en-US" sz="1600" spc="-1" strike="noStrike">
                <a:solidFill>
                  <a:srgbClr val="c00000"/>
                </a:solidFill>
                <a:latin typeface="小米兰亭"/>
                <a:ea typeface="小米兰亭"/>
              </a:rPr>
              <a:t>前端全栈开发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 flipH="1">
            <a:off x="1202040" y="1636200"/>
            <a:ext cx="200520" cy="36741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001600" y="4249080"/>
            <a:ext cx="6557040" cy="351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"/>
          <p:cNvSpPr/>
          <p:nvPr/>
        </p:nvSpPr>
        <p:spPr>
          <a:xfrm>
            <a:off x="356760" y="0"/>
            <a:ext cx="814320" cy="956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540360" y="532080"/>
            <a:ext cx="11407320" cy="83736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4"/>
          <p:cNvSpPr/>
          <p:nvPr/>
        </p:nvSpPr>
        <p:spPr>
          <a:xfrm>
            <a:off x="827280" y="703440"/>
            <a:ext cx="1112040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小米兰亭"/>
                <a:ea typeface="小米兰亭"/>
              </a:rPr>
              <a:t>XMLHttpRequest</a:t>
            </a:r>
            <a:r>
              <a:rPr b="0" lang="en-US" sz="3200" spc="-1" strike="noStrike">
                <a:solidFill>
                  <a:srgbClr val="ffffff"/>
                </a:solidFill>
                <a:latin typeface="小米兰亭"/>
                <a:ea typeface="小米兰亭"/>
              </a:rPr>
              <a:t>对象 方法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356760" y="342360"/>
            <a:ext cx="75960" cy="124560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6"/>
          <p:cNvSpPr/>
          <p:nvPr/>
        </p:nvSpPr>
        <p:spPr>
          <a:xfrm>
            <a:off x="463680" y="342360"/>
            <a:ext cx="75960" cy="124560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7"/>
          <p:cNvSpPr/>
          <p:nvPr/>
        </p:nvSpPr>
        <p:spPr>
          <a:xfrm>
            <a:off x="539640" y="1731600"/>
            <a:ext cx="114087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43" name="Table 8"/>
          <p:cNvGraphicFramePr/>
          <p:nvPr/>
        </p:nvGraphicFramePr>
        <p:xfrm>
          <a:off x="539640" y="1963440"/>
          <a:ext cx="11408040" cy="3260880"/>
        </p:xfrm>
        <a:graphic>
          <a:graphicData uri="http://schemas.openxmlformats.org/drawingml/2006/table">
            <a:tbl>
              <a:tblPr/>
              <a:tblGrid>
                <a:gridCol w="2806560"/>
                <a:gridCol w="8601480"/>
              </a:tblGrid>
              <a:tr h="380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小米兰亭"/>
                          <a:ea typeface="小米兰亭"/>
                        </a:rPr>
                        <a:t>属性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a698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小米兰亭"/>
                          <a:ea typeface="小米兰亭"/>
                        </a:rPr>
                        <a:t>描述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a6982"/>
                    </a:solidFill>
                  </a:tcPr>
                </a:tc>
              </a:tr>
              <a:tr h="380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onreadystatechange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d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存储函数（或函数的名称）在每次 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readyState 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属性变化时被自动调用。 （事件）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d8"/>
                    </a:solidFill>
                  </a:tcPr>
                </a:tc>
              </a:tr>
              <a:tr h="1737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readyState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e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存放了 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XMLHttpRequest 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的状态。从 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0 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到 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4 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变化：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0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：请求未初始化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1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：服务器建立连接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2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：收到的请求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3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：处理请求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4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：请求完成和响应准备就绪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ec"/>
                    </a:solidFill>
                  </a:tcPr>
                </a:tc>
              </a:tr>
              <a:tr h="380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status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d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返回状态数（例如 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"404" 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为 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"Not Found" 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或 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"200" 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为 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"OK"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）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d8"/>
                    </a:solidFill>
                  </a:tcPr>
                </a:tc>
              </a:tr>
              <a:tr h="380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responseText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e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返回作为一个字符串的响应数据。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e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00" dur="indefinite" restart="never" nodeType="tmRoot">
          <p:childTnLst>
            <p:seq>
              <p:cTn id="201" dur="indefinite" nodeType="mainSeq">
                <p:childTnLst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001600" y="4249080"/>
            <a:ext cx="6557040" cy="351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"/>
          <p:cNvSpPr/>
          <p:nvPr/>
        </p:nvSpPr>
        <p:spPr>
          <a:xfrm>
            <a:off x="356760" y="0"/>
            <a:ext cx="814320" cy="956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540360" y="532080"/>
            <a:ext cx="11407320" cy="83736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827280" y="703440"/>
            <a:ext cx="1112040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小米兰亭"/>
                <a:ea typeface="小米兰亭"/>
              </a:rPr>
              <a:t>Ajax </a:t>
            </a:r>
            <a:r>
              <a:rPr b="0" lang="en-US" sz="3200" spc="-1" strike="noStrike">
                <a:solidFill>
                  <a:srgbClr val="ffffff"/>
                </a:solidFill>
                <a:latin typeface="小米兰亭"/>
                <a:ea typeface="小米兰亭"/>
              </a:rPr>
              <a:t>处理</a:t>
            </a:r>
            <a:r>
              <a:rPr b="0" lang="en-US" sz="3200" spc="-1" strike="noStrike">
                <a:solidFill>
                  <a:srgbClr val="ffffff"/>
                </a:solidFill>
                <a:latin typeface="小米兰亭"/>
                <a:ea typeface="小米兰亭"/>
              </a:rPr>
              <a:t>JSON</a:t>
            </a:r>
            <a:r>
              <a:rPr b="0" lang="en-US" sz="3200" spc="-1" strike="noStrike">
                <a:solidFill>
                  <a:srgbClr val="ffffff"/>
                </a:solidFill>
                <a:latin typeface="小米兰亭"/>
                <a:ea typeface="小米兰亭"/>
              </a:rPr>
              <a:t>数据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356760" y="342360"/>
            <a:ext cx="75960" cy="124560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463680" y="342360"/>
            <a:ext cx="75960" cy="124560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539640" y="1731600"/>
            <a:ext cx="114087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JSON(JavaScript Object Notation, JS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对象标记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)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是一种轻量级的数据交换格式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1" name="CustomShape 8"/>
          <p:cNvSpPr/>
          <p:nvPr/>
        </p:nvSpPr>
        <p:spPr>
          <a:xfrm>
            <a:off x="539280" y="2349360"/>
            <a:ext cx="114087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JSON.parse()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可以吧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JSON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字符串 转换为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JavaScript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对象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08" dur="indefinite" restart="never" nodeType="tmRoot">
          <p:childTnLst>
            <p:seq>
              <p:cTn id="209" dur="indefinite" nodeType="mainSeq">
                <p:childTnLst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001600" y="4249080"/>
            <a:ext cx="6557040" cy="351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356760" y="0"/>
            <a:ext cx="814320" cy="956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540360" y="532080"/>
            <a:ext cx="11407320" cy="83736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827280" y="703440"/>
            <a:ext cx="1112040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小米兰亭"/>
                <a:ea typeface="小米兰亭"/>
              </a:rPr>
              <a:t>Ajax </a:t>
            </a:r>
            <a:r>
              <a:rPr b="0" lang="en-US" sz="3200" spc="-1" strike="noStrike">
                <a:solidFill>
                  <a:srgbClr val="ffffff"/>
                </a:solidFill>
                <a:latin typeface="小米兰亭"/>
                <a:ea typeface="小米兰亭"/>
              </a:rPr>
              <a:t>异步和同步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356760" y="342360"/>
            <a:ext cx="75960" cy="124560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6"/>
          <p:cNvSpPr/>
          <p:nvPr/>
        </p:nvSpPr>
        <p:spPr>
          <a:xfrm>
            <a:off x="463680" y="342360"/>
            <a:ext cx="75960" cy="124560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7"/>
          <p:cNvSpPr/>
          <p:nvPr/>
        </p:nvSpPr>
        <p:spPr>
          <a:xfrm>
            <a:off x="539640" y="1731600"/>
            <a:ext cx="114087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同步： 后面的代码必须等到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Ajax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请求完成后才执行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9" name="CustomShape 8"/>
          <p:cNvSpPr/>
          <p:nvPr/>
        </p:nvSpPr>
        <p:spPr>
          <a:xfrm>
            <a:off x="539280" y="2349360"/>
            <a:ext cx="114087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异步： 后面的代码会先于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AJax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请求执行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0" name="CustomShape 9"/>
          <p:cNvSpPr/>
          <p:nvPr/>
        </p:nvSpPr>
        <p:spPr>
          <a:xfrm>
            <a:off x="540360" y="2990160"/>
            <a:ext cx="114087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一个程序中，异步操作会等到同步操作执行完成才执行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22" dur="indefinite" restart="never" nodeType="tmRoot">
          <p:childTnLst>
            <p:seq>
              <p:cTn id="223" dur="indefinite" nodeType="mainSeq">
                <p:childTnLst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001600" y="4249080"/>
            <a:ext cx="6557040" cy="351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356760" y="0"/>
            <a:ext cx="814320" cy="956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3"/>
          <p:cNvSpPr/>
          <p:nvPr/>
        </p:nvSpPr>
        <p:spPr>
          <a:xfrm>
            <a:off x="540360" y="532080"/>
            <a:ext cx="11407320" cy="83736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827280" y="703440"/>
            <a:ext cx="1112040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小米兰亭"/>
                <a:ea typeface="小米兰亭"/>
              </a:rPr>
              <a:t>Ajax </a:t>
            </a:r>
            <a:r>
              <a:rPr b="0" lang="en-US" sz="3200" spc="-1" strike="noStrike">
                <a:solidFill>
                  <a:srgbClr val="ffffff"/>
                </a:solidFill>
                <a:latin typeface="小米兰亭"/>
                <a:ea typeface="小米兰亭"/>
              </a:rPr>
              <a:t>总结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356760" y="342360"/>
            <a:ext cx="75960" cy="124560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6"/>
          <p:cNvSpPr/>
          <p:nvPr/>
        </p:nvSpPr>
        <p:spPr>
          <a:xfrm>
            <a:off x="463680" y="342360"/>
            <a:ext cx="75960" cy="124560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7"/>
          <p:cNvSpPr/>
          <p:nvPr/>
        </p:nvSpPr>
        <p:spPr>
          <a:xfrm>
            <a:off x="539640" y="1731600"/>
            <a:ext cx="114087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XMLHttpRequest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对象的属性和方法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8" name="CustomShape 8"/>
          <p:cNvSpPr/>
          <p:nvPr/>
        </p:nvSpPr>
        <p:spPr>
          <a:xfrm>
            <a:off x="539280" y="2349360"/>
            <a:ext cx="114087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Ajax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的使用步骤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9" name="CustomShape 9"/>
          <p:cNvSpPr/>
          <p:nvPr/>
        </p:nvSpPr>
        <p:spPr>
          <a:xfrm>
            <a:off x="540360" y="2942640"/>
            <a:ext cx="114087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Ajax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处理响应内容，处理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json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数据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0" name="CustomShape 10"/>
          <p:cNvSpPr/>
          <p:nvPr/>
        </p:nvSpPr>
        <p:spPr>
          <a:xfrm>
            <a:off x="540360" y="3596040"/>
            <a:ext cx="114087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Ajax GET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请求和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POST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请求   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1" name="CustomShape 11"/>
          <p:cNvSpPr/>
          <p:nvPr/>
        </p:nvSpPr>
        <p:spPr>
          <a:xfrm>
            <a:off x="540360" y="4249440"/>
            <a:ext cx="114087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Ajax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同步和异步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42" dur="indefinite" restart="never" nodeType="tmRoot">
          <p:childTnLst>
            <p:seq>
              <p:cTn id="243" dur="indefinite" nodeType="mainSeq">
                <p:childTnLst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-7560" y="2768040"/>
            <a:ext cx="1220760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5f5f5f"/>
                </a:solidFill>
                <a:latin typeface="小米兰亭"/>
                <a:ea typeface="小米兰亭"/>
              </a:rPr>
              <a:t>谢谢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274" dur="indefinite" restart="never" nodeType="tmRoot">
          <p:childTnLst>
            <p:seq>
              <p:cTn id="27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2001600" y="4249080"/>
            <a:ext cx="6557040" cy="351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"/>
          <p:cNvSpPr/>
          <p:nvPr/>
        </p:nvSpPr>
        <p:spPr>
          <a:xfrm>
            <a:off x="356760" y="0"/>
            <a:ext cx="814320" cy="956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3"/>
          <p:cNvSpPr/>
          <p:nvPr/>
        </p:nvSpPr>
        <p:spPr>
          <a:xfrm>
            <a:off x="540360" y="532080"/>
            <a:ext cx="11407320" cy="83736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4"/>
          <p:cNvSpPr/>
          <p:nvPr/>
        </p:nvSpPr>
        <p:spPr>
          <a:xfrm>
            <a:off x="827280" y="703440"/>
            <a:ext cx="1112040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小米兰亭"/>
                <a:ea typeface="小米兰亭"/>
              </a:rPr>
              <a:t>Ajax </a:t>
            </a:r>
            <a:r>
              <a:rPr b="0" lang="en-US" sz="3200" spc="-1" strike="noStrike">
                <a:solidFill>
                  <a:srgbClr val="ffffff"/>
                </a:solidFill>
                <a:latin typeface="小米兰亭"/>
                <a:ea typeface="小米兰亭"/>
              </a:rPr>
              <a:t>简介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356760" y="342360"/>
            <a:ext cx="75960" cy="124560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6"/>
          <p:cNvSpPr/>
          <p:nvPr/>
        </p:nvSpPr>
        <p:spPr>
          <a:xfrm>
            <a:off x="463680" y="342360"/>
            <a:ext cx="75960" cy="124560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7"/>
          <p:cNvSpPr/>
          <p:nvPr/>
        </p:nvSpPr>
        <p:spPr>
          <a:xfrm>
            <a:off x="539640" y="1731600"/>
            <a:ext cx="11408760" cy="5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Asynchronous Javascript And XML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1" name="CustomShape 8"/>
          <p:cNvSpPr/>
          <p:nvPr/>
        </p:nvSpPr>
        <p:spPr>
          <a:xfrm>
            <a:off x="540360" y="2509560"/>
            <a:ext cx="11408760" cy="5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异步的 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JavaScript 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和 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XML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（可扩展标记语言）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2" name="CustomShape 9"/>
          <p:cNvSpPr/>
          <p:nvPr/>
        </p:nvSpPr>
        <p:spPr>
          <a:xfrm>
            <a:off x="540360" y="3340800"/>
            <a:ext cx="11408760" cy="5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通常我们会把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Ajax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音译为 “阿贾克斯”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3" name="CustomShape 10"/>
          <p:cNvSpPr/>
          <p:nvPr/>
        </p:nvSpPr>
        <p:spPr>
          <a:xfrm>
            <a:off x="540360" y="4249440"/>
            <a:ext cx="11408760" cy="5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Ajax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是很常用的 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WEB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开发技术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2001600" y="4249080"/>
            <a:ext cx="6557040" cy="351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"/>
          <p:cNvSpPr/>
          <p:nvPr/>
        </p:nvSpPr>
        <p:spPr>
          <a:xfrm>
            <a:off x="356760" y="0"/>
            <a:ext cx="814320" cy="956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3"/>
          <p:cNvSpPr/>
          <p:nvPr/>
        </p:nvSpPr>
        <p:spPr>
          <a:xfrm>
            <a:off x="540360" y="532080"/>
            <a:ext cx="11407320" cy="83736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4"/>
          <p:cNvSpPr/>
          <p:nvPr/>
        </p:nvSpPr>
        <p:spPr>
          <a:xfrm>
            <a:off x="827280" y="703440"/>
            <a:ext cx="1112040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小米兰亭"/>
                <a:ea typeface="小米兰亭"/>
              </a:rPr>
              <a:t>学习内容大纲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356760" y="342360"/>
            <a:ext cx="75960" cy="124560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6"/>
          <p:cNvSpPr/>
          <p:nvPr/>
        </p:nvSpPr>
        <p:spPr>
          <a:xfrm>
            <a:off x="463680" y="342360"/>
            <a:ext cx="75960" cy="124560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7"/>
          <p:cNvSpPr/>
          <p:nvPr/>
        </p:nvSpPr>
        <p:spPr>
          <a:xfrm>
            <a:off x="539640" y="1731600"/>
            <a:ext cx="11408760" cy="38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HTTP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原理介绍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搭建自己的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WEB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服务器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Ajax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使用步骤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XMLHttpRequest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对象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Ajax 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发起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POST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请求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Ajax 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处理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JSON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数据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Ajax </a:t>
            </a:r>
            <a:r>
              <a:rPr b="0" lang="en-US" sz="2400" spc="-1" strike="noStrike">
                <a:solidFill>
                  <a:srgbClr val="5f5f5f"/>
                </a:solidFill>
                <a:latin typeface="小米兰亭"/>
                <a:ea typeface="小米兰亭"/>
              </a:rPr>
              <a:t>异步和同步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2001600" y="4249080"/>
            <a:ext cx="6557040" cy="351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2"/>
          <p:cNvSpPr/>
          <p:nvPr/>
        </p:nvSpPr>
        <p:spPr>
          <a:xfrm>
            <a:off x="356760" y="0"/>
            <a:ext cx="814320" cy="956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3"/>
          <p:cNvSpPr/>
          <p:nvPr/>
        </p:nvSpPr>
        <p:spPr>
          <a:xfrm>
            <a:off x="540360" y="532080"/>
            <a:ext cx="11407320" cy="83736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4"/>
          <p:cNvSpPr/>
          <p:nvPr/>
        </p:nvSpPr>
        <p:spPr>
          <a:xfrm>
            <a:off x="827280" y="703440"/>
            <a:ext cx="1112040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小米兰亭"/>
                <a:ea typeface="小米兰亭"/>
              </a:rPr>
              <a:t>HTTP</a:t>
            </a:r>
            <a:r>
              <a:rPr b="0" lang="en-US" sz="3200" spc="-1" strike="noStrike">
                <a:solidFill>
                  <a:srgbClr val="ffffff"/>
                </a:solidFill>
                <a:latin typeface="小米兰亭"/>
                <a:ea typeface="小米兰亭"/>
              </a:rPr>
              <a:t>原理介绍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5" name="CustomShape 5"/>
          <p:cNvSpPr/>
          <p:nvPr/>
        </p:nvSpPr>
        <p:spPr>
          <a:xfrm>
            <a:off x="356760" y="342360"/>
            <a:ext cx="75960" cy="124560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6"/>
          <p:cNvSpPr/>
          <p:nvPr/>
        </p:nvSpPr>
        <p:spPr>
          <a:xfrm>
            <a:off x="463680" y="342360"/>
            <a:ext cx="75960" cy="124560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7"/>
          <p:cNvSpPr/>
          <p:nvPr/>
        </p:nvSpPr>
        <p:spPr>
          <a:xfrm>
            <a:off x="539640" y="1731600"/>
            <a:ext cx="114087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HTTP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意为 “超文本传输协议”，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web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开发中最重要的网络协议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CustomShape 8"/>
          <p:cNvSpPr/>
          <p:nvPr/>
        </p:nvSpPr>
        <p:spPr>
          <a:xfrm>
            <a:off x="539280" y="2349360"/>
            <a:ext cx="114087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访问网页的原理： 请求 和 响应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" name="CustomShape 9"/>
          <p:cNvSpPr/>
          <p:nvPr/>
        </p:nvSpPr>
        <p:spPr>
          <a:xfrm>
            <a:off x="540360" y="2942640"/>
            <a:ext cx="114087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请求：从客户端到服务器端的请求消息；  响应： 服务器根据客户请的请求返回的内容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10"/>
          <p:cNvSpPr/>
          <p:nvPr/>
        </p:nvSpPr>
        <p:spPr>
          <a:xfrm>
            <a:off x="7310880" y="4016520"/>
            <a:ext cx="3150000" cy="2545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</a:rPr>
              <a:t>服务器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11"/>
          <p:cNvSpPr/>
          <p:nvPr/>
        </p:nvSpPr>
        <p:spPr>
          <a:xfrm>
            <a:off x="7589520" y="4195440"/>
            <a:ext cx="652320" cy="670320"/>
          </a:xfrm>
          <a:prstGeom prst="snipRoundRect">
            <a:avLst>
              <a:gd name="adj1" fmla="val 16667"/>
              <a:gd name="adj2" fmla="val 16667"/>
            </a:avLst>
          </a:prstGeom>
          <a:solidFill>
            <a:schemeClr val="accent5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小米兰亭"/>
                <a:ea typeface="小米兰亭"/>
              </a:rPr>
              <a:t>page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" name="CustomShape 12"/>
          <p:cNvSpPr/>
          <p:nvPr/>
        </p:nvSpPr>
        <p:spPr>
          <a:xfrm>
            <a:off x="8379360" y="4195440"/>
            <a:ext cx="652320" cy="670320"/>
          </a:xfrm>
          <a:prstGeom prst="snipRoundRect">
            <a:avLst>
              <a:gd name="adj1" fmla="val 16667"/>
              <a:gd name="adj2" fmla="val 16667"/>
            </a:avLst>
          </a:prstGeom>
          <a:solidFill>
            <a:schemeClr val="accent5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小米兰亭"/>
                <a:ea typeface="小米兰亭"/>
              </a:rPr>
              <a:t>page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CustomShape 13"/>
          <p:cNvSpPr/>
          <p:nvPr/>
        </p:nvSpPr>
        <p:spPr>
          <a:xfrm>
            <a:off x="9169560" y="4195440"/>
            <a:ext cx="652320" cy="670320"/>
          </a:xfrm>
          <a:prstGeom prst="snipRoundRect">
            <a:avLst>
              <a:gd name="adj1" fmla="val 16667"/>
              <a:gd name="adj2" fmla="val 16667"/>
            </a:avLst>
          </a:prstGeom>
          <a:solidFill>
            <a:schemeClr val="accent5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小米兰亭"/>
                <a:ea typeface="小米兰亭"/>
              </a:rPr>
              <a:t>page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4" name="CustomShape 14"/>
          <p:cNvSpPr/>
          <p:nvPr/>
        </p:nvSpPr>
        <p:spPr>
          <a:xfrm>
            <a:off x="827280" y="4016520"/>
            <a:ext cx="2268360" cy="1631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</a:rPr>
              <a:t>客户端</a:t>
            </a:r>
            <a:r>
              <a:rPr b="0" lang="en-US" sz="1800" spc="-1" strike="noStrike">
                <a:solidFill>
                  <a:srgbClr val="ffffff"/>
                </a:solidFill>
                <a:latin typeface="Times New Roman"/>
              </a:rPr>
              <a:t>(</a:t>
            </a:r>
            <a:r>
              <a:rPr b="0" lang="en-US" sz="1800" spc="-1" strike="noStrike">
                <a:solidFill>
                  <a:srgbClr val="ffffff"/>
                </a:solidFill>
                <a:latin typeface="Times New Roman"/>
              </a:rPr>
              <a:t>浏览器</a:t>
            </a:r>
            <a:r>
              <a:rPr b="0" lang="en-US" sz="1800" spc="-1" strike="noStrike">
                <a:solidFill>
                  <a:srgbClr val="ffffff"/>
                </a:solidFill>
                <a:latin typeface="Times New Roman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15"/>
          <p:cNvSpPr/>
          <p:nvPr/>
        </p:nvSpPr>
        <p:spPr>
          <a:xfrm>
            <a:off x="2708280" y="4375080"/>
            <a:ext cx="4978080" cy="1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86" name="CustomShape 16"/>
          <p:cNvSpPr/>
          <p:nvPr/>
        </p:nvSpPr>
        <p:spPr>
          <a:xfrm>
            <a:off x="4422960" y="4199400"/>
            <a:ext cx="638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f5f5f"/>
                </a:solidFill>
                <a:latin typeface="Times New Roman"/>
              </a:rPr>
              <a:t>请求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17"/>
          <p:cNvSpPr/>
          <p:nvPr/>
        </p:nvSpPr>
        <p:spPr>
          <a:xfrm flipH="1">
            <a:off x="2724840" y="4783320"/>
            <a:ext cx="4961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88" name="CustomShape 18"/>
          <p:cNvSpPr/>
          <p:nvPr/>
        </p:nvSpPr>
        <p:spPr>
          <a:xfrm>
            <a:off x="4422240" y="4601160"/>
            <a:ext cx="639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f5f5f"/>
                </a:solidFill>
                <a:latin typeface="Times New Roman"/>
              </a:rPr>
              <a:t>响应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001600" y="4249080"/>
            <a:ext cx="6557040" cy="351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356760" y="0"/>
            <a:ext cx="814320" cy="956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540360" y="532080"/>
            <a:ext cx="11407320" cy="83736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4"/>
          <p:cNvSpPr/>
          <p:nvPr/>
        </p:nvSpPr>
        <p:spPr>
          <a:xfrm>
            <a:off x="827280" y="703440"/>
            <a:ext cx="1112040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小米兰亭"/>
                <a:ea typeface="小米兰亭"/>
              </a:rPr>
              <a:t>HTTP</a:t>
            </a:r>
            <a:r>
              <a:rPr b="0" lang="en-US" sz="3200" spc="-1" strike="noStrike">
                <a:solidFill>
                  <a:srgbClr val="ffffff"/>
                </a:solidFill>
                <a:latin typeface="小米兰亭"/>
                <a:ea typeface="小米兰亭"/>
              </a:rPr>
              <a:t>原理介绍 </a:t>
            </a:r>
            <a:r>
              <a:rPr b="0" lang="en-US" sz="3200" spc="-1" strike="noStrike">
                <a:solidFill>
                  <a:srgbClr val="ffffff"/>
                </a:solidFill>
                <a:latin typeface="小米兰亭"/>
                <a:ea typeface="小米兰亭"/>
              </a:rPr>
              <a:t>- </a:t>
            </a:r>
            <a:r>
              <a:rPr b="0" lang="en-US" sz="3200" spc="-1" strike="noStrike">
                <a:solidFill>
                  <a:srgbClr val="ffffff"/>
                </a:solidFill>
                <a:latin typeface="小米兰亭"/>
                <a:ea typeface="小米兰亭"/>
              </a:rPr>
              <a:t>请求方式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356760" y="342360"/>
            <a:ext cx="75960" cy="124560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6"/>
          <p:cNvSpPr/>
          <p:nvPr/>
        </p:nvSpPr>
        <p:spPr>
          <a:xfrm>
            <a:off x="463680" y="342360"/>
            <a:ext cx="75960" cy="124560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7"/>
          <p:cNvSpPr/>
          <p:nvPr/>
        </p:nvSpPr>
        <p:spPr>
          <a:xfrm>
            <a:off x="539640" y="1731600"/>
            <a:ext cx="114087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请求方式：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GET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方式  和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POST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方式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540360" y="2337480"/>
            <a:ext cx="114087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GET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方式请求： 需要从服务器获取数据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" name="CustomShape 9"/>
          <p:cNvSpPr/>
          <p:nvPr/>
        </p:nvSpPr>
        <p:spPr>
          <a:xfrm>
            <a:off x="540360" y="2942640"/>
            <a:ext cx="114087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POST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方式请求： 把客户端的数据提交给服务器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4" dur="indefinite" restart="never" nodeType="tmRoot">
          <p:childTnLst>
            <p:seq>
              <p:cTn id="95" dur="indefinite" nodeType="mainSeq">
                <p:childTnLst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001600" y="4249080"/>
            <a:ext cx="6557040" cy="351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"/>
          <p:cNvSpPr/>
          <p:nvPr/>
        </p:nvSpPr>
        <p:spPr>
          <a:xfrm>
            <a:off x="356760" y="0"/>
            <a:ext cx="814320" cy="956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3"/>
          <p:cNvSpPr/>
          <p:nvPr/>
        </p:nvSpPr>
        <p:spPr>
          <a:xfrm>
            <a:off x="540360" y="532080"/>
            <a:ext cx="11407320" cy="83736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4"/>
          <p:cNvSpPr/>
          <p:nvPr/>
        </p:nvSpPr>
        <p:spPr>
          <a:xfrm>
            <a:off x="827280" y="703440"/>
            <a:ext cx="1112040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小米兰亭"/>
                <a:ea typeface="小米兰亭"/>
              </a:rPr>
              <a:t>HTTP</a:t>
            </a:r>
            <a:r>
              <a:rPr b="0" lang="en-US" sz="3200" spc="-1" strike="noStrike">
                <a:solidFill>
                  <a:srgbClr val="ffffff"/>
                </a:solidFill>
                <a:latin typeface="小米兰亭"/>
                <a:ea typeface="小米兰亭"/>
              </a:rPr>
              <a:t>原理介绍 </a:t>
            </a:r>
            <a:r>
              <a:rPr b="0" lang="en-US" sz="3200" spc="-1" strike="noStrike">
                <a:solidFill>
                  <a:srgbClr val="ffffff"/>
                </a:solidFill>
                <a:latin typeface="小米兰亭"/>
                <a:ea typeface="小米兰亭"/>
              </a:rPr>
              <a:t>- </a:t>
            </a:r>
            <a:r>
              <a:rPr b="0" lang="en-US" sz="3200" spc="-1" strike="noStrike">
                <a:solidFill>
                  <a:srgbClr val="ffffff"/>
                </a:solidFill>
                <a:latin typeface="小米兰亭"/>
                <a:ea typeface="小米兰亭"/>
              </a:rPr>
              <a:t>总结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356760" y="342360"/>
            <a:ext cx="75960" cy="124560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6"/>
          <p:cNvSpPr/>
          <p:nvPr/>
        </p:nvSpPr>
        <p:spPr>
          <a:xfrm>
            <a:off x="463680" y="342360"/>
            <a:ext cx="75960" cy="124560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7"/>
          <p:cNvSpPr/>
          <p:nvPr/>
        </p:nvSpPr>
        <p:spPr>
          <a:xfrm>
            <a:off x="539640" y="1731600"/>
            <a:ext cx="114087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网页访问过程： 请求和响应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" name="CustomShape 8"/>
          <p:cNvSpPr/>
          <p:nvPr/>
        </p:nvSpPr>
        <p:spPr>
          <a:xfrm>
            <a:off x="539280" y="2349360"/>
            <a:ext cx="114087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请求方式：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GET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和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POST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" name="CustomShape 9"/>
          <p:cNvSpPr/>
          <p:nvPr/>
        </p:nvSpPr>
        <p:spPr>
          <a:xfrm>
            <a:off x="540360" y="2942640"/>
            <a:ext cx="11408760" cy="9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AJax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就是 通多运行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JavaScript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程序来发起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HTTP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请求， 而不用非得把请求地址写到浏览器地址栏里再按回车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" name="CustomShape 10"/>
          <p:cNvSpPr/>
          <p:nvPr/>
        </p:nvSpPr>
        <p:spPr>
          <a:xfrm>
            <a:off x="540360" y="3940920"/>
            <a:ext cx="114087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chrome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浏览器的开发者工具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14" dur="indefinite" restart="never" nodeType="tmRoot">
          <p:childTnLst>
            <p:seq>
              <p:cTn id="115" dur="indefinite" nodeType="mainSeq">
                <p:childTnLst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001600" y="4249080"/>
            <a:ext cx="6557040" cy="351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356760" y="0"/>
            <a:ext cx="814320" cy="956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540360" y="532080"/>
            <a:ext cx="11407320" cy="83736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827280" y="703440"/>
            <a:ext cx="1112040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小米兰亭"/>
                <a:ea typeface="小米兰亭"/>
              </a:rPr>
              <a:t>搭建自己的</a:t>
            </a:r>
            <a:r>
              <a:rPr b="0" lang="en-US" sz="3200" spc="-1" strike="noStrike">
                <a:solidFill>
                  <a:srgbClr val="ffffff"/>
                </a:solidFill>
                <a:latin typeface="小米兰亭"/>
                <a:ea typeface="小米兰亭"/>
              </a:rPr>
              <a:t>Web</a:t>
            </a:r>
            <a:r>
              <a:rPr b="0" lang="en-US" sz="3200" spc="-1" strike="noStrike">
                <a:solidFill>
                  <a:srgbClr val="ffffff"/>
                </a:solidFill>
                <a:latin typeface="小米兰亭"/>
                <a:ea typeface="小米兰亭"/>
              </a:rPr>
              <a:t>服务器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356760" y="342360"/>
            <a:ext cx="75960" cy="124560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6"/>
          <p:cNvSpPr/>
          <p:nvPr/>
        </p:nvSpPr>
        <p:spPr>
          <a:xfrm>
            <a:off x="463680" y="342360"/>
            <a:ext cx="75960" cy="124560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7"/>
          <p:cNvSpPr/>
          <p:nvPr/>
        </p:nvSpPr>
        <p:spPr>
          <a:xfrm>
            <a:off x="539640" y="1731600"/>
            <a:ext cx="114087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如何让自己的电脑变成服务器： 安装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Web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服务器程序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539280" y="2349360"/>
            <a:ext cx="114087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最常用的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Web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服务器程序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Apache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540360" y="2942640"/>
            <a:ext cx="114087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安装集成环境：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XAMPP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（下载地址：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http://www.xampps.com/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）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17" name="图片 4" descr=""/>
          <p:cNvPicPr/>
          <p:nvPr/>
        </p:nvPicPr>
        <p:blipFill>
          <a:blip r:embed="rId1"/>
          <a:stretch/>
        </p:blipFill>
        <p:spPr>
          <a:xfrm>
            <a:off x="827280" y="3449880"/>
            <a:ext cx="3922200" cy="316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0" dur="indefinite" restart="never" nodeType="tmRoot">
          <p:childTnLst>
            <p:seq>
              <p:cTn id="141" dur="indefinite" nodeType="mainSeq">
                <p:childTnLst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001600" y="4249080"/>
            <a:ext cx="6557040" cy="351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356760" y="0"/>
            <a:ext cx="814320" cy="956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"/>
          <p:cNvSpPr/>
          <p:nvPr/>
        </p:nvSpPr>
        <p:spPr>
          <a:xfrm>
            <a:off x="540360" y="532080"/>
            <a:ext cx="11407320" cy="83736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4"/>
          <p:cNvSpPr/>
          <p:nvPr/>
        </p:nvSpPr>
        <p:spPr>
          <a:xfrm>
            <a:off x="827280" y="703440"/>
            <a:ext cx="1112040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小米兰亭"/>
                <a:ea typeface="小米兰亭"/>
              </a:rPr>
              <a:t>Ajax </a:t>
            </a:r>
            <a:r>
              <a:rPr b="0" lang="en-US" sz="3200" spc="-1" strike="noStrike">
                <a:solidFill>
                  <a:srgbClr val="ffffff"/>
                </a:solidFill>
                <a:latin typeface="小米兰亭"/>
                <a:ea typeface="小米兰亭"/>
              </a:rPr>
              <a:t>使用步骤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356760" y="342360"/>
            <a:ext cx="75960" cy="124560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6"/>
          <p:cNvSpPr/>
          <p:nvPr/>
        </p:nvSpPr>
        <p:spPr>
          <a:xfrm>
            <a:off x="463680" y="342360"/>
            <a:ext cx="75960" cy="124560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7"/>
          <p:cNvSpPr/>
          <p:nvPr/>
        </p:nvSpPr>
        <p:spPr>
          <a:xfrm>
            <a:off x="539640" y="1731600"/>
            <a:ext cx="114087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创建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XMLHttpRequest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对象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CustomShape 8"/>
          <p:cNvSpPr/>
          <p:nvPr/>
        </p:nvSpPr>
        <p:spPr>
          <a:xfrm>
            <a:off x="539280" y="2349360"/>
            <a:ext cx="114087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使用事件监听请求过程的变化 并 设置回调函数 处理响应内容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540360" y="2942640"/>
            <a:ext cx="114087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初始化请求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CustomShape 10"/>
          <p:cNvSpPr/>
          <p:nvPr/>
        </p:nvSpPr>
        <p:spPr>
          <a:xfrm>
            <a:off x="540360" y="3544560"/>
            <a:ext cx="114087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 marL="285840" indent="-285480">
              <a:lnSpc>
                <a:spcPct val="150000"/>
              </a:lnSpc>
              <a:buClr>
                <a:srgbClr val="5f5f5f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发送请求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66" dur="indefinite" restart="never" nodeType="tmRoot">
          <p:childTnLst>
            <p:seq>
              <p:cTn id="167" dur="indefinite" nodeType="mainSeq">
                <p:childTnLst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001600" y="4249080"/>
            <a:ext cx="6557040" cy="351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356760" y="0"/>
            <a:ext cx="814320" cy="956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3"/>
          <p:cNvSpPr/>
          <p:nvPr/>
        </p:nvSpPr>
        <p:spPr>
          <a:xfrm>
            <a:off x="540360" y="532080"/>
            <a:ext cx="11407320" cy="83736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4"/>
          <p:cNvSpPr/>
          <p:nvPr/>
        </p:nvSpPr>
        <p:spPr>
          <a:xfrm>
            <a:off x="827280" y="703440"/>
            <a:ext cx="11120400" cy="7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小米兰亭"/>
                <a:ea typeface="小米兰亭"/>
              </a:rPr>
              <a:t>XMLHttpRequest</a:t>
            </a:r>
            <a:r>
              <a:rPr b="0" lang="en-US" sz="3200" spc="-1" strike="noStrike">
                <a:solidFill>
                  <a:srgbClr val="ffffff"/>
                </a:solidFill>
                <a:latin typeface="小米兰亭"/>
                <a:ea typeface="小米兰亭"/>
              </a:rPr>
              <a:t>对象  属性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356760" y="342360"/>
            <a:ext cx="75960" cy="124560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6"/>
          <p:cNvSpPr/>
          <p:nvPr/>
        </p:nvSpPr>
        <p:spPr>
          <a:xfrm>
            <a:off x="463680" y="342360"/>
            <a:ext cx="75960" cy="124560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7"/>
          <p:cNvSpPr/>
          <p:nvPr/>
        </p:nvSpPr>
        <p:spPr>
          <a:xfrm>
            <a:off x="539640" y="1731600"/>
            <a:ext cx="114087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0" tIns="0" bIns="45000"/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5f5f5f"/>
                </a:solidFill>
                <a:latin typeface="小米兰亭"/>
                <a:ea typeface="小米兰亭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35" name="Table 8"/>
          <p:cNvGraphicFramePr/>
          <p:nvPr/>
        </p:nvGraphicFramePr>
        <p:xfrm>
          <a:off x="539640" y="1963440"/>
          <a:ext cx="11408040" cy="1523520"/>
        </p:xfrm>
        <a:graphic>
          <a:graphicData uri="http://schemas.openxmlformats.org/drawingml/2006/table">
            <a:tbl>
              <a:tblPr/>
              <a:tblGrid>
                <a:gridCol w="2806560"/>
                <a:gridCol w="8601480"/>
              </a:tblGrid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小米兰亭"/>
                          <a:ea typeface="小米兰亭"/>
                        </a:rPr>
                        <a:t>方法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a698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小米兰亭"/>
                          <a:ea typeface="小米兰亭"/>
                        </a:rPr>
                        <a:t>描述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a6982"/>
                    </a:solidFill>
                  </a:tcPr>
                </a:tc>
              </a:tr>
              <a:tr h="1463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open(method,url,async,uname,pswd)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d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规定请求的类型，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URL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，请求是否应该进行异步处理，以及请求的其他可选属性。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method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：请求的类型：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GET 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或 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POST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url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：文件在服务器上的位置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async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：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true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（异步）或 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false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（同步）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d8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send(string)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e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发送请求到服务器。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string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：仅用于 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POST </a:t>
                      </a: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请求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ec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setRequestHeader()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d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f5f5f"/>
                          </a:solidFill>
                          <a:latin typeface="小米兰亭"/>
                          <a:ea typeface="小米兰亭"/>
                        </a:rPr>
                        <a:t>setRequestHeader()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d8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2" dur="indefinite" restart="never" nodeType="tmRoot">
          <p:childTnLst>
            <p:seq>
              <p:cTn id="193" dur="indefinite" nodeType="mainSeq">
                <p:childTnLst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ffffff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b0f0"/>
      </a:hlink>
      <a:folHlink>
        <a:srgbClr val="9494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ffffff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b0f0"/>
      </a:hlink>
      <a:folHlink>
        <a:srgbClr val="9494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  <Words>1507</Words>
  <Paragraphs>169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2015-09-25T03:48:00Z</dcterms:created>
  <dc:creator>lichun zhou</dc:creator>
  <dc:description/>
  <dc:language>zh-CN</dc:language>
  <cp:lastModifiedBy/>
  <cp:lastPrinted>2017-04-01T00:57:00Z</cp:lastPrinted>
  <dcterms:modified xsi:type="dcterms:W3CDTF">2019-12-10T09:47:19Z</dcterms:modified>
  <cp:revision>637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KSOProductBuildVer">
    <vt:lpwstr>2052-10.1.0.7224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41</vt:i4>
  </property>
  <property fmtid="{D5CDD505-2E9C-101B-9397-08002B2CF9AE}" pid="10" name="PresentationFormat">
    <vt:lpwstr>宽屏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14</vt:i4>
  </property>
  <property fmtid="{D5CDD505-2E9C-101B-9397-08002B2CF9AE}" pid="14" name="fileid">
    <vt:lpwstr>860932</vt:lpwstr>
  </property>
  <property fmtid="{D5CDD505-2E9C-101B-9397-08002B2CF9AE}" pid="15" name="name">
    <vt:lpwstr>红蓝半圆.pptx</vt:lpwstr>
  </property>
  <property fmtid="{D5CDD505-2E9C-101B-9397-08002B2CF9AE}" pid="16" name="search_tags">
    <vt:lpwstr>PPT模板</vt:lpwstr>
  </property>
</Properties>
</file>