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2" r:id="rId7"/>
    <p:sldId id="266" r:id="rId8"/>
    <p:sldId id="268" r:id="rId9"/>
    <p:sldId id="269" r:id="rId10"/>
    <p:sldId id="272" r:id="rId11"/>
    <p:sldId id="279" r:id="rId12"/>
    <p:sldId id="280" r:id="rId13"/>
    <p:sldId id="281" r:id="rId14"/>
    <p:sldId id="271" r:id="rId15"/>
    <p:sldId id="286" r:id="rId16"/>
    <p:sldId id="283" r:id="rId17"/>
    <p:sldId id="284" r:id="rId18"/>
    <p:sldId id="285" r:id="rId19"/>
    <p:sldId id="25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dong Guo" initials="EG" lastIdx="1" clrIdx="0"/>
  <p:cmAuthor id="2" name="Microsoft Office User" initials="Offic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27F"/>
    <a:srgbClr val="FFFFFF"/>
    <a:srgbClr val="D4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Galler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/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53"/>
              <a:lumOff val="-82928"/>
              <a:alpha val="4000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/>
          </a:p>
        </p:txBody>
      </p:sp>
      <p:sp>
        <p:nvSpPr>
          <p:cNvPr id="1479" name="Shape 1479"/>
          <p:cNvSpPr/>
          <p:nvPr/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53"/>
              <a:lumOff val="-82928"/>
              <a:alpha val="14998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/>
          </a:p>
        </p:txBody>
      </p:sp>
      <p:sp>
        <p:nvSpPr>
          <p:cNvPr id="1480" name="Shape 1480"/>
          <p:cNvSpPr/>
          <p:nvPr/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53"/>
              <a:lumOff val="-82928"/>
              <a:alpha val="4000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/>
          </a:p>
        </p:txBody>
      </p:sp>
      <p:sp>
        <p:nvSpPr>
          <p:cNvPr id="1481" name="Shape 1481"/>
          <p:cNvSpPr/>
          <p:nvPr/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53"/>
              <a:lumOff val="-82928"/>
              <a:alpha val="2000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/>
          </a:p>
        </p:txBody>
      </p:sp>
      <p:sp>
        <p:nvSpPr>
          <p:cNvPr id="1482" name="Shape 1482"/>
          <p:cNvSpPr>
            <a:spLocks noGrp="1"/>
          </p:cNvSpPr>
          <p:nvPr>
            <p:ph type="sldNum" sz="quarter" idx="2"/>
          </p:nvPr>
        </p:nvSpPr>
        <p:spPr>
          <a:xfrm>
            <a:off x="10924762" y="6329859"/>
            <a:ext cx="248476" cy="300038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83" name="Shape 1483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3429000"/>
            <a:ext cx="3238500" cy="383695"/>
          </a:xfrm>
          <a:prstGeom prst="rect">
            <a:avLst/>
          </a:prstGeom>
        </p:spPr>
        <p:txBody>
          <a:bodyPr wrap="square" numCol="1" spcCol="38100">
            <a:spAutoFit/>
          </a:bodyPr>
          <a:lstStyle>
            <a:lvl1pPr>
              <a:lnSpc>
                <a:spcPct val="110000"/>
              </a:lnSpc>
              <a:defRPr sz="1200">
                <a:solidFill>
                  <a:schemeClr val="tx1">
                    <a:alpha val="35000"/>
                  </a:schemeClr>
                </a:solidFill>
              </a:defRPr>
            </a:lvl1pPr>
          </a:lstStyle>
          <a:p>
            <a:pPr>
              <a:lnSpc>
                <a:spcPct val="90000"/>
              </a:lnSpc>
              <a:defRPr sz="2400">
                <a:solidFill>
                  <a:schemeClr val="accent6">
                    <a:hueOff val="-2214564"/>
                    <a:satOff val="-18453"/>
                    <a:lumOff val="-82928"/>
                    <a:alpha val="34675"/>
                  </a:schemeClr>
                </a:solidFill>
              </a:defRPr>
            </a:pPr>
            <a:r>
              <a:t>/ This is the place</a:t>
            </a:r>
            <a:br/>
            <a:r>
              <a:t>for subtitle /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pic" sz="quarter" idx="14"/>
          </p:nvPr>
        </p:nvSpPr>
        <p:spPr>
          <a:xfrm>
            <a:off x="0" y="4569073"/>
            <a:ext cx="4061719" cy="228892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85" name="Shape 1485"/>
          <p:cNvSpPr>
            <a:spLocks noGrp="1"/>
          </p:cNvSpPr>
          <p:nvPr>
            <p:ph type="pic" sz="quarter" idx="15"/>
          </p:nvPr>
        </p:nvSpPr>
        <p:spPr>
          <a:xfrm>
            <a:off x="4065141" y="4569073"/>
            <a:ext cx="4061718" cy="228892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86" name="Shape 1486"/>
          <p:cNvSpPr>
            <a:spLocks noGrp="1"/>
          </p:cNvSpPr>
          <p:nvPr>
            <p:ph type="pic" sz="quarter" idx="16"/>
          </p:nvPr>
        </p:nvSpPr>
        <p:spPr>
          <a:xfrm>
            <a:off x="8130282" y="4569073"/>
            <a:ext cx="4061718" cy="228892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/>
        </p:txBody>
      </p:sp>
      <p:sp>
        <p:nvSpPr>
          <p:cNvPr id="1487" name="Shape 1487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3238500" cy="26670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76ce1835030053.56e73088a32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-635"/>
            <a:ext cx="12213590" cy="6911975"/>
          </a:xfrm>
          <a:prstGeom prst="rect">
            <a:avLst/>
          </a:prstGeom>
        </p:spPr>
      </p:pic>
      <p:pic>
        <p:nvPicPr>
          <p:cNvPr id="12" name="图片 11" descr="mobile-616012_1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5" y="1905"/>
            <a:ext cx="12233910" cy="6891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0480" y="-8255"/>
            <a:ext cx="12254230" cy="6909435"/>
          </a:xfrm>
          <a:prstGeom prst="rect">
            <a:avLst/>
          </a:prstGeom>
          <a:solidFill>
            <a:schemeClr val="accent1">
              <a:lumMod val="5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30500" y="2557145"/>
            <a:ext cx="7136765" cy="9931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小号业务解决方案</a:t>
            </a:r>
            <a:endParaRPr lang="zh-CN" altLang="en-US" sz="6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483235"/>
            <a:ext cx="1706245" cy="59118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44035" y="3550285"/>
            <a:ext cx="3202305" cy="477520"/>
          </a:xfrm>
        </p:spPr>
        <p:txBody>
          <a:bodyPr>
            <a:normAutofit fontScale="90000"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甜辛科技（上海）有限公司</a:t>
            </a:r>
            <a:endParaRPr lang="zh-CN" altLang="en-US" sz="2000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" y="-19685"/>
            <a:ext cx="12271375" cy="6898005"/>
          </a:xfrm>
          <a:prstGeom prst="rect">
            <a:avLst/>
          </a:prstGeom>
        </p:spPr>
      </p:pic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0415588" y="7364413"/>
            <a:ext cx="1347788" cy="1054100"/>
          </a:xfrm>
          <a:custGeom>
            <a:avLst/>
            <a:gdLst>
              <a:gd name="T0" fmla="*/ 31 w 424"/>
              <a:gd name="T1" fmla="*/ 0 h 332"/>
              <a:gd name="T2" fmla="*/ 0 w 424"/>
              <a:gd name="T3" fmla="*/ 69 h 332"/>
              <a:gd name="T4" fmla="*/ 424 w 424"/>
              <a:gd name="T5" fmla="*/ 30 h 332"/>
              <a:gd name="T6" fmla="*/ 41 w 424"/>
              <a:gd name="T7" fmla="*/ 48 h 332"/>
              <a:gd name="T8" fmla="*/ 41 w 424"/>
              <a:gd name="T9" fmla="*/ 27 h 332"/>
              <a:gd name="T10" fmla="*/ 41 w 424"/>
              <a:gd name="T11" fmla="*/ 48 h 332"/>
              <a:gd name="T12" fmla="*/ 73 w 424"/>
              <a:gd name="T13" fmla="*/ 38 h 332"/>
              <a:gd name="T14" fmla="*/ 94 w 424"/>
              <a:gd name="T15" fmla="*/ 38 h 332"/>
              <a:gd name="T16" fmla="*/ 126 w 424"/>
              <a:gd name="T17" fmla="*/ 48 h 332"/>
              <a:gd name="T18" fmla="*/ 126 w 424"/>
              <a:gd name="T19" fmla="*/ 27 h 332"/>
              <a:gd name="T20" fmla="*/ 126 w 424"/>
              <a:gd name="T21" fmla="*/ 48 h 332"/>
              <a:gd name="T22" fmla="*/ 31 w 424"/>
              <a:gd name="T23" fmla="*/ 332 h 332"/>
              <a:gd name="T24" fmla="*/ 424 w 424"/>
              <a:gd name="T25" fmla="*/ 302 h 332"/>
              <a:gd name="T26" fmla="*/ 0 w 424"/>
              <a:gd name="T27" fmla="*/ 78 h 332"/>
              <a:gd name="T28" fmla="*/ 135 w 424"/>
              <a:gd name="T29" fmla="*/ 191 h 332"/>
              <a:gd name="T30" fmla="*/ 142 w 424"/>
              <a:gd name="T31" fmla="*/ 187 h 332"/>
              <a:gd name="T32" fmla="*/ 148 w 424"/>
              <a:gd name="T33" fmla="*/ 166 h 332"/>
              <a:gd name="T34" fmla="*/ 167 w 424"/>
              <a:gd name="T35" fmla="*/ 141 h 332"/>
              <a:gd name="T36" fmla="*/ 175 w 424"/>
              <a:gd name="T37" fmla="*/ 143 h 332"/>
              <a:gd name="T38" fmla="*/ 194 w 424"/>
              <a:gd name="T39" fmla="*/ 132 h 332"/>
              <a:gd name="T40" fmla="*/ 226 w 424"/>
              <a:gd name="T41" fmla="*/ 128 h 332"/>
              <a:gd name="T42" fmla="*/ 230 w 424"/>
              <a:gd name="T43" fmla="*/ 135 h 332"/>
              <a:gd name="T44" fmla="*/ 251 w 424"/>
              <a:gd name="T45" fmla="*/ 141 h 332"/>
              <a:gd name="T46" fmla="*/ 276 w 424"/>
              <a:gd name="T47" fmla="*/ 160 h 332"/>
              <a:gd name="T48" fmla="*/ 274 w 424"/>
              <a:gd name="T49" fmla="*/ 168 h 332"/>
              <a:gd name="T50" fmla="*/ 285 w 424"/>
              <a:gd name="T51" fmla="*/ 187 h 332"/>
              <a:gd name="T52" fmla="*/ 289 w 424"/>
              <a:gd name="T53" fmla="*/ 219 h 332"/>
              <a:gd name="T54" fmla="*/ 282 w 424"/>
              <a:gd name="T55" fmla="*/ 223 h 332"/>
              <a:gd name="T56" fmla="*/ 276 w 424"/>
              <a:gd name="T57" fmla="*/ 244 h 332"/>
              <a:gd name="T58" fmla="*/ 257 w 424"/>
              <a:gd name="T59" fmla="*/ 269 h 332"/>
              <a:gd name="T60" fmla="*/ 249 w 424"/>
              <a:gd name="T61" fmla="*/ 267 h 332"/>
              <a:gd name="T62" fmla="*/ 230 w 424"/>
              <a:gd name="T63" fmla="*/ 278 h 332"/>
              <a:gd name="T64" fmla="*/ 199 w 424"/>
              <a:gd name="T65" fmla="*/ 282 h 332"/>
              <a:gd name="T66" fmla="*/ 194 w 424"/>
              <a:gd name="T67" fmla="*/ 275 h 332"/>
              <a:gd name="T68" fmla="*/ 173 w 424"/>
              <a:gd name="T69" fmla="*/ 269 h 332"/>
              <a:gd name="T70" fmla="*/ 148 w 424"/>
              <a:gd name="T71" fmla="*/ 250 h 332"/>
              <a:gd name="T72" fmla="*/ 150 w 424"/>
              <a:gd name="T73" fmla="*/ 242 h 332"/>
              <a:gd name="T74" fmla="*/ 139 w 424"/>
              <a:gd name="T75" fmla="*/ 223 h 332"/>
              <a:gd name="T76" fmla="*/ 135 w 424"/>
              <a:gd name="T77" fmla="*/ 191 h 332"/>
              <a:gd name="T78" fmla="*/ 248 w 424"/>
              <a:gd name="T79" fmla="*/ 204 h 332"/>
              <a:gd name="T80" fmla="*/ 178 w 424"/>
              <a:gd name="T81" fmla="*/ 204 h 332"/>
              <a:gd name="T82" fmla="*/ 213 w 424"/>
              <a:gd name="T83" fmla="*/ 195 h 332"/>
              <a:gd name="T84" fmla="*/ 213 w 424"/>
              <a:gd name="T85" fmla="*/ 213 h 332"/>
              <a:gd name="T86" fmla="*/ 213 w 424"/>
              <a:gd name="T87" fmla="*/ 1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332">
                <a:moveTo>
                  <a:pt x="394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69"/>
                  <a:pt x="0" y="69"/>
                  <a:pt x="0" y="69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30"/>
                  <a:pt x="424" y="30"/>
                  <a:pt x="424" y="30"/>
                </a:cubicBezTo>
                <a:cubicBezTo>
                  <a:pt x="424" y="13"/>
                  <a:pt x="410" y="0"/>
                  <a:pt x="394" y="0"/>
                </a:cubicBezTo>
                <a:close/>
                <a:moveTo>
                  <a:pt x="41" y="48"/>
                </a:moveTo>
                <a:cubicBezTo>
                  <a:pt x="35" y="48"/>
                  <a:pt x="30" y="44"/>
                  <a:pt x="30" y="38"/>
                </a:cubicBezTo>
                <a:cubicBezTo>
                  <a:pt x="30" y="32"/>
                  <a:pt x="35" y="27"/>
                  <a:pt x="41" y="27"/>
                </a:cubicBezTo>
                <a:cubicBezTo>
                  <a:pt x="47" y="27"/>
                  <a:pt x="52" y="32"/>
                  <a:pt x="52" y="38"/>
                </a:cubicBezTo>
                <a:cubicBezTo>
                  <a:pt x="52" y="44"/>
                  <a:pt x="47" y="48"/>
                  <a:pt x="41" y="48"/>
                </a:cubicBezTo>
                <a:close/>
                <a:moveTo>
                  <a:pt x="83" y="48"/>
                </a:moveTo>
                <a:cubicBezTo>
                  <a:pt x="78" y="48"/>
                  <a:pt x="73" y="44"/>
                  <a:pt x="73" y="38"/>
                </a:cubicBezTo>
                <a:cubicBezTo>
                  <a:pt x="73" y="32"/>
                  <a:pt x="78" y="27"/>
                  <a:pt x="83" y="27"/>
                </a:cubicBezTo>
                <a:cubicBezTo>
                  <a:pt x="89" y="27"/>
                  <a:pt x="94" y="32"/>
                  <a:pt x="94" y="38"/>
                </a:cubicBezTo>
                <a:cubicBezTo>
                  <a:pt x="94" y="44"/>
                  <a:pt x="89" y="48"/>
                  <a:pt x="83" y="48"/>
                </a:cubicBezTo>
                <a:close/>
                <a:moveTo>
                  <a:pt x="126" y="48"/>
                </a:moveTo>
                <a:cubicBezTo>
                  <a:pt x="120" y="48"/>
                  <a:pt x="115" y="44"/>
                  <a:pt x="115" y="38"/>
                </a:cubicBezTo>
                <a:cubicBezTo>
                  <a:pt x="115" y="32"/>
                  <a:pt x="120" y="27"/>
                  <a:pt x="126" y="27"/>
                </a:cubicBezTo>
                <a:cubicBezTo>
                  <a:pt x="132" y="27"/>
                  <a:pt x="136" y="32"/>
                  <a:pt x="136" y="38"/>
                </a:cubicBezTo>
                <a:cubicBezTo>
                  <a:pt x="136" y="44"/>
                  <a:pt x="132" y="48"/>
                  <a:pt x="126" y="48"/>
                </a:cubicBezTo>
                <a:close/>
                <a:moveTo>
                  <a:pt x="0" y="302"/>
                </a:moveTo>
                <a:cubicBezTo>
                  <a:pt x="0" y="319"/>
                  <a:pt x="14" y="332"/>
                  <a:pt x="31" y="332"/>
                </a:cubicBezTo>
                <a:cubicBezTo>
                  <a:pt x="394" y="332"/>
                  <a:pt x="394" y="332"/>
                  <a:pt x="394" y="332"/>
                </a:cubicBezTo>
                <a:cubicBezTo>
                  <a:pt x="410" y="332"/>
                  <a:pt x="424" y="319"/>
                  <a:pt x="424" y="302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0" y="78"/>
                  <a:pt x="0" y="78"/>
                  <a:pt x="0" y="78"/>
                </a:cubicBezTo>
                <a:lnTo>
                  <a:pt x="0" y="302"/>
                </a:lnTo>
                <a:close/>
                <a:moveTo>
                  <a:pt x="135" y="191"/>
                </a:moveTo>
                <a:cubicBezTo>
                  <a:pt x="135" y="189"/>
                  <a:pt x="137" y="187"/>
                  <a:pt x="139" y="187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44" y="180"/>
                  <a:pt x="146" y="174"/>
                  <a:pt x="150" y="16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6" y="165"/>
                  <a:pt x="146" y="162"/>
                  <a:pt x="148" y="160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9" y="139"/>
                  <a:pt x="172" y="139"/>
                  <a:pt x="173" y="141"/>
                </a:cubicBezTo>
                <a:cubicBezTo>
                  <a:pt x="175" y="143"/>
                  <a:pt x="175" y="143"/>
                  <a:pt x="175" y="143"/>
                </a:cubicBezTo>
                <a:cubicBezTo>
                  <a:pt x="181" y="139"/>
                  <a:pt x="187" y="137"/>
                  <a:pt x="194" y="135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130"/>
                  <a:pt x="196" y="128"/>
                  <a:pt x="199" y="128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8" y="128"/>
                  <a:pt x="230" y="130"/>
                  <a:pt x="230" y="132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7" y="137"/>
                  <a:pt x="243" y="139"/>
                  <a:pt x="249" y="143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2" y="139"/>
                  <a:pt x="255" y="139"/>
                  <a:pt x="257" y="14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8" y="162"/>
                  <a:pt x="278" y="165"/>
                  <a:pt x="276" y="166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78" y="174"/>
                  <a:pt x="281" y="180"/>
                  <a:pt x="282" y="187"/>
                </a:cubicBezTo>
                <a:cubicBezTo>
                  <a:pt x="285" y="187"/>
                  <a:pt x="285" y="187"/>
                  <a:pt x="285" y="187"/>
                </a:cubicBezTo>
                <a:cubicBezTo>
                  <a:pt x="287" y="187"/>
                  <a:pt x="289" y="189"/>
                  <a:pt x="289" y="191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289" y="221"/>
                  <a:pt x="287" y="223"/>
                  <a:pt x="285" y="223"/>
                </a:cubicBezTo>
                <a:cubicBezTo>
                  <a:pt x="282" y="223"/>
                  <a:pt x="282" y="223"/>
                  <a:pt x="282" y="223"/>
                </a:cubicBezTo>
                <a:cubicBezTo>
                  <a:pt x="281" y="230"/>
                  <a:pt x="278" y="236"/>
                  <a:pt x="274" y="242"/>
                </a:cubicBezTo>
                <a:cubicBezTo>
                  <a:pt x="276" y="244"/>
                  <a:pt x="276" y="244"/>
                  <a:pt x="276" y="244"/>
                </a:cubicBezTo>
                <a:cubicBezTo>
                  <a:pt x="278" y="245"/>
                  <a:pt x="278" y="248"/>
                  <a:pt x="276" y="250"/>
                </a:cubicBezTo>
                <a:cubicBezTo>
                  <a:pt x="257" y="269"/>
                  <a:pt x="257" y="269"/>
                  <a:pt x="257" y="269"/>
                </a:cubicBezTo>
                <a:cubicBezTo>
                  <a:pt x="255" y="271"/>
                  <a:pt x="252" y="271"/>
                  <a:pt x="251" y="269"/>
                </a:cubicBezTo>
                <a:cubicBezTo>
                  <a:pt x="249" y="267"/>
                  <a:pt x="249" y="267"/>
                  <a:pt x="249" y="267"/>
                </a:cubicBezTo>
                <a:cubicBezTo>
                  <a:pt x="243" y="271"/>
                  <a:pt x="237" y="274"/>
                  <a:pt x="230" y="275"/>
                </a:cubicBezTo>
                <a:cubicBezTo>
                  <a:pt x="230" y="278"/>
                  <a:pt x="230" y="278"/>
                  <a:pt x="230" y="278"/>
                </a:cubicBezTo>
                <a:cubicBezTo>
                  <a:pt x="230" y="280"/>
                  <a:pt x="228" y="282"/>
                  <a:pt x="226" y="282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6" y="282"/>
                  <a:pt x="194" y="280"/>
                  <a:pt x="194" y="278"/>
                </a:cubicBezTo>
                <a:cubicBezTo>
                  <a:pt x="194" y="275"/>
                  <a:pt x="194" y="275"/>
                  <a:pt x="194" y="275"/>
                </a:cubicBezTo>
                <a:cubicBezTo>
                  <a:pt x="187" y="274"/>
                  <a:pt x="181" y="271"/>
                  <a:pt x="175" y="267"/>
                </a:cubicBezTo>
                <a:cubicBezTo>
                  <a:pt x="173" y="269"/>
                  <a:pt x="173" y="269"/>
                  <a:pt x="173" y="269"/>
                </a:cubicBezTo>
                <a:cubicBezTo>
                  <a:pt x="172" y="271"/>
                  <a:pt x="169" y="271"/>
                  <a:pt x="167" y="269"/>
                </a:cubicBezTo>
                <a:cubicBezTo>
                  <a:pt x="148" y="250"/>
                  <a:pt x="148" y="250"/>
                  <a:pt x="148" y="250"/>
                </a:cubicBezTo>
                <a:cubicBezTo>
                  <a:pt x="146" y="248"/>
                  <a:pt x="146" y="245"/>
                  <a:pt x="148" y="244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6" y="236"/>
                  <a:pt x="144" y="230"/>
                  <a:pt x="142" y="223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7" y="223"/>
                  <a:pt x="135" y="221"/>
                  <a:pt x="135" y="219"/>
                </a:cubicBezTo>
                <a:lnTo>
                  <a:pt x="135" y="191"/>
                </a:lnTo>
                <a:close/>
                <a:moveTo>
                  <a:pt x="213" y="239"/>
                </a:moveTo>
                <a:cubicBezTo>
                  <a:pt x="232" y="239"/>
                  <a:pt x="248" y="223"/>
                  <a:pt x="248" y="204"/>
                </a:cubicBezTo>
                <a:cubicBezTo>
                  <a:pt x="248" y="185"/>
                  <a:pt x="232" y="169"/>
                  <a:pt x="213" y="169"/>
                </a:cubicBezTo>
                <a:cubicBezTo>
                  <a:pt x="194" y="169"/>
                  <a:pt x="178" y="185"/>
                  <a:pt x="178" y="204"/>
                </a:cubicBezTo>
                <a:cubicBezTo>
                  <a:pt x="178" y="223"/>
                  <a:pt x="194" y="239"/>
                  <a:pt x="213" y="239"/>
                </a:cubicBezTo>
                <a:close/>
                <a:moveTo>
                  <a:pt x="213" y="195"/>
                </a:moveTo>
                <a:cubicBezTo>
                  <a:pt x="218" y="195"/>
                  <a:pt x="222" y="199"/>
                  <a:pt x="222" y="204"/>
                </a:cubicBezTo>
                <a:cubicBezTo>
                  <a:pt x="222" y="209"/>
                  <a:pt x="218" y="213"/>
                  <a:pt x="213" y="213"/>
                </a:cubicBezTo>
                <a:cubicBezTo>
                  <a:pt x="208" y="213"/>
                  <a:pt x="204" y="209"/>
                  <a:pt x="204" y="204"/>
                </a:cubicBezTo>
                <a:cubicBezTo>
                  <a:pt x="204" y="199"/>
                  <a:pt x="208" y="195"/>
                  <a:pt x="213" y="195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165" y="1236345"/>
            <a:ext cx="4006850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快递领域解决方案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470" y="2044065"/>
            <a:ext cx="4109085" cy="1809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业务逻辑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，根据快递订单分别分配给客户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X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号码和快递员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Y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号码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，双方通过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X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Y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联系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，业务根据快递企业要求时间结束绑定关系</a:t>
            </a:r>
            <a:endParaRPr lang="en-US" altLang="zh-CN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70085" y="3961130"/>
            <a:ext cx="1313180" cy="13131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35"/>
          <p:cNvGrpSpPr/>
          <p:nvPr/>
        </p:nvGrpSpPr>
        <p:grpSpPr bwMode="auto">
          <a:xfrm>
            <a:off x="3896665" y="1547309"/>
            <a:ext cx="7059272" cy="4319189"/>
            <a:chOff x="742879" y="-358078"/>
            <a:chExt cx="5965214" cy="4227416"/>
          </a:xfrm>
        </p:grpSpPr>
        <p:pic>
          <p:nvPicPr>
            <p:cNvPr id="7" name="Picture 10" descr="C:\Users\ceslavie\Documents\Tencent Files\759578761\FileRecv\10-141001150542330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562" y="-7991"/>
              <a:ext cx="1206143" cy="133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/>
            <p:cNvSpPr>
              <a:spLocks noChangeArrowheads="1"/>
            </p:cNvSpPr>
            <p:nvPr/>
          </p:nvSpPr>
          <p:spPr bwMode="auto">
            <a:xfrm>
              <a:off x="3062278" y="-358078"/>
              <a:ext cx="1073173" cy="430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35" b="1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快递订单</a:t>
              </a:r>
              <a:endParaRPr lang="zh-CN" altLang="en-US" sz="213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12" name="组合 34"/>
            <p:cNvGrpSpPr/>
            <p:nvPr/>
          </p:nvGrpSpPr>
          <p:grpSpPr bwMode="auto">
            <a:xfrm>
              <a:off x="742879" y="2125617"/>
              <a:ext cx="5965214" cy="1743721"/>
              <a:chOff x="742879" y="292566"/>
              <a:chExt cx="5965214" cy="1743721"/>
            </a:xfrm>
          </p:grpSpPr>
          <p:sp>
            <p:nvSpPr>
              <p:cNvPr id="32" name="_s8326"/>
              <p:cNvSpPr>
                <a:spLocks noChangeArrowheads="1"/>
              </p:cNvSpPr>
              <p:nvPr/>
            </p:nvSpPr>
            <p:spPr bwMode="auto">
              <a:xfrm>
                <a:off x="2556158" y="475362"/>
                <a:ext cx="793751" cy="878995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bevel/>
              </a:ln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 dirty="0" smtClean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客户虚</a:t>
                </a:r>
                <a:endParaRPr lang="en-US" altLang="zh-CN" sz="1600" b="1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ctr" eaLnBrk="1" hangingPunct="1"/>
                <a:r>
                  <a:rPr lang="zh-CN" altLang="en-US" sz="1600" b="1" dirty="0" smtClean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拟号</a:t>
                </a:r>
                <a:r>
                  <a:rPr lang="en-US" altLang="zh-CN" sz="1600" b="1" dirty="0" smtClean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X</a:t>
                </a:r>
                <a:endParaRPr lang="en-US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3" name="TextBox 25"/>
              <p:cNvSpPr>
                <a:spLocks noChangeArrowheads="1"/>
              </p:cNvSpPr>
              <p:nvPr/>
            </p:nvSpPr>
            <p:spPr bwMode="auto">
              <a:xfrm>
                <a:off x="4880493" y="432905"/>
                <a:ext cx="613855" cy="430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135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绑定</a:t>
                </a:r>
                <a:endParaRPr lang="zh-CN" altLang="en-US" sz="2135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4" name="左右箭头 28"/>
              <p:cNvSpPr>
                <a:spLocks noChangeArrowheads="1"/>
              </p:cNvSpPr>
              <p:nvPr/>
            </p:nvSpPr>
            <p:spPr bwMode="auto">
              <a:xfrm>
                <a:off x="4816898" y="859655"/>
                <a:ext cx="658367" cy="59663"/>
              </a:xfrm>
              <a:prstGeom prst="leftRightArrow">
                <a:avLst>
                  <a:gd name="adj1" fmla="val 50000"/>
                  <a:gd name="adj2" fmla="val 49981"/>
                </a:avLst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000" tIns="62400" rIns="120000" bIns="624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3735" b="1" i="1"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0"/>
              <p:cNvSpPr>
                <a:spLocks noChangeArrowheads="1"/>
              </p:cNvSpPr>
              <p:nvPr/>
            </p:nvSpPr>
            <p:spPr bwMode="auto">
              <a:xfrm>
                <a:off x="3369323" y="924215"/>
                <a:ext cx="497952" cy="344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通话</a:t>
                </a:r>
                <a:endParaRPr lang="zh-CN" altLang="en-US" sz="16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grpSp>
            <p:nvGrpSpPr>
              <p:cNvPr id="36" name="组合 33"/>
              <p:cNvGrpSpPr/>
              <p:nvPr/>
            </p:nvGrpSpPr>
            <p:grpSpPr bwMode="auto">
              <a:xfrm>
                <a:off x="742879" y="292566"/>
                <a:ext cx="1763562" cy="1743721"/>
                <a:chOff x="742879" y="255692"/>
                <a:chExt cx="1763562" cy="1743721"/>
              </a:xfrm>
            </p:grpSpPr>
            <p:pic>
              <p:nvPicPr>
                <p:cNvPr id="37" name="Picture 12" descr="MCj04406290000[1]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9" y="255692"/>
                  <a:ext cx="1108530" cy="1263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TextBox 24"/>
                <p:cNvSpPr>
                  <a:spLocks noChangeArrowheads="1"/>
                </p:cNvSpPr>
                <p:nvPr/>
              </p:nvSpPr>
              <p:spPr bwMode="auto">
                <a:xfrm>
                  <a:off x="1881871" y="414029"/>
                  <a:ext cx="613855" cy="430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135" b="1" dirty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绑定</a:t>
                  </a:r>
                  <a:endParaRPr lang="zh-CN" altLang="en-US" sz="2135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  <p:sp>
              <p:nvSpPr>
                <p:cNvPr id="39" name="左右箭头 27"/>
                <p:cNvSpPr>
                  <a:spLocks noChangeArrowheads="1"/>
                </p:cNvSpPr>
                <p:nvPr/>
              </p:nvSpPr>
              <p:spPr bwMode="auto">
                <a:xfrm>
                  <a:off x="1883991" y="847449"/>
                  <a:ext cx="622450" cy="59663"/>
                </a:xfrm>
                <a:prstGeom prst="leftRightArrow">
                  <a:avLst>
                    <a:gd name="adj1" fmla="val 50000"/>
                    <a:gd name="adj2" fmla="val 49981"/>
                  </a:avLst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20000" tIns="62400" rIns="120000" bIns="624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3735" b="1" i="1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TextBox 31"/>
                <p:cNvSpPr>
                  <a:spLocks noChangeArrowheads="1"/>
                </p:cNvSpPr>
                <p:nvPr/>
              </p:nvSpPr>
              <p:spPr bwMode="auto">
                <a:xfrm>
                  <a:off x="742879" y="1568708"/>
                  <a:ext cx="1073173" cy="430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135" b="1" smtClean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微软雅黑" panose="020B0503020204020204" charset="-122"/>
                    </a:rPr>
                    <a:t>客户手机</a:t>
                  </a:r>
                  <a:endParaRPr lang="zh-CN" altLang="en-US" sz="213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</p:grpSp>
          <p:sp>
            <p:nvSpPr>
              <p:cNvPr id="41" name="TextBox 32"/>
              <p:cNvSpPr>
                <a:spLocks noChangeArrowheads="1"/>
              </p:cNvSpPr>
              <p:nvPr/>
            </p:nvSpPr>
            <p:spPr bwMode="auto">
              <a:xfrm>
                <a:off x="5634920" y="1531517"/>
                <a:ext cx="1073173" cy="430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135" b="1" dirty="0" smtClean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快递手机</a:t>
                </a:r>
                <a:endParaRPr lang="zh-CN" altLang="en-US" sz="2135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pic>
        <p:nvPicPr>
          <p:cNvPr id="42" name="image4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9477899" y="2276234"/>
            <a:ext cx="663131" cy="7129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TextBox 25"/>
          <p:cNvSpPr>
            <a:spLocks noChangeArrowheads="1"/>
          </p:cNvSpPr>
          <p:nvPr/>
        </p:nvSpPr>
        <p:spPr bwMode="auto">
          <a:xfrm>
            <a:off x="10073109" y="2223205"/>
            <a:ext cx="72898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C43C6D"/>
                </a:solidFill>
                <a:latin typeface="Heiti SC Light" charset="-122"/>
                <a:ea typeface="Heiti SC Light" charset="-122"/>
                <a:cs typeface="Heiti SC Light" charset="-122"/>
              </a:rPr>
              <a:t>甜辛</a:t>
            </a:r>
            <a:endParaRPr lang="en-US" altLang="zh-CN" sz="2135" b="1" dirty="0" smtClean="0">
              <a:solidFill>
                <a:srgbClr val="C43C6D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eaLnBrk="1" hangingPunct="1"/>
            <a:r>
              <a:rPr lang="zh-CN" altLang="en-US" sz="2135" b="1" dirty="0" smtClean="0">
                <a:solidFill>
                  <a:srgbClr val="C43C6D"/>
                </a:solidFill>
                <a:latin typeface="Heiti SC Light" charset="-122"/>
                <a:ea typeface="Heiti SC Light" charset="-122"/>
                <a:cs typeface="Heiti SC Light" charset="-122"/>
              </a:rPr>
              <a:t>小号</a:t>
            </a:r>
            <a:endParaRPr lang="en-US" altLang="zh-CN" sz="2135" b="1" dirty="0" smtClean="0">
              <a:solidFill>
                <a:srgbClr val="C43C6D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4" name="Oval 25"/>
          <p:cNvSpPr/>
          <p:nvPr/>
        </p:nvSpPr>
        <p:spPr>
          <a:xfrm>
            <a:off x="9497001" y="1854601"/>
            <a:ext cx="1458775" cy="1364004"/>
          </a:xfrm>
          <a:prstGeom prst="ellipse">
            <a:avLst/>
          </a:prstGeom>
          <a:noFill/>
          <a:ln>
            <a:solidFill>
              <a:srgbClr val="EE427F">
                <a:alpha val="8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左右箭头 44"/>
          <p:cNvSpPr>
            <a:spLocks noChangeArrowheads="1"/>
          </p:cNvSpPr>
          <p:nvPr/>
        </p:nvSpPr>
        <p:spPr bwMode="auto">
          <a:xfrm>
            <a:off x="7989861" y="2548050"/>
            <a:ext cx="1456049" cy="60959"/>
          </a:xfrm>
          <a:prstGeom prst="leftRightArrow">
            <a:avLst>
              <a:gd name="adj1" fmla="val 50000"/>
              <a:gd name="adj2" fmla="val 4998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3735" b="1" i="1">
              <a:sym typeface="Arial" panose="020B0604020202020204" pitchFamily="34" charset="0"/>
            </a:endParaRPr>
          </a:p>
        </p:txBody>
      </p:sp>
      <p:sp>
        <p:nvSpPr>
          <p:cNvPr id="46" name="TextBox 24"/>
          <p:cNvSpPr>
            <a:spLocks noChangeArrowheads="1"/>
          </p:cNvSpPr>
          <p:nvPr/>
        </p:nvSpPr>
        <p:spPr bwMode="auto">
          <a:xfrm>
            <a:off x="8260180" y="2131181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申请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" name="TextBox 29"/>
          <p:cNvSpPr>
            <a:spLocks noChangeArrowheads="1"/>
          </p:cNvSpPr>
          <p:nvPr/>
        </p:nvSpPr>
        <p:spPr bwMode="auto">
          <a:xfrm>
            <a:off x="8282579" y="2556628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分配</a:t>
            </a:r>
            <a:endParaRPr lang="zh-CN" altLang="en-US" sz="213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" name="_s8326"/>
          <p:cNvSpPr>
            <a:spLocks noChangeArrowheads="1"/>
          </p:cNvSpPr>
          <p:nvPr/>
        </p:nvSpPr>
        <p:spPr bwMode="auto">
          <a:xfrm>
            <a:off x="7671544" y="4289970"/>
            <a:ext cx="933849" cy="867001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beve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快递虚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/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拟号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Y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0" name="左右箭头 27"/>
          <p:cNvSpPr>
            <a:spLocks noChangeArrowheads="1"/>
          </p:cNvSpPr>
          <p:nvPr/>
        </p:nvSpPr>
        <p:spPr bwMode="auto">
          <a:xfrm>
            <a:off x="7048944" y="4664324"/>
            <a:ext cx="543592" cy="60959"/>
          </a:xfrm>
          <a:prstGeom prst="leftRightArrow">
            <a:avLst>
              <a:gd name="adj1" fmla="val 50000"/>
              <a:gd name="adj2" fmla="val 4998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3735" b="1" i="1">
              <a:sym typeface="Arial" panose="020B0604020202020204" pitchFamily="34" charset="0"/>
            </a:endParaRPr>
          </a:p>
        </p:txBody>
      </p:sp>
      <p:sp>
        <p:nvSpPr>
          <p:cNvPr id="51" name="AutoShape 363"/>
          <p:cNvSpPr>
            <a:spLocks noChangeArrowheads="1"/>
          </p:cNvSpPr>
          <p:nvPr/>
        </p:nvSpPr>
        <p:spPr bwMode="auto">
          <a:xfrm rot="4453654">
            <a:off x="7328163" y="3386245"/>
            <a:ext cx="870085" cy="690604"/>
          </a:xfrm>
          <a:prstGeom prst="rightArrow">
            <a:avLst>
              <a:gd name="adj1" fmla="val 50000"/>
              <a:gd name="adj2" fmla="val 91926"/>
            </a:avLst>
          </a:prstGeom>
          <a:solidFill>
            <a:srgbClr val="EE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" name="AutoShape 363"/>
          <p:cNvSpPr>
            <a:spLocks noChangeArrowheads="1"/>
          </p:cNvSpPr>
          <p:nvPr/>
        </p:nvSpPr>
        <p:spPr bwMode="auto">
          <a:xfrm rot="6817476">
            <a:off x="6386509" y="3397676"/>
            <a:ext cx="870085" cy="690604"/>
          </a:xfrm>
          <a:prstGeom prst="rightArrow">
            <a:avLst>
              <a:gd name="adj1" fmla="val 50000"/>
              <a:gd name="adj2" fmla="val 91926"/>
            </a:avLst>
          </a:prstGeom>
          <a:solidFill>
            <a:srgbClr val="EE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" y="-19685"/>
            <a:ext cx="12271375" cy="6898005"/>
          </a:xfrm>
          <a:prstGeom prst="rect">
            <a:avLst/>
          </a:prstGeom>
        </p:spPr>
      </p:pic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0415588" y="7364413"/>
            <a:ext cx="1347788" cy="1054100"/>
          </a:xfrm>
          <a:custGeom>
            <a:avLst/>
            <a:gdLst>
              <a:gd name="T0" fmla="*/ 31 w 424"/>
              <a:gd name="T1" fmla="*/ 0 h 332"/>
              <a:gd name="T2" fmla="*/ 0 w 424"/>
              <a:gd name="T3" fmla="*/ 69 h 332"/>
              <a:gd name="T4" fmla="*/ 424 w 424"/>
              <a:gd name="T5" fmla="*/ 30 h 332"/>
              <a:gd name="T6" fmla="*/ 41 w 424"/>
              <a:gd name="T7" fmla="*/ 48 h 332"/>
              <a:gd name="T8" fmla="*/ 41 w 424"/>
              <a:gd name="T9" fmla="*/ 27 h 332"/>
              <a:gd name="T10" fmla="*/ 41 w 424"/>
              <a:gd name="T11" fmla="*/ 48 h 332"/>
              <a:gd name="T12" fmla="*/ 73 w 424"/>
              <a:gd name="T13" fmla="*/ 38 h 332"/>
              <a:gd name="T14" fmla="*/ 94 w 424"/>
              <a:gd name="T15" fmla="*/ 38 h 332"/>
              <a:gd name="T16" fmla="*/ 126 w 424"/>
              <a:gd name="T17" fmla="*/ 48 h 332"/>
              <a:gd name="T18" fmla="*/ 126 w 424"/>
              <a:gd name="T19" fmla="*/ 27 h 332"/>
              <a:gd name="T20" fmla="*/ 126 w 424"/>
              <a:gd name="T21" fmla="*/ 48 h 332"/>
              <a:gd name="T22" fmla="*/ 31 w 424"/>
              <a:gd name="T23" fmla="*/ 332 h 332"/>
              <a:gd name="T24" fmla="*/ 424 w 424"/>
              <a:gd name="T25" fmla="*/ 302 h 332"/>
              <a:gd name="T26" fmla="*/ 0 w 424"/>
              <a:gd name="T27" fmla="*/ 78 h 332"/>
              <a:gd name="T28" fmla="*/ 135 w 424"/>
              <a:gd name="T29" fmla="*/ 191 h 332"/>
              <a:gd name="T30" fmla="*/ 142 w 424"/>
              <a:gd name="T31" fmla="*/ 187 h 332"/>
              <a:gd name="T32" fmla="*/ 148 w 424"/>
              <a:gd name="T33" fmla="*/ 166 h 332"/>
              <a:gd name="T34" fmla="*/ 167 w 424"/>
              <a:gd name="T35" fmla="*/ 141 h 332"/>
              <a:gd name="T36" fmla="*/ 175 w 424"/>
              <a:gd name="T37" fmla="*/ 143 h 332"/>
              <a:gd name="T38" fmla="*/ 194 w 424"/>
              <a:gd name="T39" fmla="*/ 132 h 332"/>
              <a:gd name="T40" fmla="*/ 226 w 424"/>
              <a:gd name="T41" fmla="*/ 128 h 332"/>
              <a:gd name="T42" fmla="*/ 230 w 424"/>
              <a:gd name="T43" fmla="*/ 135 h 332"/>
              <a:gd name="T44" fmla="*/ 251 w 424"/>
              <a:gd name="T45" fmla="*/ 141 h 332"/>
              <a:gd name="T46" fmla="*/ 276 w 424"/>
              <a:gd name="T47" fmla="*/ 160 h 332"/>
              <a:gd name="T48" fmla="*/ 274 w 424"/>
              <a:gd name="T49" fmla="*/ 168 h 332"/>
              <a:gd name="T50" fmla="*/ 285 w 424"/>
              <a:gd name="T51" fmla="*/ 187 h 332"/>
              <a:gd name="T52" fmla="*/ 289 w 424"/>
              <a:gd name="T53" fmla="*/ 219 h 332"/>
              <a:gd name="T54" fmla="*/ 282 w 424"/>
              <a:gd name="T55" fmla="*/ 223 h 332"/>
              <a:gd name="T56" fmla="*/ 276 w 424"/>
              <a:gd name="T57" fmla="*/ 244 h 332"/>
              <a:gd name="T58" fmla="*/ 257 w 424"/>
              <a:gd name="T59" fmla="*/ 269 h 332"/>
              <a:gd name="T60" fmla="*/ 249 w 424"/>
              <a:gd name="T61" fmla="*/ 267 h 332"/>
              <a:gd name="T62" fmla="*/ 230 w 424"/>
              <a:gd name="T63" fmla="*/ 278 h 332"/>
              <a:gd name="T64" fmla="*/ 199 w 424"/>
              <a:gd name="T65" fmla="*/ 282 h 332"/>
              <a:gd name="T66" fmla="*/ 194 w 424"/>
              <a:gd name="T67" fmla="*/ 275 h 332"/>
              <a:gd name="T68" fmla="*/ 173 w 424"/>
              <a:gd name="T69" fmla="*/ 269 h 332"/>
              <a:gd name="T70" fmla="*/ 148 w 424"/>
              <a:gd name="T71" fmla="*/ 250 h 332"/>
              <a:gd name="T72" fmla="*/ 150 w 424"/>
              <a:gd name="T73" fmla="*/ 242 h 332"/>
              <a:gd name="T74" fmla="*/ 139 w 424"/>
              <a:gd name="T75" fmla="*/ 223 h 332"/>
              <a:gd name="T76" fmla="*/ 135 w 424"/>
              <a:gd name="T77" fmla="*/ 191 h 332"/>
              <a:gd name="T78" fmla="*/ 248 w 424"/>
              <a:gd name="T79" fmla="*/ 204 h 332"/>
              <a:gd name="T80" fmla="*/ 178 w 424"/>
              <a:gd name="T81" fmla="*/ 204 h 332"/>
              <a:gd name="T82" fmla="*/ 213 w 424"/>
              <a:gd name="T83" fmla="*/ 195 h 332"/>
              <a:gd name="T84" fmla="*/ 213 w 424"/>
              <a:gd name="T85" fmla="*/ 213 h 332"/>
              <a:gd name="T86" fmla="*/ 213 w 424"/>
              <a:gd name="T87" fmla="*/ 1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332">
                <a:moveTo>
                  <a:pt x="394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69"/>
                  <a:pt x="0" y="69"/>
                  <a:pt x="0" y="69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30"/>
                  <a:pt x="424" y="30"/>
                  <a:pt x="424" y="30"/>
                </a:cubicBezTo>
                <a:cubicBezTo>
                  <a:pt x="424" y="13"/>
                  <a:pt x="410" y="0"/>
                  <a:pt x="394" y="0"/>
                </a:cubicBezTo>
                <a:close/>
                <a:moveTo>
                  <a:pt x="41" y="48"/>
                </a:moveTo>
                <a:cubicBezTo>
                  <a:pt x="35" y="48"/>
                  <a:pt x="30" y="44"/>
                  <a:pt x="30" y="38"/>
                </a:cubicBezTo>
                <a:cubicBezTo>
                  <a:pt x="30" y="32"/>
                  <a:pt x="35" y="27"/>
                  <a:pt x="41" y="27"/>
                </a:cubicBezTo>
                <a:cubicBezTo>
                  <a:pt x="47" y="27"/>
                  <a:pt x="52" y="32"/>
                  <a:pt x="52" y="38"/>
                </a:cubicBezTo>
                <a:cubicBezTo>
                  <a:pt x="52" y="44"/>
                  <a:pt x="47" y="48"/>
                  <a:pt x="41" y="48"/>
                </a:cubicBezTo>
                <a:close/>
                <a:moveTo>
                  <a:pt x="83" y="48"/>
                </a:moveTo>
                <a:cubicBezTo>
                  <a:pt x="78" y="48"/>
                  <a:pt x="73" y="44"/>
                  <a:pt x="73" y="38"/>
                </a:cubicBezTo>
                <a:cubicBezTo>
                  <a:pt x="73" y="32"/>
                  <a:pt x="78" y="27"/>
                  <a:pt x="83" y="27"/>
                </a:cubicBezTo>
                <a:cubicBezTo>
                  <a:pt x="89" y="27"/>
                  <a:pt x="94" y="32"/>
                  <a:pt x="94" y="38"/>
                </a:cubicBezTo>
                <a:cubicBezTo>
                  <a:pt x="94" y="44"/>
                  <a:pt x="89" y="48"/>
                  <a:pt x="83" y="48"/>
                </a:cubicBezTo>
                <a:close/>
                <a:moveTo>
                  <a:pt x="126" y="48"/>
                </a:moveTo>
                <a:cubicBezTo>
                  <a:pt x="120" y="48"/>
                  <a:pt x="115" y="44"/>
                  <a:pt x="115" y="38"/>
                </a:cubicBezTo>
                <a:cubicBezTo>
                  <a:pt x="115" y="32"/>
                  <a:pt x="120" y="27"/>
                  <a:pt x="126" y="27"/>
                </a:cubicBezTo>
                <a:cubicBezTo>
                  <a:pt x="132" y="27"/>
                  <a:pt x="136" y="32"/>
                  <a:pt x="136" y="38"/>
                </a:cubicBezTo>
                <a:cubicBezTo>
                  <a:pt x="136" y="44"/>
                  <a:pt x="132" y="48"/>
                  <a:pt x="126" y="48"/>
                </a:cubicBezTo>
                <a:close/>
                <a:moveTo>
                  <a:pt x="0" y="302"/>
                </a:moveTo>
                <a:cubicBezTo>
                  <a:pt x="0" y="319"/>
                  <a:pt x="14" y="332"/>
                  <a:pt x="31" y="332"/>
                </a:cubicBezTo>
                <a:cubicBezTo>
                  <a:pt x="394" y="332"/>
                  <a:pt x="394" y="332"/>
                  <a:pt x="394" y="332"/>
                </a:cubicBezTo>
                <a:cubicBezTo>
                  <a:pt x="410" y="332"/>
                  <a:pt x="424" y="319"/>
                  <a:pt x="424" y="302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0" y="78"/>
                  <a:pt x="0" y="78"/>
                  <a:pt x="0" y="78"/>
                </a:cubicBezTo>
                <a:lnTo>
                  <a:pt x="0" y="302"/>
                </a:lnTo>
                <a:close/>
                <a:moveTo>
                  <a:pt x="135" y="191"/>
                </a:moveTo>
                <a:cubicBezTo>
                  <a:pt x="135" y="189"/>
                  <a:pt x="137" y="187"/>
                  <a:pt x="139" y="187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44" y="180"/>
                  <a:pt x="146" y="174"/>
                  <a:pt x="150" y="16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6" y="165"/>
                  <a:pt x="146" y="162"/>
                  <a:pt x="148" y="160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9" y="139"/>
                  <a:pt x="172" y="139"/>
                  <a:pt x="173" y="141"/>
                </a:cubicBezTo>
                <a:cubicBezTo>
                  <a:pt x="175" y="143"/>
                  <a:pt x="175" y="143"/>
                  <a:pt x="175" y="143"/>
                </a:cubicBezTo>
                <a:cubicBezTo>
                  <a:pt x="181" y="139"/>
                  <a:pt x="187" y="137"/>
                  <a:pt x="194" y="135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130"/>
                  <a:pt x="196" y="128"/>
                  <a:pt x="199" y="128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8" y="128"/>
                  <a:pt x="230" y="130"/>
                  <a:pt x="230" y="132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7" y="137"/>
                  <a:pt x="243" y="139"/>
                  <a:pt x="249" y="143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2" y="139"/>
                  <a:pt x="255" y="139"/>
                  <a:pt x="257" y="14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8" y="162"/>
                  <a:pt x="278" y="165"/>
                  <a:pt x="276" y="166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78" y="174"/>
                  <a:pt x="281" y="180"/>
                  <a:pt x="282" y="187"/>
                </a:cubicBezTo>
                <a:cubicBezTo>
                  <a:pt x="285" y="187"/>
                  <a:pt x="285" y="187"/>
                  <a:pt x="285" y="187"/>
                </a:cubicBezTo>
                <a:cubicBezTo>
                  <a:pt x="287" y="187"/>
                  <a:pt x="289" y="189"/>
                  <a:pt x="289" y="191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289" y="221"/>
                  <a:pt x="287" y="223"/>
                  <a:pt x="285" y="223"/>
                </a:cubicBezTo>
                <a:cubicBezTo>
                  <a:pt x="282" y="223"/>
                  <a:pt x="282" y="223"/>
                  <a:pt x="282" y="223"/>
                </a:cubicBezTo>
                <a:cubicBezTo>
                  <a:pt x="281" y="230"/>
                  <a:pt x="278" y="236"/>
                  <a:pt x="274" y="242"/>
                </a:cubicBezTo>
                <a:cubicBezTo>
                  <a:pt x="276" y="244"/>
                  <a:pt x="276" y="244"/>
                  <a:pt x="276" y="244"/>
                </a:cubicBezTo>
                <a:cubicBezTo>
                  <a:pt x="278" y="245"/>
                  <a:pt x="278" y="248"/>
                  <a:pt x="276" y="250"/>
                </a:cubicBezTo>
                <a:cubicBezTo>
                  <a:pt x="257" y="269"/>
                  <a:pt x="257" y="269"/>
                  <a:pt x="257" y="269"/>
                </a:cubicBezTo>
                <a:cubicBezTo>
                  <a:pt x="255" y="271"/>
                  <a:pt x="252" y="271"/>
                  <a:pt x="251" y="269"/>
                </a:cubicBezTo>
                <a:cubicBezTo>
                  <a:pt x="249" y="267"/>
                  <a:pt x="249" y="267"/>
                  <a:pt x="249" y="267"/>
                </a:cubicBezTo>
                <a:cubicBezTo>
                  <a:pt x="243" y="271"/>
                  <a:pt x="237" y="274"/>
                  <a:pt x="230" y="275"/>
                </a:cubicBezTo>
                <a:cubicBezTo>
                  <a:pt x="230" y="278"/>
                  <a:pt x="230" y="278"/>
                  <a:pt x="230" y="278"/>
                </a:cubicBezTo>
                <a:cubicBezTo>
                  <a:pt x="230" y="280"/>
                  <a:pt x="228" y="282"/>
                  <a:pt x="226" y="282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6" y="282"/>
                  <a:pt x="194" y="280"/>
                  <a:pt x="194" y="278"/>
                </a:cubicBezTo>
                <a:cubicBezTo>
                  <a:pt x="194" y="275"/>
                  <a:pt x="194" y="275"/>
                  <a:pt x="194" y="275"/>
                </a:cubicBezTo>
                <a:cubicBezTo>
                  <a:pt x="187" y="274"/>
                  <a:pt x="181" y="271"/>
                  <a:pt x="175" y="267"/>
                </a:cubicBezTo>
                <a:cubicBezTo>
                  <a:pt x="173" y="269"/>
                  <a:pt x="173" y="269"/>
                  <a:pt x="173" y="269"/>
                </a:cubicBezTo>
                <a:cubicBezTo>
                  <a:pt x="172" y="271"/>
                  <a:pt x="169" y="271"/>
                  <a:pt x="167" y="269"/>
                </a:cubicBezTo>
                <a:cubicBezTo>
                  <a:pt x="148" y="250"/>
                  <a:pt x="148" y="250"/>
                  <a:pt x="148" y="250"/>
                </a:cubicBezTo>
                <a:cubicBezTo>
                  <a:pt x="146" y="248"/>
                  <a:pt x="146" y="245"/>
                  <a:pt x="148" y="244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6" y="236"/>
                  <a:pt x="144" y="230"/>
                  <a:pt x="142" y="223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7" y="223"/>
                  <a:pt x="135" y="221"/>
                  <a:pt x="135" y="219"/>
                </a:cubicBezTo>
                <a:lnTo>
                  <a:pt x="135" y="191"/>
                </a:lnTo>
                <a:close/>
                <a:moveTo>
                  <a:pt x="213" y="239"/>
                </a:moveTo>
                <a:cubicBezTo>
                  <a:pt x="232" y="239"/>
                  <a:pt x="248" y="223"/>
                  <a:pt x="248" y="204"/>
                </a:cubicBezTo>
                <a:cubicBezTo>
                  <a:pt x="248" y="185"/>
                  <a:pt x="232" y="169"/>
                  <a:pt x="213" y="169"/>
                </a:cubicBezTo>
                <a:cubicBezTo>
                  <a:pt x="194" y="169"/>
                  <a:pt x="178" y="185"/>
                  <a:pt x="178" y="204"/>
                </a:cubicBezTo>
                <a:cubicBezTo>
                  <a:pt x="178" y="223"/>
                  <a:pt x="194" y="239"/>
                  <a:pt x="213" y="239"/>
                </a:cubicBezTo>
                <a:close/>
                <a:moveTo>
                  <a:pt x="213" y="195"/>
                </a:moveTo>
                <a:cubicBezTo>
                  <a:pt x="218" y="195"/>
                  <a:pt x="222" y="199"/>
                  <a:pt x="222" y="204"/>
                </a:cubicBezTo>
                <a:cubicBezTo>
                  <a:pt x="222" y="209"/>
                  <a:pt x="218" y="213"/>
                  <a:pt x="213" y="213"/>
                </a:cubicBezTo>
                <a:cubicBezTo>
                  <a:pt x="208" y="213"/>
                  <a:pt x="204" y="209"/>
                  <a:pt x="204" y="204"/>
                </a:cubicBezTo>
                <a:cubicBezTo>
                  <a:pt x="204" y="199"/>
                  <a:pt x="208" y="195"/>
                  <a:pt x="213" y="195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165" y="1236345"/>
            <a:ext cx="4006850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快递领域解决方案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470" y="2044065"/>
            <a:ext cx="4109085" cy="1595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业务逻辑（共享用户信息的保护）：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，金融机构和第三方公司合作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，为用户生成并绑定一个虚拟号码（</a:t>
            </a: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95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***）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，合作公司通过虚拟号码联系用户</a:t>
            </a:r>
            <a:endParaRPr lang="en-US" altLang="zh-CN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845050" y="1786890"/>
            <a:ext cx="1106805" cy="110680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86675" y="4853940"/>
            <a:ext cx="1081405" cy="10814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用户真实号码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6675" y="1799590"/>
            <a:ext cx="1081405" cy="10814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95***</a:t>
            </a:r>
            <a:r>
              <a:rPr lang="zh-CN" altLang="en-US" sz="1400" b="1">
                <a:solidFill>
                  <a:schemeClr val="tx1"/>
                </a:solidFill>
              </a:rPr>
              <a:t>号码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6090285" y="2083435"/>
            <a:ext cx="1723390" cy="48895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客户购买金融产品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4" name="燕尾形箭头 13"/>
          <p:cNvSpPr/>
          <p:nvPr/>
        </p:nvSpPr>
        <p:spPr>
          <a:xfrm rot="10800000">
            <a:off x="8746490" y="2072005"/>
            <a:ext cx="1488440" cy="488950"/>
          </a:xfrm>
          <a:prstGeom prst="notchedRightArrow">
            <a:avLst/>
          </a:prstGeom>
          <a:solidFill>
            <a:srgbClr val="EE42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831580" y="2174875"/>
            <a:ext cx="14033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客户回访电话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16" name="Group 1"/>
          <p:cNvGrpSpPr/>
          <p:nvPr/>
        </p:nvGrpSpPr>
        <p:grpSpPr>
          <a:xfrm>
            <a:off x="10554971" y="1951038"/>
            <a:ext cx="628650" cy="631825"/>
            <a:chOff x="1831976" y="9799638"/>
            <a:chExt cx="628650" cy="631825"/>
          </a:xfrm>
          <a:solidFill>
            <a:schemeClr val="bg1"/>
          </a:solidFill>
        </p:grpSpPr>
        <p:sp>
          <p:nvSpPr>
            <p:cNvPr id="66" name="Freeform 66"/>
            <p:cNvSpPr/>
            <p:nvPr/>
          </p:nvSpPr>
          <p:spPr bwMode="auto">
            <a:xfrm>
              <a:off x="1831976" y="9856788"/>
              <a:ext cx="517525" cy="508000"/>
            </a:xfrm>
            <a:custGeom>
              <a:avLst/>
              <a:gdLst>
                <a:gd name="T0" fmla="*/ 157 w 163"/>
                <a:gd name="T1" fmla="*/ 69 h 160"/>
                <a:gd name="T2" fmla="*/ 29 w 163"/>
                <a:gd name="T3" fmla="*/ 33 h 160"/>
                <a:gd name="T4" fmla="*/ 20 w 163"/>
                <a:gd name="T5" fmla="*/ 25 h 160"/>
                <a:gd name="T6" fmla="*/ 28 w 163"/>
                <a:gd name="T7" fmla="*/ 17 h 160"/>
                <a:gd name="T8" fmla="*/ 73 w 163"/>
                <a:gd name="T9" fmla="*/ 0 h 160"/>
                <a:gd name="T10" fmla="*/ 13 w 163"/>
                <a:gd name="T11" fmla="*/ 0 h 160"/>
                <a:gd name="T12" fmla="*/ 0 w 163"/>
                <a:gd name="T13" fmla="*/ 13 h 160"/>
                <a:gd name="T14" fmla="*/ 0 w 163"/>
                <a:gd name="T15" fmla="*/ 147 h 160"/>
                <a:gd name="T16" fmla="*/ 13 w 163"/>
                <a:gd name="T17" fmla="*/ 160 h 160"/>
                <a:gd name="T18" fmla="*/ 150 w 163"/>
                <a:gd name="T19" fmla="*/ 160 h 160"/>
                <a:gd name="T20" fmla="*/ 163 w 163"/>
                <a:gd name="T21" fmla="*/ 147 h 160"/>
                <a:gd name="T22" fmla="*/ 163 w 163"/>
                <a:gd name="T23" fmla="*/ 134 h 160"/>
                <a:gd name="T24" fmla="*/ 123 w 163"/>
                <a:gd name="T25" fmla="*/ 109 h 160"/>
                <a:gd name="T26" fmla="*/ 163 w 163"/>
                <a:gd name="T27" fmla="*/ 75 h 160"/>
                <a:gd name="T28" fmla="*/ 163 w 163"/>
                <a:gd name="T29" fmla="*/ 69 h 160"/>
                <a:gd name="T30" fmla="*/ 161 w 163"/>
                <a:gd name="T31" fmla="*/ 69 h 160"/>
                <a:gd name="T32" fmla="*/ 157 w 163"/>
                <a:gd name="T33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60">
                  <a:moveTo>
                    <a:pt x="157" y="69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2" y="31"/>
                    <a:pt x="21" y="27"/>
                    <a:pt x="20" y="25"/>
                  </a:cubicBezTo>
                  <a:cubicBezTo>
                    <a:pt x="20" y="23"/>
                    <a:pt x="22" y="19"/>
                    <a:pt x="28" y="1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5" y="160"/>
                    <a:pt x="13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7" y="160"/>
                    <a:pt x="163" y="154"/>
                    <a:pt x="163" y="147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2" y="69"/>
                    <a:pt x="162" y="69"/>
                    <a:pt x="161" y="69"/>
                  </a:cubicBezTo>
                  <a:cubicBezTo>
                    <a:pt x="160" y="69"/>
                    <a:pt x="158" y="69"/>
                    <a:pt x="157" y="69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1905001" y="9799638"/>
              <a:ext cx="460375" cy="269875"/>
            </a:xfrm>
            <a:custGeom>
              <a:avLst/>
              <a:gdLst>
                <a:gd name="T0" fmla="*/ 118 w 145"/>
                <a:gd name="T1" fmla="*/ 10 h 85"/>
                <a:gd name="T2" fmla="*/ 101 w 145"/>
                <a:gd name="T3" fmla="*/ 2 h 85"/>
                <a:gd name="T4" fmla="*/ 6 w 145"/>
                <a:gd name="T5" fmla="*/ 38 h 85"/>
                <a:gd name="T6" fmla="*/ 7 w 145"/>
                <a:gd name="T7" fmla="*/ 47 h 85"/>
                <a:gd name="T8" fmla="*/ 135 w 145"/>
                <a:gd name="T9" fmla="*/ 83 h 85"/>
                <a:gd name="T10" fmla="*/ 143 w 145"/>
                <a:gd name="T11" fmla="*/ 74 h 85"/>
                <a:gd name="T12" fmla="*/ 118 w 145"/>
                <a:gd name="T13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5">
                  <a:moveTo>
                    <a:pt x="118" y="10"/>
                  </a:moveTo>
                  <a:cubicBezTo>
                    <a:pt x="116" y="3"/>
                    <a:pt x="108" y="0"/>
                    <a:pt x="101" y="2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1"/>
                    <a:pt x="0" y="45"/>
                    <a:pt x="7" y="47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42" y="85"/>
                    <a:pt x="145" y="81"/>
                    <a:pt x="143" y="74"/>
                  </a:cubicBezTo>
                  <a:lnTo>
                    <a:pt x="118" y="10"/>
                  </a:ln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1831976" y="9920288"/>
              <a:ext cx="628650" cy="511175"/>
            </a:xfrm>
            <a:custGeom>
              <a:avLst/>
              <a:gdLst>
                <a:gd name="T0" fmla="*/ 184 w 198"/>
                <a:gd name="T1" fmla="*/ 0 h 161"/>
                <a:gd name="T2" fmla="*/ 13 w 198"/>
                <a:gd name="T3" fmla="*/ 0 h 161"/>
                <a:gd name="T4" fmla="*/ 0 w 198"/>
                <a:gd name="T5" fmla="*/ 14 h 161"/>
                <a:gd name="T6" fmla="*/ 0 w 198"/>
                <a:gd name="T7" fmla="*/ 147 h 161"/>
                <a:gd name="T8" fmla="*/ 13 w 198"/>
                <a:gd name="T9" fmla="*/ 161 h 161"/>
                <a:gd name="T10" fmla="*/ 184 w 198"/>
                <a:gd name="T11" fmla="*/ 161 h 161"/>
                <a:gd name="T12" fmla="*/ 198 w 198"/>
                <a:gd name="T13" fmla="*/ 147 h 161"/>
                <a:gd name="T14" fmla="*/ 198 w 198"/>
                <a:gd name="T15" fmla="*/ 103 h 161"/>
                <a:gd name="T16" fmla="*/ 157 w 198"/>
                <a:gd name="T17" fmla="*/ 103 h 161"/>
                <a:gd name="T18" fmla="*/ 143 w 198"/>
                <a:gd name="T19" fmla="*/ 90 h 161"/>
                <a:gd name="T20" fmla="*/ 143 w 198"/>
                <a:gd name="T21" fmla="*/ 79 h 161"/>
                <a:gd name="T22" fmla="*/ 157 w 198"/>
                <a:gd name="T23" fmla="*/ 66 h 161"/>
                <a:gd name="T24" fmla="*/ 198 w 198"/>
                <a:gd name="T25" fmla="*/ 66 h 161"/>
                <a:gd name="T26" fmla="*/ 198 w 198"/>
                <a:gd name="T27" fmla="*/ 14 h 161"/>
                <a:gd name="T28" fmla="*/ 184 w 198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161">
                  <a:moveTo>
                    <a:pt x="18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5"/>
                    <a:pt x="5" y="161"/>
                    <a:pt x="13" y="161"/>
                  </a:cubicBezTo>
                  <a:cubicBezTo>
                    <a:pt x="184" y="161"/>
                    <a:pt x="184" y="161"/>
                    <a:pt x="184" y="161"/>
                  </a:cubicBezTo>
                  <a:cubicBezTo>
                    <a:pt x="192" y="161"/>
                    <a:pt x="198" y="155"/>
                    <a:pt x="198" y="147"/>
                  </a:cubicBezTo>
                  <a:cubicBezTo>
                    <a:pt x="198" y="103"/>
                    <a:pt x="198" y="103"/>
                    <a:pt x="198" y="103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49" y="103"/>
                    <a:pt x="143" y="97"/>
                    <a:pt x="143" y="90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72"/>
                    <a:pt x="149" y="66"/>
                    <a:pt x="157" y="66"/>
                  </a:cubicBezTo>
                  <a:cubicBezTo>
                    <a:pt x="198" y="66"/>
                    <a:pt x="198" y="66"/>
                    <a:pt x="198" y="66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2" y="0"/>
                    <a:pt x="184" y="0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2324101" y="10164763"/>
              <a:ext cx="50800" cy="47625"/>
            </a:xfrm>
            <a:prstGeom prst="ellipse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342245" y="2741930"/>
            <a:ext cx="10547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合作公司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燕尾形箭头 17"/>
          <p:cNvSpPr/>
          <p:nvPr/>
        </p:nvSpPr>
        <p:spPr>
          <a:xfrm rot="5400000">
            <a:off x="7785100" y="3119755"/>
            <a:ext cx="883920" cy="488950"/>
          </a:xfrm>
          <a:prstGeom prst="notchedRightArrow">
            <a:avLst/>
          </a:prstGeom>
          <a:solidFill>
            <a:srgbClr val="EE42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06335" y="2958465"/>
            <a:ext cx="47625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绑定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52485" y="2958465"/>
            <a:ext cx="47625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呼转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665085" y="3806190"/>
            <a:ext cx="1081405" cy="108140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8890"/>
            <a:ext cx="12202795" cy="6865620"/>
          </a:xfrm>
          <a:prstGeom prst="rect">
            <a:avLst/>
          </a:prstGeom>
          <a:solidFill>
            <a:schemeClr val="accent6">
              <a:hueOff val="-2214564"/>
              <a:satOff val="-18451"/>
              <a:lumOff val="-82926"/>
              <a:alpha val="4000"/>
            </a:schemeClr>
          </a:solidFill>
        </p:spPr>
      </p:pic>
      <p:sp>
        <p:nvSpPr>
          <p:cNvPr id="4" name="Shape 4695"/>
          <p:cNvSpPr>
            <a:spLocks noGrp="1"/>
          </p:cNvSpPr>
          <p:nvPr/>
        </p:nvSpPr>
        <p:spPr>
          <a:xfrm>
            <a:off x="909320" y="203009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技术架构</a:t>
            </a:r>
            <a:endParaRPr lang="zh-CN" altLang="en-US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Shape 4699"/>
          <p:cNvSpPr>
            <a:spLocks noGrp="1"/>
          </p:cNvSpPr>
          <p:nvPr/>
        </p:nvSpPr>
        <p:spPr>
          <a:xfrm>
            <a:off x="972820" y="2910840"/>
            <a:ext cx="3238500" cy="75438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Market Analysis</a:t>
            </a:r>
            <a:endParaRPr lang="en-US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endParaRPr 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Shape 4698"/>
          <p:cNvSpPr/>
          <p:nvPr/>
        </p:nvSpPr>
        <p:spPr>
          <a:xfrm flipV="1">
            <a:off x="3737610" y="220940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49"/>
                <a:lumOff val="-82924"/>
                <a:alpha val="1961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49"/>
                    <a:lumOff val="-82924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0" name="矩形 9"/>
          <p:cNvSpPr/>
          <p:nvPr/>
        </p:nvSpPr>
        <p:spPr>
          <a:xfrm>
            <a:off x="4342130" y="-32385"/>
            <a:ext cx="7856220" cy="68941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38175"/>
            <a:ext cx="998220" cy="346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1430"/>
            <a:ext cx="12230735" cy="6881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36980" y="462280"/>
            <a:ext cx="5525135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 smtClean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业务对接</a:t>
            </a:r>
            <a:r>
              <a:rPr lang="zh-CN" altLang="en-US" sz="3600" dirty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sz="3600" dirty="0" smtClean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sz="3600" dirty="0" smtClean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A-X-B)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8148955" y="1678305"/>
            <a:ext cx="1436370" cy="143637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2"/>
                    <a:lumOff val="-82927"/>
                    <a:alpha val="70145"/>
                  </a:schemeClr>
                </a:solidFill>
              </a:defRPr>
            </a:p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2200275"/>
            <a:ext cx="1203325" cy="41719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2842260" y="3565525"/>
            <a:ext cx="0" cy="2303145"/>
          </a:xfrm>
          <a:prstGeom prst="line">
            <a:avLst/>
          </a:prstGeom>
          <a:ln w="12700">
            <a:solidFill>
              <a:srgbClr val="EE4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82380" y="3270885"/>
            <a:ext cx="0" cy="2560320"/>
          </a:xfrm>
          <a:prstGeom prst="line">
            <a:avLst/>
          </a:prstGeom>
          <a:ln w="12700">
            <a:solidFill>
              <a:srgbClr val="EE4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768578" y="2660073"/>
            <a:ext cx="4331368" cy="1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754074" y="4866408"/>
            <a:ext cx="4331368" cy="1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708953" y="3407824"/>
            <a:ext cx="4302360" cy="335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768578" y="5614158"/>
            <a:ext cx="4302360" cy="335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06655" y="1956772"/>
            <a:ext cx="3333750" cy="675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请求绑定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数：手机号码</a:t>
            </a:r>
            <a:r>
              <a: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，手机号码</a:t>
            </a:r>
            <a:r>
              <a: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6655" y="2696953"/>
            <a:ext cx="3032760" cy="675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绑定结果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参数：成功与否；虚拟号码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06655" y="4163105"/>
            <a:ext cx="3333750" cy="675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解除绑定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数：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手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机号码</a:t>
            </a:r>
            <a:r>
              <a: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，手机号码</a:t>
            </a:r>
            <a:r>
              <a:rPr lang="en-US" altLang="zh-CN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6655" y="4916532"/>
            <a:ext cx="1845310" cy="6750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解除结果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参数：成功与否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Shape 2977"/>
          <p:cNvSpPr/>
          <p:nvPr/>
        </p:nvSpPr>
        <p:spPr>
          <a:xfrm>
            <a:off x="2124075" y="1691005"/>
            <a:ext cx="1436370" cy="143637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1"/>
                    <a:lumOff val="-82926"/>
                    <a:alpha val="70145"/>
                  </a:schemeClr>
                </a:solidFill>
              </a:defRPr>
            </a:pPr>
          </a:p>
        </p:txBody>
      </p:sp>
      <p:pic>
        <p:nvPicPr>
          <p:cNvPr id="33" name="image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-118745" y="-11430"/>
            <a:ext cx="1188720" cy="12788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1430"/>
            <a:ext cx="12230735" cy="68814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0411" y="3160172"/>
            <a:ext cx="4545263" cy="1005305"/>
          </a:xfrm>
          <a:prstGeom prst="rect">
            <a:avLst/>
          </a:prstGeom>
          <a:noFill/>
          <a:ln>
            <a:solidFill>
              <a:srgbClr val="EE4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EE427F"/>
                </a:solidFill>
              </a:rPr>
              <a:t>KANDY</a:t>
            </a:r>
            <a:endParaRPr lang="en-US" sz="3600" dirty="0" smtClean="0">
              <a:solidFill>
                <a:srgbClr val="EE427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7447" y="3363372"/>
            <a:ext cx="2422965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75673" y="3352677"/>
            <a:ext cx="2422965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75676" y="3972972"/>
            <a:ext cx="2422963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07448" y="3972972"/>
            <a:ext cx="2422963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7673" y="2407596"/>
            <a:ext cx="157988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拨打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呼叫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0001" y="2576104"/>
            <a:ext cx="3554095" cy="347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别主叫为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，则被叫寻址＝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45900" y="2407596"/>
            <a:ext cx="2404745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出局统一显示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5900" y="4165477"/>
            <a:ext cx="1532255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拨打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呼叫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5561" y="2567577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7661" y="2539085"/>
            <a:ext cx="509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②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3788" y="2603807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③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788" y="4368909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7661" y="4368909"/>
            <a:ext cx="51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②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0151" y="4242943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③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1340" y="4430464"/>
            <a:ext cx="360616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KANDY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别主叫为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，则被叫寻址＝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917" y="4294121"/>
            <a:ext cx="24504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出局统一显示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1069975" y="346710"/>
            <a:ext cx="3763645" cy="563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2E2E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665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呼叫流程 （</a:t>
            </a:r>
            <a:r>
              <a:rPr lang="en-US" altLang="zh-CN" sz="2665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A-X-B)</a:t>
            </a:r>
            <a:endParaRPr lang="en-US" altLang="zh-CN" sz="2665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3" name="image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118745" y="-11430"/>
            <a:ext cx="1188720" cy="12788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797220" y="3022723"/>
            <a:ext cx="796820" cy="122872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altLang="zh-CN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014661" y="3005619"/>
            <a:ext cx="756285" cy="122872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altLang="zh-CN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1430"/>
            <a:ext cx="12230735" cy="6881495"/>
          </a:xfrm>
          <a:prstGeom prst="rect">
            <a:avLst/>
          </a:prstGeom>
        </p:spPr>
      </p:pic>
      <p:sp>
        <p:nvSpPr>
          <p:cNvPr id="2977" name="Shape 2977"/>
          <p:cNvSpPr/>
          <p:nvPr/>
        </p:nvSpPr>
        <p:spPr>
          <a:xfrm>
            <a:off x="8148955" y="1335405"/>
            <a:ext cx="1436370" cy="143637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1"/>
                    <a:lumOff val="-82926"/>
                    <a:alpha val="70145"/>
                  </a:schemeClr>
                </a:solidFill>
              </a:defRPr>
            </a:pPr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1857375"/>
            <a:ext cx="1203325" cy="417195"/>
          </a:xfrm>
          <a:prstGeom prst="rect">
            <a:avLst/>
          </a:prstGeom>
        </p:spPr>
      </p:pic>
      <p:sp>
        <p:nvSpPr>
          <p:cNvPr id="3" name="Shape 2977"/>
          <p:cNvSpPr/>
          <p:nvPr/>
        </p:nvSpPr>
        <p:spPr>
          <a:xfrm>
            <a:off x="2124075" y="1348105"/>
            <a:ext cx="1436370" cy="143637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0"/>
                    <a:lumOff val="-82925"/>
                    <a:alpha val="70145"/>
                  </a:schemeClr>
                </a:solidFill>
              </a:defRPr>
            </a:pPr>
          </a:p>
        </p:txBody>
      </p:sp>
      <p:cxnSp>
        <p:nvCxnSpPr>
          <p:cNvPr id="39" name="Straight Connector 38"/>
          <p:cNvCxnSpPr/>
          <p:nvPr/>
        </p:nvCxnSpPr>
        <p:spPr>
          <a:xfrm>
            <a:off x="2905760" y="3382010"/>
            <a:ext cx="0" cy="2289810"/>
          </a:xfrm>
          <a:prstGeom prst="line">
            <a:avLst/>
          </a:prstGeom>
          <a:ln w="12700">
            <a:solidFill>
              <a:srgbClr val="EE4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974455" y="3151505"/>
            <a:ext cx="0" cy="2482850"/>
          </a:xfrm>
          <a:prstGeom prst="line">
            <a:avLst/>
          </a:prstGeom>
          <a:ln w="12700">
            <a:solidFill>
              <a:srgbClr val="EE4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32197" y="2463599"/>
            <a:ext cx="4331368" cy="1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17693" y="4581033"/>
            <a:ext cx="4331368" cy="1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772572" y="3211349"/>
            <a:ext cx="4302360" cy="335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832197" y="5328784"/>
            <a:ext cx="4302360" cy="335"/>
          </a:xfrm>
          <a:prstGeom prst="straightConnector1">
            <a:avLst/>
          </a:prstGeom>
          <a:ln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0275" y="1760297"/>
            <a:ext cx="1845310" cy="675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请求绑定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数：手机号码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70275" y="2500479"/>
            <a:ext cx="4220210" cy="660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绑定结果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参数：成功与否；手机号码，虚拟号码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70275" y="3877731"/>
            <a:ext cx="1845310" cy="660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解除绑定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</a:t>
            </a:r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数：虚拟号码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70275" y="4631157"/>
            <a:ext cx="1845310" cy="660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解除结果</a:t>
            </a:r>
            <a:endParaRPr lang="en-US" altLang="zh-CN" sz="1865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86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参数：成功与否</a:t>
            </a:r>
            <a:endParaRPr lang="en-US" sz="186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797629" y="452037"/>
            <a:ext cx="10598149" cy="563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2E2E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665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业务对接 （</a:t>
            </a:r>
            <a:r>
              <a:rPr lang="en-US" altLang="zh-CN" sz="2665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A-X-Y-B)</a:t>
            </a:r>
            <a:endParaRPr lang="en-US" altLang="zh-CN" sz="2665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3" name="image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-118745" y="-11430"/>
            <a:ext cx="1188720" cy="12788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11430"/>
            <a:ext cx="12230735" cy="68814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3168" y="1545933"/>
            <a:ext cx="3742690" cy="74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 smtClean="0">
                <a:solidFill>
                  <a:srgbClr val="EE427F"/>
                </a:solidFill>
              </a:rPr>
              <a:t>手机号码</a:t>
            </a:r>
            <a:r>
              <a:rPr lang="en-US" altLang="zh-CN" sz="2135" dirty="0" smtClean="0">
                <a:solidFill>
                  <a:srgbClr val="EE427F"/>
                </a:solidFill>
              </a:rPr>
              <a:t>A</a:t>
            </a:r>
            <a:r>
              <a:rPr lang="zh-CN" altLang="en-US" sz="2135" dirty="0" smtClean="0">
                <a:solidFill>
                  <a:srgbClr val="EE427F"/>
                </a:solidFill>
              </a:rPr>
              <a:t>，对应虚拟号码</a:t>
            </a:r>
            <a:r>
              <a:rPr lang="en-US" altLang="zh-CN" sz="2135" dirty="0" smtClean="0">
                <a:solidFill>
                  <a:srgbClr val="EE427F"/>
                </a:solidFill>
              </a:rPr>
              <a:t>X</a:t>
            </a:r>
            <a:r>
              <a:rPr lang="zh-CN" altLang="en-US" sz="2135" dirty="0" smtClean="0">
                <a:solidFill>
                  <a:srgbClr val="EE427F"/>
                </a:solidFill>
              </a:rPr>
              <a:t>；</a:t>
            </a:r>
            <a:endParaRPr lang="zh-CN" altLang="en-US" sz="2135" dirty="0" smtClean="0">
              <a:solidFill>
                <a:srgbClr val="EE427F"/>
              </a:solidFill>
            </a:endParaRPr>
          </a:p>
          <a:p>
            <a:r>
              <a:rPr lang="zh-CN" altLang="en-US" sz="2135" dirty="0">
                <a:solidFill>
                  <a:srgbClr val="EE427F"/>
                </a:solidFill>
              </a:rPr>
              <a:t>手</a:t>
            </a:r>
            <a:r>
              <a:rPr lang="zh-CN" altLang="en-US" sz="2135" dirty="0" smtClean="0">
                <a:solidFill>
                  <a:srgbClr val="EE427F"/>
                </a:solidFill>
              </a:rPr>
              <a:t>机号码</a:t>
            </a:r>
            <a:r>
              <a:rPr lang="en-US" altLang="zh-CN" sz="2135" dirty="0" smtClean="0">
                <a:solidFill>
                  <a:srgbClr val="EE427F"/>
                </a:solidFill>
              </a:rPr>
              <a:t>B</a:t>
            </a:r>
            <a:r>
              <a:rPr lang="zh-CN" altLang="en-US" sz="2135" dirty="0" smtClean="0">
                <a:solidFill>
                  <a:srgbClr val="EE427F"/>
                </a:solidFill>
              </a:rPr>
              <a:t>，对应虚拟号码</a:t>
            </a:r>
            <a:r>
              <a:rPr lang="en-US" altLang="zh-CN" sz="2135" dirty="0" smtClean="0">
                <a:solidFill>
                  <a:srgbClr val="EE427F"/>
                </a:solidFill>
              </a:rPr>
              <a:t>Y</a:t>
            </a:r>
            <a:r>
              <a:rPr lang="zh-CN" altLang="en-US" sz="213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135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703" y="3443707"/>
            <a:ext cx="4545263" cy="1005305"/>
          </a:xfrm>
          <a:prstGeom prst="rect">
            <a:avLst/>
          </a:prstGeom>
          <a:noFill/>
          <a:ln>
            <a:solidFill>
              <a:srgbClr val="EE4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KANDY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50739" y="3646907"/>
            <a:ext cx="2422965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18965" y="3636212"/>
            <a:ext cx="2422965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18968" y="4256507"/>
            <a:ext cx="2422963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50740" y="4256507"/>
            <a:ext cx="2422963" cy="0"/>
          </a:xfrm>
          <a:prstGeom prst="straightConnector1">
            <a:avLst/>
          </a:prstGeom>
          <a:ln w="12700">
            <a:solidFill>
              <a:srgbClr val="EE42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0965" y="2691131"/>
            <a:ext cx="157480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拨打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呼叫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4916" y="2505768"/>
            <a:ext cx="3195320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在入局方向进行号码变换：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转换为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转换为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89192" y="2691131"/>
            <a:ext cx="1772920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出局寻址：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89192" y="4449012"/>
            <a:ext cx="1532255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拨打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呼叫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0367" y="4487285"/>
            <a:ext cx="3195320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在入局方向进行号码变换：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转换为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转换为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15623" y="4370769"/>
            <a:ext cx="1772920" cy="825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KANDY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出局寻址：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主叫：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叫：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；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8853" y="2851112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2576" y="2725131"/>
            <a:ext cx="51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②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7080" y="2887341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③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27080" y="4652444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52576" y="4731995"/>
            <a:ext cx="51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②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8853" y="4552783"/>
            <a:ext cx="58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</a:rPr>
              <a:t>③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972185" y="346075"/>
            <a:ext cx="3557270" cy="563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2E2E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665" dirty="0" smtClean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</a:rPr>
              <a:t>呼叫流程 （</a:t>
            </a:r>
            <a:r>
              <a:rPr lang="en-US" altLang="zh-CN" sz="2665" dirty="0" smtClean="0">
                <a:solidFill>
                  <a:srgbClr val="C43C6D"/>
                </a:solidFill>
                <a:latin typeface="微软雅黑 Light" panose="020B0502040204020203" charset="-122"/>
                <a:ea typeface="微软雅黑 Light" panose="020B0502040204020203" charset="-122"/>
              </a:rPr>
              <a:t>A-X-Y-B)</a:t>
            </a:r>
            <a:endParaRPr lang="en-US" sz="2665" dirty="0">
              <a:solidFill>
                <a:srgbClr val="C43C6D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031" y="3256179"/>
            <a:ext cx="796820" cy="1228725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endParaRPr lang="en-US" altLang="zh-CN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73752" y="3217905"/>
            <a:ext cx="756285" cy="122872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endParaRPr lang="en-US" altLang="zh-CN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image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118745" y="-11430"/>
            <a:ext cx="1188720" cy="12788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3923228976961.55dc48256b5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" y="-10160"/>
            <a:ext cx="12247245" cy="6870065"/>
          </a:xfrm>
          <a:prstGeom prst="rect">
            <a:avLst/>
          </a:prstGeom>
        </p:spPr>
      </p:pic>
      <p:sp>
        <p:nvSpPr>
          <p:cNvPr id="4999" name="Shape 4999"/>
          <p:cNvSpPr/>
          <p:nvPr/>
        </p:nvSpPr>
        <p:spPr>
          <a:xfrm>
            <a:off x="5011420" y="1859915"/>
            <a:ext cx="2444115" cy="2444115"/>
          </a:xfrm>
          <a:prstGeom prst="ellipse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437" tIns="71437" rIns="71437" bIns="71437" anchor="ctr"/>
          <a:lstStyle>
            <a:lvl1pPr algn="ctr">
              <a:lnSpc>
                <a:spcPct val="100000"/>
              </a:lnSpc>
              <a:defRPr sz="3000" spc="0">
                <a:solidFill>
                  <a:schemeClr val="accent6">
                    <a:hueOff val="-2214564"/>
                    <a:satOff val="-18453"/>
                    <a:lumOff val="-82928"/>
                  </a:schemeClr>
                </a:solidFill>
                <a:latin typeface="Titillium WebSemiBold"/>
                <a:ea typeface="Titillium WebSemiBold"/>
                <a:cs typeface="Titillium WebSemiBold"/>
                <a:sym typeface="Titillium WebSemiBold"/>
              </a:defRPr>
            </a:lvl1pPr>
          </a:lstStyle>
          <a:p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THANK YOU</a:t>
            </a:r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3270" cy="693229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470660" y="1746250"/>
            <a:ext cx="2616200" cy="261620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65370" y="1746250"/>
            <a:ext cx="2616200" cy="261620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46745" y="1746250"/>
            <a:ext cx="2616200" cy="261620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8190" y="4715510"/>
            <a:ext cx="1419860" cy="75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市场分析</a:t>
            </a:r>
            <a:endParaRPr lang="zh-CN" altLang="en-US" sz="2400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7500" y="541020"/>
            <a:ext cx="2540000" cy="5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</a:rPr>
              <a:t>AGENDA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38175"/>
            <a:ext cx="998220" cy="346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36750" y="5098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arket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nalysis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14340" y="4715510"/>
            <a:ext cx="1419860" cy="476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产品介绍</a:t>
            </a:r>
            <a:endParaRPr lang="zh-CN" altLang="en-US" sz="2400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1270" y="5098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roduct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resentations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890" y="4715510"/>
            <a:ext cx="1419860" cy="476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技术架构</a:t>
            </a:r>
            <a:endParaRPr lang="zh-CN" altLang="en-US" sz="2400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4450" y="5098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arket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nalysis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30" name="Shape 3430"/>
          <p:cNvSpPr/>
          <p:nvPr/>
        </p:nvSpPr>
        <p:spPr>
          <a:xfrm>
            <a:off x="4973320" y="1837690"/>
            <a:ext cx="570230" cy="572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660"/>
                </a:moveTo>
                <a:cubicBezTo>
                  <a:pt x="21600" y="11501"/>
                  <a:pt x="21479" y="12303"/>
                  <a:pt x="21317" y="13064"/>
                </a:cubicBezTo>
                <a:cubicBezTo>
                  <a:pt x="21155" y="13826"/>
                  <a:pt x="20872" y="14547"/>
                  <a:pt x="20548" y="15228"/>
                </a:cubicBezTo>
                <a:cubicBezTo>
                  <a:pt x="20225" y="15950"/>
                  <a:pt x="19820" y="16591"/>
                  <a:pt x="19335" y="17192"/>
                </a:cubicBezTo>
                <a:cubicBezTo>
                  <a:pt x="18890" y="17753"/>
                  <a:pt x="18364" y="18314"/>
                  <a:pt x="17798" y="18795"/>
                </a:cubicBezTo>
                <a:cubicBezTo>
                  <a:pt x="19578" y="21079"/>
                  <a:pt x="19578" y="21079"/>
                  <a:pt x="19578" y="21079"/>
                </a:cubicBezTo>
                <a:cubicBezTo>
                  <a:pt x="18890" y="21600"/>
                  <a:pt x="18890" y="21600"/>
                  <a:pt x="18890" y="21600"/>
                </a:cubicBezTo>
                <a:cubicBezTo>
                  <a:pt x="17070" y="19356"/>
                  <a:pt x="17070" y="19356"/>
                  <a:pt x="17070" y="19356"/>
                </a:cubicBezTo>
                <a:cubicBezTo>
                  <a:pt x="16584" y="19676"/>
                  <a:pt x="16139" y="19957"/>
                  <a:pt x="15654" y="20197"/>
                </a:cubicBezTo>
                <a:cubicBezTo>
                  <a:pt x="15169" y="20438"/>
                  <a:pt x="14683" y="20638"/>
                  <a:pt x="14157" y="20839"/>
                </a:cubicBezTo>
                <a:cubicBezTo>
                  <a:pt x="13631" y="20999"/>
                  <a:pt x="13106" y="21119"/>
                  <a:pt x="12539" y="21199"/>
                </a:cubicBezTo>
                <a:cubicBezTo>
                  <a:pt x="11973" y="21319"/>
                  <a:pt x="11366" y="21360"/>
                  <a:pt x="10800" y="21360"/>
                </a:cubicBezTo>
                <a:cubicBezTo>
                  <a:pt x="10193" y="21360"/>
                  <a:pt x="9627" y="21319"/>
                  <a:pt x="9061" y="21199"/>
                </a:cubicBezTo>
                <a:cubicBezTo>
                  <a:pt x="8494" y="21119"/>
                  <a:pt x="7928" y="20999"/>
                  <a:pt x="7402" y="20839"/>
                </a:cubicBezTo>
                <a:cubicBezTo>
                  <a:pt x="6876" y="20638"/>
                  <a:pt x="6391" y="20438"/>
                  <a:pt x="5906" y="20197"/>
                </a:cubicBezTo>
                <a:cubicBezTo>
                  <a:pt x="5380" y="19957"/>
                  <a:pt x="4935" y="19676"/>
                  <a:pt x="4449" y="19356"/>
                </a:cubicBezTo>
                <a:cubicBezTo>
                  <a:pt x="2629" y="21600"/>
                  <a:pt x="2629" y="21600"/>
                  <a:pt x="2629" y="21600"/>
                </a:cubicBezTo>
                <a:cubicBezTo>
                  <a:pt x="1942" y="21079"/>
                  <a:pt x="1942" y="21079"/>
                  <a:pt x="1942" y="21079"/>
                </a:cubicBezTo>
                <a:cubicBezTo>
                  <a:pt x="3762" y="18795"/>
                  <a:pt x="3762" y="18795"/>
                  <a:pt x="3762" y="18795"/>
                </a:cubicBezTo>
                <a:cubicBezTo>
                  <a:pt x="3236" y="18314"/>
                  <a:pt x="2710" y="17753"/>
                  <a:pt x="2225" y="17152"/>
                </a:cubicBezTo>
                <a:cubicBezTo>
                  <a:pt x="1739" y="16551"/>
                  <a:pt x="1375" y="15869"/>
                  <a:pt x="1052" y="15188"/>
                </a:cubicBezTo>
                <a:cubicBezTo>
                  <a:pt x="688" y="14547"/>
                  <a:pt x="445" y="13826"/>
                  <a:pt x="243" y="13064"/>
                </a:cubicBezTo>
                <a:cubicBezTo>
                  <a:pt x="81" y="12303"/>
                  <a:pt x="0" y="11501"/>
                  <a:pt x="0" y="10660"/>
                </a:cubicBezTo>
                <a:cubicBezTo>
                  <a:pt x="0" y="9177"/>
                  <a:pt x="283" y="7814"/>
                  <a:pt x="849" y="6492"/>
                </a:cubicBezTo>
                <a:cubicBezTo>
                  <a:pt x="1375" y="5210"/>
                  <a:pt x="2184" y="4088"/>
                  <a:pt x="3155" y="3126"/>
                </a:cubicBezTo>
                <a:cubicBezTo>
                  <a:pt x="4126" y="2164"/>
                  <a:pt x="5299" y="1403"/>
                  <a:pt x="6593" y="842"/>
                </a:cubicBezTo>
                <a:cubicBezTo>
                  <a:pt x="7928" y="281"/>
                  <a:pt x="9303" y="0"/>
                  <a:pt x="10800" y="0"/>
                </a:cubicBezTo>
                <a:cubicBezTo>
                  <a:pt x="12256" y="0"/>
                  <a:pt x="13672" y="281"/>
                  <a:pt x="14966" y="842"/>
                </a:cubicBezTo>
                <a:cubicBezTo>
                  <a:pt x="16301" y="1403"/>
                  <a:pt x="17434" y="2164"/>
                  <a:pt x="18404" y="3126"/>
                </a:cubicBezTo>
                <a:cubicBezTo>
                  <a:pt x="19416" y="4088"/>
                  <a:pt x="20184" y="5210"/>
                  <a:pt x="20751" y="6492"/>
                </a:cubicBezTo>
                <a:cubicBezTo>
                  <a:pt x="21317" y="7814"/>
                  <a:pt x="21600" y="9177"/>
                  <a:pt x="21600" y="10660"/>
                </a:cubicBezTo>
                <a:close/>
                <a:moveTo>
                  <a:pt x="890" y="10660"/>
                </a:moveTo>
                <a:cubicBezTo>
                  <a:pt x="890" y="12022"/>
                  <a:pt x="1133" y="13265"/>
                  <a:pt x="1658" y="14467"/>
                </a:cubicBezTo>
                <a:cubicBezTo>
                  <a:pt x="2184" y="15629"/>
                  <a:pt x="2912" y="16671"/>
                  <a:pt x="3762" y="17593"/>
                </a:cubicBezTo>
                <a:cubicBezTo>
                  <a:pt x="4692" y="18474"/>
                  <a:pt x="5744" y="19155"/>
                  <a:pt x="6957" y="19676"/>
                </a:cubicBezTo>
                <a:cubicBezTo>
                  <a:pt x="8130" y="20197"/>
                  <a:pt x="9425" y="20478"/>
                  <a:pt x="10800" y="20478"/>
                </a:cubicBezTo>
                <a:cubicBezTo>
                  <a:pt x="12175" y="20478"/>
                  <a:pt x="13429" y="20197"/>
                  <a:pt x="14643" y="19676"/>
                </a:cubicBezTo>
                <a:cubicBezTo>
                  <a:pt x="15816" y="19155"/>
                  <a:pt x="16867" y="18474"/>
                  <a:pt x="17798" y="17593"/>
                </a:cubicBezTo>
                <a:cubicBezTo>
                  <a:pt x="18688" y="16671"/>
                  <a:pt x="19375" y="15629"/>
                  <a:pt x="19901" y="14467"/>
                </a:cubicBezTo>
                <a:cubicBezTo>
                  <a:pt x="20427" y="13265"/>
                  <a:pt x="20670" y="12022"/>
                  <a:pt x="20670" y="10660"/>
                </a:cubicBezTo>
                <a:cubicBezTo>
                  <a:pt x="20670" y="9337"/>
                  <a:pt x="20427" y="8055"/>
                  <a:pt x="19901" y="6853"/>
                </a:cubicBezTo>
                <a:cubicBezTo>
                  <a:pt x="19375" y="5650"/>
                  <a:pt x="18688" y="4649"/>
                  <a:pt x="17798" y="3767"/>
                </a:cubicBezTo>
                <a:cubicBezTo>
                  <a:pt x="16867" y="2845"/>
                  <a:pt x="15816" y="2164"/>
                  <a:pt x="14643" y="1643"/>
                </a:cubicBezTo>
                <a:cubicBezTo>
                  <a:pt x="13429" y="1162"/>
                  <a:pt x="12175" y="882"/>
                  <a:pt x="10800" y="882"/>
                </a:cubicBezTo>
                <a:cubicBezTo>
                  <a:pt x="9425" y="882"/>
                  <a:pt x="8130" y="1162"/>
                  <a:pt x="6957" y="1643"/>
                </a:cubicBezTo>
                <a:cubicBezTo>
                  <a:pt x="5744" y="2164"/>
                  <a:pt x="4692" y="2845"/>
                  <a:pt x="3762" y="3767"/>
                </a:cubicBezTo>
                <a:cubicBezTo>
                  <a:pt x="2912" y="4649"/>
                  <a:pt x="2184" y="5650"/>
                  <a:pt x="1658" y="6853"/>
                </a:cubicBezTo>
                <a:cubicBezTo>
                  <a:pt x="1133" y="8055"/>
                  <a:pt x="890" y="9337"/>
                  <a:pt x="890" y="10660"/>
                </a:cubicBezTo>
                <a:close/>
                <a:moveTo>
                  <a:pt x="10840" y="3567"/>
                </a:moveTo>
                <a:cubicBezTo>
                  <a:pt x="11811" y="3567"/>
                  <a:pt x="12742" y="3727"/>
                  <a:pt x="13631" y="4088"/>
                </a:cubicBezTo>
                <a:cubicBezTo>
                  <a:pt x="14521" y="4448"/>
                  <a:pt x="15249" y="4969"/>
                  <a:pt x="15897" y="5650"/>
                </a:cubicBezTo>
                <a:cubicBezTo>
                  <a:pt x="16544" y="6252"/>
                  <a:pt x="17070" y="7013"/>
                  <a:pt x="17434" y="7895"/>
                </a:cubicBezTo>
                <a:cubicBezTo>
                  <a:pt x="17798" y="8736"/>
                  <a:pt x="18000" y="9658"/>
                  <a:pt x="18000" y="10660"/>
                </a:cubicBezTo>
                <a:cubicBezTo>
                  <a:pt x="18000" y="11662"/>
                  <a:pt x="17798" y="12583"/>
                  <a:pt x="17434" y="13425"/>
                </a:cubicBezTo>
                <a:cubicBezTo>
                  <a:pt x="17070" y="14306"/>
                  <a:pt x="16544" y="15068"/>
                  <a:pt x="15897" y="15709"/>
                </a:cubicBezTo>
                <a:cubicBezTo>
                  <a:pt x="15249" y="16350"/>
                  <a:pt x="14521" y="16831"/>
                  <a:pt x="13631" y="17232"/>
                </a:cubicBezTo>
                <a:cubicBezTo>
                  <a:pt x="12742" y="17593"/>
                  <a:pt x="11811" y="17793"/>
                  <a:pt x="10840" y="17793"/>
                </a:cubicBezTo>
                <a:cubicBezTo>
                  <a:pt x="9870" y="17793"/>
                  <a:pt x="8939" y="17593"/>
                  <a:pt x="8049" y="17232"/>
                </a:cubicBezTo>
                <a:cubicBezTo>
                  <a:pt x="7160" y="16831"/>
                  <a:pt x="6391" y="16350"/>
                  <a:pt x="5744" y="15709"/>
                </a:cubicBezTo>
                <a:cubicBezTo>
                  <a:pt x="5097" y="15068"/>
                  <a:pt x="4571" y="14306"/>
                  <a:pt x="4207" y="13425"/>
                </a:cubicBezTo>
                <a:cubicBezTo>
                  <a:pt x="3802" y="12583"/>
                  <a:pt x="3640" y="11662"/>
                  <a:pt x="3640" y="10660"/>
                </a:cubicBezTo>
                <a:cubicBezTo>
                  <a:pt x="3640" y="9658"/>
                  <a:pt x="3802" y="8736"/>
                  <a:pt x="4207" y="7895"/>
                </a:cubicBezTo>
                <a:cubicBezTo>
                  <a:pt x="4571" y="7013"/>
                  <a:pt x="5097" y="6252"/>
                  <a:pt x="5744" y="5650"/>
                </a:cubicBezTo>
                <a:cubicBezTo>
                  <a:pt x="6391" y="4969"/>
                  <a:pt x="7160" y="4448"/>
                  <a:pt x="8049" y="4088"/>
                </a:cubicBezTo>
                <a:cubicBezTo>
                  <a:pt x="8939" y="3727"/>
                  <a:pt x="9870" y="3567"/>
                  <a:pt x="10840" y="3567"/>
                </a:cubicBezTo>
                <a:close/>
                <a:moveTo>
                  <a:pt x="10840" y="16911"/>
                </a:moveTo>
                <a:cubicBezTo>
                  <a:pt x="11730" y="16911"/>
                  <a:pt x="12539" y="16751"/>
                  <a:pt x="13308" y="16430"/>
                </a:cubicBezTo>
                <a:cubicBezTo>
                  <a:pt x="14036" y="16070"/>
                  <a:pt x="14683" y="15629"/>
                  <a:pt x="15249" y="15068"/>
                </a:cubicBezTo>
                <a:cubicBezTo>
                  <a:pt x="15856" y="14547"/>
                  <a:pt x="16301" y="13866"/>
                  <a:pt x="16625" y="13104"/>
                </a:cubicBezTo>
                <a:cubicBezTo>
                  <a:pt x="16948" y="12343"/>
                  <a:pt x="17110" y="11501"/>
                  <a:pt x="17110" y="10660"/>
                </a:cubicBezTo>
                <a:cubicBezTo>
                  <a:pt x="17110" y="9818"/>
                  <a:pt x="16948" y="9017"/>
                  <a:pt x="16625" y="8255"/>
                </a:cubicBezTo>
                <a:cubicBezTo>
                  <a:pt x="16301" y="7494"/>
                  <a:pt x="15856" y="6813"/>
                  <a:pt x="15249" y="6252"/>
                </a:cubicBezTo>
                <a:cubicBezTo>
                  <a:pt x="14683" y="5731"/>
                  <a:pt x="14036" y="5250"/>
                  <a:pt x="13308" y="4929"/>
                </a:cubicBezTo>
                <a:cubicBezTo>
                  <a:pt x="12539" y="4609"/>
                  <a:pt x="11730" y="4448"/>
                  <a:pt x="10840" y="4448"/>
                </a:cubicBezTo>
                <a:cubicBezTo>
                  <a:pt x="9951" y="4448"/>
                  <a:pt x="9142" y="4609"/>
                  <a:pt x="8373" y="4929"/>
                </a:cubicBezTo>
                <a:cubicBezTo>
                  <a:pt x="7645" y="5250"/>
                  <a:pt x="6957" y="5731"/>
                  <a:pt x="6351" y="6252"/>
                </a:cubicBezTo>
                <a:cubicBezTo>
                  <a:pt x="5784" y="6813"/>
                  <a:pt x="5339" y="7494"/>
                  <a:pt x="5016" y="8255"/>
                </a:cubicBezTo>
                <a:cubicBezTo>
                  <a:pt x="4692" y="9017"/>
                  <a:pt x="4530" y="9818"/>
                  <a:pt x="4530" y="10660"/>
                </a:cubicBezTo>
                <a:cubicBezTo>
                  <a:pt x="4530" y="11501"/>
                  <a:pt x="4692" y="12343"/>
                  <a:pt x="5016" y="13104"/>
                </a:cubicBezTo>
                <a:cubicBezTo>
                  <a:pt x="5339" y="13866"/>
                  <a:pt x="5784" y="14547"/>
                  <a:pt x="6351" y="15068"/>
                </a:cubicBezTo>
                <a:cubicBezTo>
                  <a:pt x="6957" y="15629"/>
                  <a:pt x="7645" y="16070"/>
                  <a:pt x="8373" y="16430"/>
                </a:cubicBezTo>
                <a:cubicBezTo>
                  <a:pt x="9142" y="16751"/>
                  <a:pt x="9951" y="16911"/>
                  <a:pt x="10840" y="16911"/>
                </a:cubicBezTo>
                <a:close/>
                <a:moveTo>
                  <a:pt x="10840" y="7093"/>
                </a:moveTo>
                <a:cubicBezTo>
                  <a:pt x="11326" y="7093"/>
                  <a:pt x="11811" y="7213"/>
                  <a:pt x="12216" y="7374"/>
                </a:cubicBezTo>
                <a:cubicBezTo>
                  <a:pt x="12661" y="7574"/>
                  <a:pt x="13065" y="7814"/>
                  <a:pt x="13348" y="8135"/>
                </a:cubicBezTo>
                <a:cubicBezTo>
                  <a:pt x="13672" y="8456"/>
                  <a:pt x="13955" y="8816"/>
                  <a:pt x="14117" y="9257"/>
                </a:cubicBezTo>
                <a:cubicBezTo>
                  <a:pt x="14319" y="9698"/>
                  <a:pt x="14440" y="10179"/>
                  <a:pt x="14440" y="10660"/>
                </a:cubicBezTo>
                <a:cubicBezTo>
                  <a:pt x="14440" y="11141"/>
                  <a:pt x="14319" y="11581"/>
                  <a:pt x="14117" y="12022"/>
                </a:cubicBezTo>
                <a:cubicBezTo>
                  <a:pt x="13955" y="12463"/>
                  <a:pt x="13672" y="12864"/>
                  <a:pt x="13348" y="13224"/>
                </a:cubicBezTo>
                <a:cubicBezTo>
                  <a:pt x="13065" y="13505"/>
                  <a:pt x="12661" y="13786"/>
                  <a:pt x="12216" y="13946"/>
                </a:cubicBezTo>
                <a:cubicBezTo>
                  <a:pt x="11811" y="14146"/>
                  <a:pt x="11326" y="14266"/>
                  <a:pt x="10840" y="14266"/>
                </a:cubicBezTo>
                <a:cubicBezTo>
                  <a:pt x="10355" y="14266"/>
                  <a:pt x="9870" y="14146"/>
                  <a:pt x="9425" y="13946"/>
                </a:cubicBezTo>
                <a:cubicBezTo>
                  <a:pt x="9020" y="13786"/>
                  <a:pt x="8616" y="13505"/>
                  <a:pt x="8292" y="13224"/>
                </a:cubicBezTo>
                <a:cubicBezTo>
                  <a:pt x="7969" y="12864"/>
                  <a:pt x="7685" y="12463"/>
                  <a:pt x="7524" y="12022"/>
                </a:cubicBezTo>
                <a:cubicBezTo>
                  <a:pt x="7362" y="11581"/>
                  <a:pt x="7240" y="11141"/>
                  <a:pt x="7240" y="10660"/>
                </a:cubicBezTo>
                <a:cubicBezTo>
                  <a:pt x="7240" y="10179"/>
                  <a:pt x="7362" y="9698"/>
                  <a:pt x="7524" y="9257"/>
                </a:cubicBezTo>
                <a:cubicBezTo>
                  <a:pt x="7685" y="8816"/>
                  <a:pt x="7969" y="8456"/>
                  <a:pt x="8292" y="8135"/>
                </a:cubicBezTo>
                <a:cubicBezTo>
                  <a:pt x="8616" y="7814"/>
                  <a:pt x="9020" y="7574"/>
                  <a:pt x="9425" y="7374"/>
                </a:cubicBezTo>
                <a:cubicBezTo>
                  <a:pt x="9870" y="7213"/>
                  <a:pt x="10355" y="7093"/>
                  <a:pt x="10840" y="7093"/>
                </a:cubicBezTo>
                <a:close/>
                <a:moveTo>
                  <a:pt x="10840" y="13345"/>
                </a:moveTo>
                <a:cubicBezTo>
                  <a:pt x="11204" y="13345"/>
                  <a:pt x="11528" y="13305"/>
                  <a:pt x="11852" y="13144"/>
                </a:cubicBezTo>
                <a:cubicBezTo>
                  <a:pt x="12216" y="12984"/>
                  <a:pt x="12499" y="12784"/>
                  <a:pt x="12742" y="12583"/>
                </a:cubicBezTo>
                <a:cubicBezTo>
                  <a:pt x="12984" y="12343"/>
                  <a:pt x="13187" y="12062"/>
                  <a:pt x="13308" y="11702"/>
                </a:cubicBezTo>
                <a:cubicBezTo>
                  <a:pt x="13470" y="11381"/>
                  <a:pt x="13510" y="11020"/>
                  <a:pt x="13510" y="10660"/>
                </a:cubicBezTo>
                <a:cubicBezTo>
                  <a:pt x="13510" y="10299"/>
                  <a:pt x="13470" y="9978"/>
                  <a:pt x="13308" y="9618"/>
                </a:cubicBezTo>
                <a:cubicBezTo>
                  <a:pt x="13187" y="9297"/>
                  <a:pt x="12984" y="9017"/>
                  <a:pt x="12742" y="8776"/>
                </a:cubicBezTo>
                <a:cubicBezTo>
                  <a:pt x="12499" y="8536"/>
                  <a:pt x="12216" y="8335"/>
                  <a:pt x="11852" y="8215"/>
                </a:cubicBezTo>
                <a:cubicBezTo>
                  <a:pt x="11528" y="8055"/>
                  <a:pt x="11204" y="7975"/>
                  <a:pt x="10840" y="7975"/>
                </a:cubicBezTo>
                <a:cubicBezTo>
                  <a:pt x="10436" y="7975"/>
                  <a:pt x="10112" y="8055"/>
                  <a:pt x="9789" y="8215"/>
                </a:cubicBezTo>
                <a:cubicBezTo>
                  <a:pt x="9465" y="8335"/>
                  <a:pt x="9182" y="8536"/>
                  <a:pt x="8939" y="8776"/>
                </a:cubicBezTo>
                <a:cubicBezTo>
                  <a:pt x="8697" y="9017"/>
                  <a:pt x="8494" y="9297"/>
                  <a:pt x="8373" y="9618"/>
                </a:cubicBezTo>
                <a:cubicBezTo>
                  <a:pt x="8211" y="9978"/>
                  <a:pt x="8171" y="10299"/>
                  <a:pt x="8171" y="10660"/>
                </a:cubicBezTo>
                <a:cubicBezTo>
                  <a:pt x="8171" y="11020"/>
                  <a:pt x="8211" y="11381"/>
                  <a:pt x="8373" y="11702"/>
                </a:cubicBezTo>
                <a:cubicBezTo>
                  <a:pt x="8494" y="12062"/>
                  <a:pt x="8697" y="12343"/>
                  <a:pt x="8939" y="12583"/>
                </a:cubicBezTo>
                <a:cubicBezTo>
                  <a:pt x="9182" y="12784"/>
                  <a:pt x="9465" y="12984"/>
                  <a:pt x="9789" y="13144"/>
                </a:cubicBezTo>
                <a:cubicBezTo>
                  <a:pt x="10112" y="13305"/>
                  <a:pt x="10436" y="13345"/>
                  <a:pt x="10840" y="13345"/>
                </a:cubicBezTo>
                <a:close/>
              </a:path>
            </a:pathLst>
          </a:custGeom>
          <a:solidFill>
            <a:schemeClr val="accent6">
              <a:hueOff val="-2214564"/>
              <a:satOff val="-18453"/>
              <a:lumOff val="-82928"/>
            </a:schemeClr>
          </a:solidFill>
          <a:ln w="12700">
            <a:miter lim="400000"/>
          </a:ln>
        </p:spPr>
        <p:txBody>
          <a:bodyPr lIns="45719" rIns="45719"/>
          <a:p>
            <a:pPr defTabSz="914400">
              <a:lnSpc>
                <a:spcPct val="100000"/>
              </a:lnSpc>
              <a:defRPr sz="1800">
                <a:solidFill>
                  <a:schemeClr val="accent6">
                    <a:hueOff val="-2214564"/>
                    <a:satOff val="-18453"/>
                    <a:lumOff val="-82928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433" name="Shape 3433"/>
          <p:cNvSpPr/>
          <p:nvPr/>
        </p:nvSpPr>
        <p:spPr>
          <a:xfrm>
            <a:off x="1283040" y="3516335"/>
            <a:ext cx="745069" cy="84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600" extrusionOk="0">
                <a:moveTo>
                  <a:pt x="18657" y="10819"/>
                </a:moveTo>
                <a:cubicBezTo>
                  <a:pt x="19275" y="11364"/>
                  <a:pt x="19805" y="11909"/>
                  <a:pt x="20203" y="12415"/>
                </a:cubicBezTo>
                <a:cubicBezTo>
                  <a:pt x="20644" y="12960"/>
                  <a:pt x="20954" y="13466"/>
                  <a:pt x="21174" y="13972"/>
                </a:cubicBezTo>
                <a:cubicBezTo>
                  <a:pt x="21439" y="14439"/>
                  <a:pt x="21528" y="14867"/>
                  <a:pt x="21572" y="15295"/>
                </a:cubicBezTo>
                <a:cubicBezTo>
                  <a:pt x="21572" y="15723"/>
                  <a:pt x="21484" y="16112"/>
                  <a:pt x="21263" y="16424"/>
                </a:cubicBezTo>
                <a:cubicBezTo>
                  <a:pt x="21174" y="16579"/>
                  <a:pt x="21042" y="16696"/>
                  <a:pt x="20909" y="16852"/>
                </a:cubicBezTo>
                <a:cubicBezTo>
                  <a:pt x="20733" y="16969"/>
                  <a:pt x="20556" y="17085"/>
                  <a:pt x="20291" y="17202"/>
                </a:cubicBezTo>
                <a:cubicBezTo>
                  <a:pt x="20026" y="17280"/>
                  <a:pt x="19761" y="17397"/>
                  <a:pt x="19408" y="17436"/>
                </a:cubicBezTo>
                <a:cubicBezTo>
                  <a:pt x="19054" y="17514"/>
                  <a:pt x="18657" y="17552"/>
                  <a:pt x="18215" y="17552"/>
                </a:cubicBezTo>
                <a:cubicBezTo>
                  <a:pt x="17950" y="17552"/>
                  <a:pt x="17641" y="17552"/>
                  <a:pt x="17376" y="17514"/>
                </a:cubicBezTo>
                <a:cubicBezTo>
                  <a:pt x="17066" y="17514"/>
                  <a:pt x="16801" y="17475"/>
                  <a:pt x="16492" y="17436"/>
                </a:cubicBezTo>
                <a:cubicBezTo>
                  <a:pt x="16183" y="17397"/>
                  <a:pt x="15874" y="17319"/>
                  <a:pt x="15565" y="17241"/>
                </a:cubicBezTo>
                <a:cubicBezTo>
                  <a:pt x="15255" y="17163"/>
                  <a:pt x="14902" y="17124"/>
                  <a:pt x="14593" y="17046"/>
                </a:cubicBezTo>
                <a:cubicBezTo>
                  <a:pt x="14328" y="17708"/>
                  <a:pt x="14107" y="18331"/>
                  <a:pt x="13798" y="18915"/>
                </a:cubicBezTo>
                <a:cubicBezTo>
                  <a:pt x="13533" y="19498"/>
                  <a:pt x="13224" y="19965"/>
                  <a:pt x="12914" y="20394"/>
                </a:cubicBezTo>
                <a:cubicBezTo>
                  <a:pt x="12561" y="20744"/>
                  <a:pt x="12208" y="21055"/>
                  <a:pt x="11766" y="21289"/>
                </a:cubicBezTo>
                <a:cubicBezTo>
                  <a:pt x="11368" y="21483"/>
                  <a:pt x="10971" y="21600"/>
                  <a:pt x="10529" y="21600"/>
                </a:cubicBezTo>
                <a:cubicBezTo>
                  <a:pt x="10132" y="21600"/>
                  <a:pt x="9734" y="21522"/>
                  <a:pt x="9336" y="21289"/>
                </a:cubicBezTo>
                <a:cubicBezTo>
                  <a:pt x="8939" y="21094"/>
                  <a:pt x="8630" y="20783"/>
                  <a:pt x="8320" y="20394"/>
                </a:cubicBezTo>
                <a:cubicBezTo>
                  <a:pt x="7967" y="20004"/>
                  <a:pt x="7658" y="19537"/>
                  <a:pt x="7349" y="18992"/>
                </a:cubicBezTo>
                <a:cubicBezTo>
                  <a:pt x="7084" y="18448"/>
                  <a:pt x="6819" y="17825"/>
                  <a:pt x="6598" y="17163"/>
                </a:cubicBezTo>
                <a:cubicBezTo>
                  <a:pt x="6289" y="17202"/>
                  <a:pt x="5979" y="17280"/>
                  <a:pt x="5714" y="17319"/>
                </a:cubicBezTo>
                <a:cubicBezTo>
                  <a:pt x="5449" y="17358"/>
                  <a:pt x="5184" y="17436"/>
                  <a:pt x="4919" y="17436"/>
                </a:cubicBezTo>
                <a:cubicBezTo>
                  <a:pt x="4654" y="17475"/>
                  <a:pt x="4389" y="17514"/>
                  <a:pt x="4124" y="17514"/>
                </a:cubicBezTo>
                <a:cubicBezTo>
                  <a:pt x="3903" y="17552"/>
                  <a:pt x="3638" y="17552"/>
                  <a:pt x="3417" y="17552"/>
                </a:cubicBezTo>
                <a:cubicBezTo>
                  <a:pt x="2932" y="17552"/>
                  <a:pt x="2490" y="17514"/>
                  <a:pt x="2136" y="17436"/>
                </a:cubicBezTo>
                <a:cubicBezTo>
                  <a:pt x="1827" y="17397"/>
                  <a:pt x="1518" y="17280"/>
                  <a:pt x="1297" y="17202"/>
                </a:cubicBezTo>
                <a:cubicBezTo>
                  <a:pt x="1032" y="17085"/>
                  <a:pt x="811" y="16969"/>
                  <a:pt x="679" y="16852"/>
                </a:cubicBezTo>
                <a:cubicBezTo>
                  <a:pt x="502" y="16696"/>
                  <a:pt x="370" y="16579"/>
                  <a:pt x="325" y="16424"/>
                </a:cubicBezTo>
                <a:cubicBezTo>
                  <a:pt x="60" y="16112"/>
                  <a:pt x="-28" y="15723"/>
                  <a:pt x="16" y="15295"/>
                </a:cubicBezTo>
                <a:cubicBezTo>
                  <a:pt x="16" y="14867"/>
                  <a:pt x="149" y="14439"/>
                  <a:pt x="370" y="13972"/>
                </a:cubicBezTo>
                <a:cubicBezTo>
                  <a:pt x="590" y="13466"/>
                  <a:pt x="944" y="12960"/>
                  <a:pt x="1341" y="12415"/>
                </a:cubicBezTo>
                <a:cubicBezTo>
                  <a:pt x="1783" y="11909"/>
                  <a:pt x="2269" y="11364"/>
                  <a:pt x="2887" y="10819"/>
                </a:cubicBezTo>
                <a:cubicBezTo>
                  <a:pt x="2666" y="10625"/>
                  <a:pt x="2446" y="10391"/>
                  <a:pt x="2225" y="10197"/>
                </a:cubicBezTo>
                <a:cubicBezTo>
                  <a:pt x="2048" y="10002"/>
                  <a:pt x="1827" y="9808"/>
                  <a:pt x="1695" y="9613"/>
                </a:cubicBezTo>
                <a:cubicBezTo>
                  <a:pt x="1253" y="9146"/>
                  <a:pt x="944" y="8718"/>
                  <a:pt x="679" y="8290"/>
                </a:cubicBezTo>
                <a:cubicBezTo>
                  <a:pt x="414" y="7862"/>
                  <a:pt x="237" y="7472"/>
                  <a:pt x="149" y="7122"/>
                </a:cubicBezTo>
                <a:cubicBezTo>
                  <a:pt x="16" y="6733"/>
                  <a:pt x="-28" y="6383"/>
                  <a:pt x="16" y="6071"/>
                </a:cubicBezTo>
                <a:cubicBezTo>
                  <a:pt x="16" y="5760"/>
                  <a:pt x="105" y="5449"/>
                  <a:pt x="325" y="5176"/>
                </a:cubicBezTo>
                <a:cubicBezTo>
                  <a:pt x="370" y="5059"/>
                  <a:pt x="502" y="4904"/>
                  <a:pt x="679" y="4787"/>
                </a:cubicBezTo>
                <a:cubicBezTo>
                  <a:pt x="811" y="4631"/>
                  <a:pt x="1032" y="4515"/>
                  <a:pt x="1297" y="4437"/>
                </a:cubicBezTo>
                <a:cubicBezTo>
                  <a:pt x="1518" y="4320"/>
                  <a:pt x="1827" y="4242"/>
                  <a:pt x="2136" y="4164"/>
                </a:cubicBezTo>
                <a:cubicBezTo>
                  <a:pt x="2490" y="4086"/>
                  <a:pt x="2932" y="4086"/>
                  <a:pt x="3417" y="4086"/>
                </a:cubicBezTo>
                <a:cubicBezTo>
                  <a:pt x="3638" y="4086"/>
                  <a:pt x="3903" y="4086"/>
                  <a:pt x="4124" y="4086"/>
                </a:cubicBezTo>
                <a:cubicBezTo>
                  <a:pt x="4389" y="4125"/>
                  <a:pt x="4654" y="4125"/>
                  <a:pt x="4919" y="4164"/>
                </a:cubicBezTo>
                <a:cubicBezTo>
                  <a:pt x="5184" y="4203"/>
                  <a:pt x="5449" y="4242"/>
                  <a:pt x="5714" y="4281"/>
                </a:cubicBezTo>
                <a:cubicBezTo>
                  <a:pt x="5979" y="4359"/>
                  <a:pt x="6289" y="4398"/>
                  <a:pt x="6598" y="4476"/>
                </a:cubicBezTo>
                <a:cubicBezTo>
                  <a:pt x="6819" y="3814"/>
                  <a:pt x="7084" y="3191"/>
                  <a:pt x="7349" y="2646"/>
                </a:cubicBezTo>
                <a:cubicBezTo>
                  <a:pt x="7658" y="2063"/>
                  <a:pt x="7967" y="1596"/>
                  <a:pt x="8320" y="1245"/>
                </a:cubicBezTo>
                <a:cubicBezTo>
                  <a:pt x="8630" y="817"/>
                  <a:pt x="8939" y="506"/>
                  <a:pt x="9336" y="311"/>
                </a:cubicBezTo>
                <a:cubicBezTo>
                  <a:pt x="9734" y="117"/>
                  <a:pt x="10132" y="0"/>
                  <a:pt x="10529" y="0"/>
                </a:cubicBezTo>
                <a:cubicBezTo>
                  <a:pt x="10971" y="0"/>
                  <a:pt x="11368" y="117"/>
                  <a:pt x="11766" y="350"/>
                </a:cubicBezTo>
                <a:cubicBezTo>
                  <a:pt x="12208" y="584"/>
                  <a:pt x="12561" y="856"/>
                  <a:pt x="12914" y="1245"/>
                </a:cubicBezTo>
                <a:cubicBezTo>
                  <a:pt x="13224" y="1635"/>
                  <a:pt x="13533" y="2141"/>
                  <a:pt x="13798" y="2685"/>
                </a:cubicBezTo>
                <a:cubicBezTo>
                  <a:pt x="14107" y="3269"/>
                  <a:pt x="14328" y="3892"/>
                  <a:pt x="14593" y="4592"/>
                </a:cubicBezTo>
                <a:cubicBezTo>
                  <a:pt x="14902" y="4515"/>
                  <a:pt x="15255" y="4437"/>
                  <a:pt x="15565" y="4359"/>
                </a:cubicBezTo>
                <a:cubicBezTo>
                  <a:pt x="15874" y="4320"/>
                  <a:pt x="16183" y="4242"/>
                  <a:pt x="16492" y="4164"/>
                </a:cubicBezTo>
                <a:cubicBezTo>
                  <a:pt x="16801" y="4125"/>
                  <a:pt x="17066" y="4125"/>
                  <a:pt x="17376" y="4086"/>
                </a:cubicBezTo>
                <a:cubicBezTo>
                  <a:pt x="17641" y="4086"/>
                  <a:pt x="17950" y="4086"/>
                  <a:pt x="18215" y="4086"/>
                </a:cubicBezTo>
                <a:cubicBezTo>
                  <a:pt x="18657" y="4086"/>
                  <a:pt x="19054" y="4086"/>
                  <a:pt x="19408" y="4164"/>
                </a:cubicBezTo>
                <a:cubicBezTo>
                  <a:pt x="19761" y="4242"/>
                  <a:pt x="20026" y="4320"/>
                  <a:pt x="20291" y="4437"/>
                </a:cubicBezTo>
                <a:cubicBezTo>
                  <a:pt x="20556" y="4515"/>
                  <a:pt x="20733" y="4631"/>
                  <a:pt x="20909" y="4787"/>
                </a:cubicBezTo>
                <a:cubicBezTo>
                  <a:pt x="21042" y="4904"/>
                  <a:pt x="21174" y="5059"/>
                  <a:pt x="21263" y="5176"/>
                </a:cubicBezTo>
                <a:cubicBezTo>
                  <a:pt x="21484" y="5526"/>
                  <a:pt x="21572" y="5916"/>
                  <a:pt x="21572" y="6344"/>
                </a:cubicBezTo>
                <a:cubicBezTo>
                  <a:pt x="21528" y="6733"/>
                  <a:pt x="21439" y="7200"/>
                  <a:pt x="21174" y="7667"/>
                </a:cubicBezTo>
                <a:cubicBezTo>
                  <a:pt x="20954" y="8134"/>
                  <a:pt x="20644" y="8640"/>
                  <a:pt x="20203" y="9185"/>
                </a:cubicBezTo>
                <a:cubicBezTo>
                  <a:pt x="19805" y="9730"/>
                  <a:pt x="19275" y="10275"/>
                  <a:pt x="18657" y="10819"/>
                </a:cubicBezTo>
                <a:close/>
                <a:moveTo>
                  <a:pt x="1120" y="5643"/>
                </a:moveTo>
                <a:cubicBezTo>
                  <a:pt x="988" y="5799"/>
                  <a:pt x="944" y="6032"/>
                  <a:pt x="944" y="6266"/>
                </a:cubicBezTo>
                <a:cubicBezTo>
                  <a:pt x="944" y="6538"/>
                  <a:pt x="988" y="6772"/>
                  <a:pt x="1120" y="7044"/>
                </a:cubicBezTo>
                <a:cubicBezTo>
                  <a:pt x="1253" y="7356"/>
                  <a:pt x="1385" y="7706"/>
                  <a:pt x="1606" y="8017"/>
                </a:cubicBezTo>
                <a:cubicBezTo>
                  <a:pt x="1827" y="8368"/>
                  <a:pt x="2092" y="8718"/>
                  <a:pt x="2446" y="9107"/>
                </a:cubicBezTo>
                <a:cubicBezTo>
                  <a:pt x="2578" y="9263"/>
                  <a:pt x="2755" y="9457"/>
                  <a:pt x="2976" y="9652"/>
                </a:cubicBezTo>
                <a:cubicBezTo>
                  <a:pt x="3152" y="9846"/>
                  <a:pt x="3373" y="10041"/>
                  <a:pt x="3594" y="10197"/>
                </a:cubicBezTo>
                <a:cubicBezTo>
                  <a:pt x="3727" y="10080"/>
                  <a:pt x="3903" y="9924"/>
                  <a:pt x="4080" y="9808"/>
                </a:cubicBezTo>
                <a:cubicBezTo>
                  <a:pt x="4257" y="9652"/>
                  <a:pt x="4433" y="9535"/>
                  <a:pt x="4610" y="9379"/>
                </a:cubicBezTo>
                <a:cubicBezTo>
                  <a:pt x="4831" y="9263"/>
                  <a:pt x="5008" y="9107"/>
                  <a:pt x="5184" y="8990"/>
                </a:cubicBezTo>
                <a:cubicBezTo>
                  <a:pt x="5405" y="8835"/>
                  <a:pt x="5582" y="8718"/>
                  <a:pt x="5759" y="8562"/>
                </a:cubicBezTo>
                <a:cubicBezTo>
                  <a:pt x="5803" y="8329"/>
                  <a:pt x="5847" y="8017"/>
                  <a:pt x="5891" y="7745"/>
                </a:cubicBezTo>
                <a:cubicBezTo>
                  <a:pt x="5935" y="7472"/>
                  <a:pt x="5979" y="7161"/>
                  <a:pt x="6024" y="6928"/>
                </a:cubicBezTo>
                <a:cubicBezTo>
                  <a:pt x="6024" y="6655"/>
                  <a:pt x="6112" y="6383"/>
                  <a:pt x="6156" y="6110"/>
                </a:cubicBezTo>
                <a:cubicBezTo>
                  <a:pt x="6200" y="5838"/>
                  <a:pt x="6289" y="5565"/>
                  <a:pt x="6333" y="5332"/>
                </a:cubicBezTo>
                <a:cubicBezTo>
                  <a:pt x="6068" y="5254"/>
                  <a:pt x="5803" y="5215"/>
                  <a:pt x="5538" y="5176"/>
                </a:cubicBezTo>
                <a:cubicBezTo>
                  <a:pt x="5273" y="5098"/>
                  <a:pt x="5008" y="5059"/>
                  <a:pt x="4787" y="5021"/>
                </a:cubicBezTo>
                <a:cubicBezTo>
                  <a:pt x="4522" y="4982"/>
                  <a:pt x="4301" y="4982"/>
                  <a:pt x="4036" y="4943"/>
                </a:cubicBezTo>
                <a:cubicBezTo>
                  <a:pt x="3815" y="4943"/>
                  <a:pt x="3594" y="4943"/>
                  <a:pt x="3417" y="4943"/>
                </a:cubicBezTo>
                <a:cubicBezTo>
                  <a:pt x="3197" y="4943"/>
                  <a:pt x="2976" y="4943"/>
                  <a:pt x="2755" y="4943"/>
                </a:cubicBezTo>
                <a:cubicBezTo>
                  <a:pt x="2534" y="4982"/>
                  <a:pt x="2357" y="4982"/>
                  <a:pt x="2136" y="5021"/>
                </a:cubicBezTo>
                <a:cubicBezTo>
                  <a:pt x="1916" y="5098"/>
                  <a:pt x="1739" y="5176"/>
                  <a:pt x="1562" y="5293"/>
                </a:cubicBezTo>
                <a:cubicBezTo>
                  <a:pt x="1385" y="5371"/>
                  <a:pt x="1253" y="5526"/>
                  <a:pt x="1120" y="5643"/>
                </a:cubicBezTo>
                <a:close/>
                <a:moveTo>
                  <a:pt x="3417" y="16696"/>
                </a:moveTo>
                <a:cubicBezTo>
                  <a:pt x="3594" y="16696"/>
                  <a:pt x="3815" y="16696"/>
                  <a:pt x="4036" y="16657"/>
                </a:cubicBezTo>
                <a:cubicBezTo>
                  <a:pt x="4301" y="16657"/>
                  <a:pt x="4522" y="16618"/>
                  <a:pt x="4787" y="16579"/>
                </a:cubicBezTo>
                <a:cubicBezTo>
                  <a:pt x="5008" y="16541"/>
                  <a:pt x="5273" y="16502"/>
                  <a:pt x="5538" y="16463"/>
                </a:cubicBezTo>
                <a:cubicBezTo>
                  <a:pt x="5803" y="16424"/>
                  <a:pt x="6068" y="16346"/>
                  <a:pt x="6333" y="16268"/>
                </a:cubicBezTo>
                <a:cubicBezTo>
                  <a:pt x="6289" y="16035"/>
                  <a:pt x="6200" y="15801"/>
                  <a:pt x="6156" y="15529"/>
                </a:cubicBezTo>
                <a:cubicBezTo>
                  <a:pt x="6112" y="15256"/>
                  <a:pt x="6024" y="14984"/>
                  <a:pt x="6024" y="14711"/>
                </a:cubicBezTo>
                <a:cubicBezTo>
                  <a:pt x="5979" y="14439"/>
                  <a:pt x="5935" y="14166"/>
                  <a:pt x="5891" y="13894"/>
                </a:cubicBezTo>
                <a:cubicBezTo>
                  <a:pt x="5847" y="13583"/>
                  <a:pt x="5803" y="13310"/>
                  <a:pt x="5759" y="13038"/>
                </a:cubicBezTo>
                <a:cubicBezTo>
                  <a:pt x="5582" y="12921"/>
                  <a:pt x="5405" y="12765"/>
                  <a:pt x="5184" y="12649"/>
                </a:cubicBezTo>
                <a:cubicBezTo>
                  <a:pt x="5008" y="12493"/>
                  <a:pt x="4831" y="12376"/>
                  <a:pt x="4610" y="12221"/>
                </a:cubicBezTo>
                <a:cubicBezTo>
                  <a:pt x="4433" y="12104"/>
                  <a:pt x="4257" y="11948"/>
                  <a:pt x="4080" y="11831"/>
                </a:cubicBezTo>
                <a:cubicBezTo>
                  <a:pt x="3903" y="11676"/>
                  <a:pt x="3727" y="11559"/>
                  <a:pt x="3594" y="11403"/>
                </a:cubicBezTo>
                <a:cubicBezTo>
                  <a:pt x="3064" y="11909"/>
                  <a:pt x="2578" y="12376"/>
                  <a:pt x="2225" y="12804"/>
                </a:cubicBezTo>
                <a:cubicBezTo>
                  <a:pt x="1827" y="13271"/>
                  <a:pt x="1518" y="13699"/>
                  <a:pt x="1341" y="14089"/>
                </a:cubicBezTo>
                <a:cubicBezTo>
                  <a:pt x="1120" y="14517"/>
                  <a:pt x="988" y="14867"/>
                  <a:pt x="988" y="15178"/>
                </a:cubicBezTo>
                <a:cubicBezTo>
                  <a:pt x="944" y="15490"/>
                  <a:pt x="988" y="15762"/>
                  <a:pt x="1120" y="15996"/>
                </a:cubicBezTo>
                <a:cubicBezTo>
                  <a:pt x="1253" y="16112"/>
                  <a:pt x="1385" y="16229"/>
                  <a:pt x="1562" y="16346"/>
                </a:cubicBezTo>
                <a:cubicBezTo>
                  <a:pt x="1739" y="16424"/>
                  <a:pt x="1916" y="16502"/>
                  <a:pt x="2136" y="16579"/>
                </a:cubicBezTo>
                <a:cubicBezTo>
                  <a:pt x="2357" y="16618"/>
                  <a:pt x="2534" y="16657"/>
                  <a:pt x="2755" y="16657"/>
                </a:cubicBezTo>
                <a:cubicBezTo>
                  <a:pt x="2976" y="16696"/>
                  <a:pt x="3197" y="16696"/>
                  <a:pt x="3417" y="16696"/>
                </a:cubicBezTo>
                <a:close/>
                <a:moveTo>
                  <a:pt x="5714" y="11870"/>
                </a:moveTo>
                <a:cubicBezTo>
                  <a:pt x="5714" y="11715"/>
                  <a:pt x="5714" y="11520"/>
                  <a:pt x="5670" y="11325"/>
                </a:cubicBezTo>
                <a:cubicBezTo>
                  <a:pt x="5670" y="11170"/>
                  <a:pt x="5670" y="10975"/>
                  <a:pt x="5670" y="10819"/>
                </a:cubicBezTo>
                <a:cubicBezTo>
                  <a:pt x="5670" y="10625"/>
                  <a:pt x="5670" y="10469"/>
                  <a:pt x="5670" y="10275"/>
                </a:cubicBezTo>
                <a:cubicBezTo>
                  <a:pt x="5714" y="10080"/>
                  <a:pt x="5714" y="9924"/>
                  <a:pt x="5714" y="9730"/>
                </a:cubicBezTo>
                <a:cubicBezTo>
                  <a:pt x="5449" y="9924"/>
                  <a:pt x="5184" y="10080"/>
                  <a:pt x="4963" y="10275"/>
                </a:cubicBezTo>
                <a:cubicBezTo>
                  <a:pt x="4743" y="10469"/>
                  <a:pt x="4522" y="10625"/>
                  <a:pt x="4301" y="10819"/>
                </a:cubicBezTo>
                <a:cubicBezTo>
                  <a:pt x="4522" y="10975"/>
                  <a:pt x="4743" y="11170"/>
                  <a:pt x="4963" y="11325"/>
                </a:cubicBezTo>
                <a:cubicBezTo>
                  <a:pt x="5184" y="11520"/>
                  <a:pt x="5449" y="11715"/>
                  <a:pt x="5714" y="11870"/>
                </a:cubicBezTo>
                <a:close/>
                <a:moveTo>
                  <a:pt x="12782" y="13738"/>
                </a:moveTo>
                <a:cubicBezTo>
                  <a:pt x="13091" y="13622"/>
                  <a:pt x="13356" y="13466"/>
                  <a:pt x="13621" y="13310"/>
                </a:cubicBezTo>
                <a:cubicBezTo>
                  <a:pt x="13886" y="13155"/>
                  <a:pt x="14151" y="12999"/>
                  <a:pt x="14416" y="12843"/>
                </a:cubicBezTo>
                <a:cubicBezTo>
                  <a:pt x="14416" y="12688"/>
                  <a:pt x="14416" y="12493"/>
                  <a:pt x="14416" y="12337"/>
                </a:cubicBezTo>
                <a:cubicBezTo>
                  <a:pt x="14460" y="12182"/>
                  <a:pt x="14460" y="11987"/>
                  <a:pt x="14460" y="11831"/>
                </a:cubicBezTo>
                <a:cubicBezTo>
                  <a:pt x="14460" y="11637"/>
                  <a:pt x="14460" y="11481"/>
                  <a:pt x="14460" y="11325"/>
                </a:cubicBezTo>
                <a:cubicBezTo>
                  <a:pt x="14460" y="11131"/>
                  <a:pt x="14460" y="10975"/>
                  <a:pt x="14460" y="10819"/>
                </a:cubicBezTo>
                <a:cubicBezTo>
                  <a:pt x="14460" y="10625"/>
                  <a:pt x="14460" y="10469"/>
                  <a:pt x="14460" y="10314"/>
                </a:cubicBezTo>
                <a:cubicBezTo>
                  <a:pt x="14460" y="10119"/>
                  <a:pt x="14460" y="9963"/>
                  <a:pt x="14460" y="9808"/>
                </a:cubicBezTo>
                <a:cubicBezTo>
                  <a:pt x="14460" y="9613"/>
                  <a:pt x="14460" y="9457"/>
                  <a:pt x="14416" y="9302"/>
                </a:cubicBezTo>
                <a:cubicBezTo>
                  <a:pt x="14416" y="9107"/>
                  <a:pt x="14416" y="8951"/>
                  <a:pt x="14416" y="8796"/>
                </a:cubicBezTo>
                <a:cubicBezTo>
                  <a:pt x="14151" y="8601"/>
                  <a:pt x="13886" y="8445"/>
                  <a:pt x="13621" y="8290"/>
                </a:cubicBezTo>
                <a:cubicBezTo>
                  <a:pt x="13356" y="8134"/>
                  <a:pt x="13091" y="8017"/>
                  <a:pt x="12782" y="7862"/>
                </a:cubicBezTo>
                <a:cubicBezTo>
                  <a:pt x="12649" y="7784"/>
                  <a:pt x="12473" y="7667"/>
                  <a:pt x="12296" y="7589"/>
                </a:cubicBezTo>
                <a:cubicBezTo>
                  <a:pt x="12119" y="7511"/>
                  <a:pt x="11987" y="7434"/>
                  <a:pt x="11810" y="7356"/>
                </a:cubicBezTo>
                <a:cubicBezTo>
                  <a:pt x="11633" y="7278"/>
                  <a:pt x="11457" y="7161"/>
                  <a:pt x="11280" y="7122"/>
                </a:cubicBezTo>
                <a:cubicBezTo>
                  <a:pt x="11147" y="7044"/>
                  <a:pt x="10971" y="6966"/>
                  <a:pt x="10794" y="6850"/>
                </a:cubicBezTo>
                <a:cubicBezTo>
                  <a:pt x="10617" y="6966"/>
                  <a:pt x="10485" y="7044"/>
                  <a:pt x="10308" y="7122"/>
                </a:cubicBezTo>
                <a:cubicBezTo>
                  <a:pt x="10132" y="7161"/>
                  <a:pt x="9955" y="7278"/>
                  <a:pt x="9734" y="7356"/>
                </a:cubicBezTo>
                <a:cubicBezTo>
                  <a:pt x="9601" y="7434"/>
                  <a:pt x="9425" y="7511"/>
                  <a:pt x="9248" y="7589"/>
                </a:cubicBezTo>
                <a:cubicBezTo>
                  <a:pt x="9071" y="7667"/>
                  <a:pt x="8939" y="7784"/>
                  <a:pt x="8762" y="7862"/>
                </a:cubicBezTo>
                <a:cubicBezTo>
                  <a:pt x="8585" y="7978"/>
                  <a:pt x="8409" y="8056"/>
                  <a:pt x="8232" y="8173"/>
                </a:cubicBezTo>
                <a:cubicBezTo>
                  <a:pt x="8055" y="8290"/>
                  <a:pt x="7879" y="8368"/>
                  <a:pt x="7746" y="8484"/>
                </a:cubicBezTo>
                <a:cubicBezTo>
                  <a:pt x="7525" y="8562"/>
                  <a:pt x="7349" y="8640"/>
                  <a:pt x="7216" y="8718"/>
                </a:cubicBezTo>
                <a:cubicBezTo>
                  <a:pt x="7039" y="8835"/>
                  <a:pt x="6907" y="8951"/>
                  <a:pt x="6774" y="9029"/>
                </a:cubicBezTo>
                <a:cubicBezTo>
                  <a:pt x="6730" y="9185"/>
                  <a:pt x="6686" y="9302"/>
                  <a:pt x="6686" y="9457"/>
                </a:cubicBezTo>
                <a:cubicBezTo>
                  <a:pt x="6686" y="9613"/>
                  <a:pt x="6686" y="9769"/>
                  <a:pt x="6686" y="9885"/>
                </a:cubicBezTo>
                <a:cubicBezTo>
                  <a:pt x="6686" y="10080"/>
                  <a:pt x="6686" y="10236"/>
                  <a:pt x="6686" y="10391"/>
                </a:cubicBezTo>
                <a:cubicBezTo>
                  <a:pt x="6642" y="10547"/>
                  <a:pt x="6642" y="10664"/>
                  <a:pt x="6642" y="10819"/>
                </a:cubicBezTo>
                <a:cubicBezTo>
                  <a:pt x="6642" y="10936"/>
                  <a:pt x="6642" y="11092"/>
                  <a:pt x="6686" y="11248"/>
                </a:cubicBezTo>
                <a:cubicBezTo>
                  <a:pt x="6686" y="11403"/>
                  <a:pt x="6686" y="11559"/>
                  <a:pt x="6686" y="11715"/>
                </a:cubicBezTo>
                <a:cubicBezTo>
                  <a:pt x="6686" y="11870"/>
                  <a:pt x="6686" y="11987"/>
                  <a:pt x="6686" y="12143"/>
                </a:cubicBezTo>
                <a:cubicBezTo>
                  <a:pt x="6686" y="12259"/>
                  <a:pt x="6730" y="12415"/>
                  <a:pt x="6774" y="12571"/>
                </a:cubicBezTo>
                <a:cubicBezTo>
                  <a:pt x="6907" y="12688"/>
                  <a:pt x="7039" y="12804"/>
                  <a:pt x="7216" y="12882"/>
                </a:cubicBezTo>
                <a:cubicBezTo>
                  <a:pt x="7349" y="12999"/>
                  <a:pt x="7525" y="13077"/>
                  <a:pt x="7746" y="13194"/>
                </a:cubicBezTo>
                <a:cubicBezTo>
                  <a:pt x="7879" y="13271"/>
                  <a:pt x="8055" y="13349"/>
                  <a:pt x="8232" y="13427"/>
                </a:cubicBezTo>
                <a:cubicBezTo>
                  <a:pt x="8409" y="13544"/>
                  <a:pt x="8585" y="13661"/>
                  <a:pt x="8762" y="13738"/>
                </a:cubicBezTo>
                <a:cubicBezTo>
                  <a:pt x="8939" y="13855"/>
                  <a:pt x="9071" y="13933"/>
                  <a:pt x="9248" y="14011"/>
                </a:cubicBezTo>
                <a:cubicBezTo>
                  <a:pt x="9425" y="14128"/>
                  <a:pt x="9601" y="14205"/>
                  <a:pt x="9734" y="14244"/>
                </a:cubicBezTo>
                <a:cubicBezTo>
                  <a:pt x="9955" y="14361"/>
                  <a:pt x="10132" y="14439"/>
                  <a:pt x="10308" y="14517"/>
                </a:cubicBezTo>
                <a:cubicBezTo>
                  <a:pt x="10485" y="14595"/>
                  <a:pt x="10617" y="14672"/>
                  <a:pt x="10794" y="14750"/>
                </a:cubicBezTo>
                <a:cubicBezTo>
                  <a:pt x="10971" y="14672"/>
                  <a:pt x="11147" y="14595"/>
                  <a:pt x="11280" y="14517"/>
                </a:cubicBezTo>
                <a:cubicBezTo>
                  <a:pt x="11457" y="14439"/>
                  <a:pt x="11633" y="14361"/>
                  <a:pt x="11810" y="14244"/>
                </a:cubicBezTo>
                <a:cubicBezTo>
                  <a:pt x="11987" y="14205"/>
                  <a:pt x="12119" y="14128"/>
                  <a:pt x="12296" y="14011"/>
                </a:cubicBezTo>
                <a:cubicBezTo>
                  <a:pt x="12473" y="13933"/>
                  <a:pt x="12649" y="13855"/>
                  <a:pt x="12782" y="13738"/>
                </a:cubicBezTo>
                <a:close/>
                <a:moveTo>
                  <a:pt x="6863" y="7939"/>
                </a:moveTo>
                <a:cubicBezTo>
                  <a:pt x="7039" y="7784"/>
                  <a:pt x="7260" y="7667"/>
                  <a:pt x="7525" y="7511"/>
                </a:cubicBezTo>
                <a:cubicBezTo>
                  <a:pt x="7790" y="7395"/>
                  <a:pt x="8011" y="7239"/>
                  <a:pt x="8232" y="7122"/>
                </a:cubicBezTo>
                <a:cubicBezTo>
                  <a:pt x="8497" y="7005"/>
                  <a:pt x="8718" y="6889"/>
                  <a:pt x="8983" y="6772"/>
                </a:cubicBezTo>
                <a:cubicBezTo>
                  <a:pt x="9204" y="6616"/>
                  <a:pt x="9469" y="6499"/>
                  <a:pt x="9690" y="6422"/>
                </a:cubicBezTo>
                <a:cubicBezTo>
                  <a:pt x="9513" y="6344"/>
                  <a:pt x="9292" y="6266"/>
                  <a:pt x="9071" y="6188"/>
                </a:cubicBezTo>
                <a:cubicBezTo>
                  <a:pt x="8851" y="6071"/>
                  <a:pt x="8674" y="6032"/>
                  <a:pt x="8497" y="5955"/>
                </a:cubicBezTo>
                <a:cubicBezTo>
                  <a:pt x="8276" y="5877"/>
                  <a:pt x="8100" y="5799"/>
                  <a:pt x="7879" y="5760"/>
                </a:cubicBezTo>
                <a:cubicBezTo>
                  <a:pt x="7658" y="5682"/>
                  <a:pt x="7481" y="5643"/>
                  <a:pt x="7260" y="5604"/>
                </a:cubicBezTo>
                <a:cubicBezTo>
                  <a:pt x="7216" y="5760"/>
                  <a:pt x="7172" y="5955"/>
                  <a:pt x="7172" y="6110"/>
                </a:cubicBezTo>
                <a:cubicBezTo>
                  <a:pt x="7128" y="6305"/>
                  <a:pt x="7084" y="6499"/>
                  <a:pt x="7039" y="6694"/>
                </a:cubicBezTo>
                <a:cubicBezTo>
                  <a:pt x="6995" y="6928"/>
                  <a:pt x="6951" y="7122"/>
                  <a:pt x="6907" y="7317"/>
                </a:cubicBezTo>
                <a:cubicBezTo>
                  <a:pt x="6907" y="7511"/>
                  <a:pt x="6863" y="7706"/>
                  <a:pt x="6863" y="7939"/>
                </a:cubicBezTo>
                <a:close/>
                <a:moveTo>
                  <a:pt x="9690" y="15217"/>
                </a:moveTo>
                <a:cubicBezTo>
                  <a:pt x="9469" y="15101"/>
                  <a:pt x="9204" y="14984"/>
                  <a:pt x="8983" y="14867"/>
                </a:cubicBezTo>
                <a:cubicBezTo>
                  <a:pt x="8718" y="14711"/>
                  <a:pt x="8497" y="14595"/>
                  <a:pt x="8232" y="14517"/>
                </a:cubicBezTo>
                <a:cubicBezTo>
                  <a:pt x="8011" y="14361"/>
                  <a:pt x="7790" y="14244"/>
                  <a:pt x="7525" y="14089"/>
                </a:cubicBezTo>
                <a:cubicBezTo>
                  <a:pt x="7260" y="13972"/>
                  <a:pt x="7039" y="13816"/>
                  <a:pt x="6863" y="13699"/>
                </a:cubicBezTo>
                <a:cubicBezTo>
                  <a:pt x="6863" y="13894"/>
                  <a:pt x="6907" y="14089"/>
                  <a:pt x="6907" y="14322"/>
                </a:cubicBezTo>
                <a:cubicBezTo>
                  <a:pt x="6951" y="14517"/>
                  <a:pt x="6995" y="14711"/>
                  <a:pt x="7039" y="14906"/>
                </a:cubicBezTo>
                <a:cubicBezTo>
                  <a:pt x="7084" y="15101"/>
                  <a:pt x="7128" y="15295"/>
                  <a:pt x="7172" y="15490"/>
                </a:cubicBezTo>
                <a:cubicBezTo>
                  <a:pt x="7172" y="15684"/>
                  <a:pt x="7216" y="15879"/>
                  <a:pt x="7260" y="16035"/>
                </a:cubicBezTo>
                <a:cubicBezTo>
                  <a:pt x="7481" y="15996"/>
                  <a:pt x="7658" y="15957"/>
                  <a:pt x="7879" y="15879"/>
                </a:cubicBezTo>
                <a:cubicBezTo>
                  <a:pt x="8100" y="15801"/>
                  <a:pt x="8276" y="15762"/>
                  <a:pt x="8497" y="15684"/>
                </a:cubicBezTo>
                <a:cubicBezTo>
                  <a:pt x="8674" y="15606"/>
                  <a:pt x="8851" y="15529"/>
                  <a:pt x="9071" y="15451"/>
                </a:cubicBezTo>
                <a:cubicBezTo>
                  <a:pt x="9292" y="15373"/>
                  <a:pt x="9513" y="15295"/>
                  <a:pt x="9690" y="15217"/>
                </a:cubicBezTo>
                <a:close/>
                <a:moveTo>
                  <a:pt x="10529" y="895"/>
                </a:moveTo>
                <a:cubicBezTo>
                  <a:pt x="10264" y="895"/>
                  <a:pt x="9999" y="973"/>
                  <a:pt x="9734" y="1129"/>
                </a:cubicBezTo>
                <a:cubicBezTo>
                  <a:pt x="9469" y="1284"/>
                  <a:pt x="9204" y="1557"/>
                  <a:pt x="8939" y="1907"/>
                </a:cubicBezTo>
                <a:cubicBezTo>
                  <a:pt x="8674" y="2218"/>
                  <a:pt x="8409" y="2646"/>
                  <a:pt x="8144" y="3114"/>
                </a:cubicBezTo>
                <a:cubicBezTo>
                  <a:pt x="7923" y="3581"/>
                  <a:pt x="7702" y="4125"/>
                  <a:pt x="7481" y="4748"/>
                </a:cubicBezTo>
                <a:cubicBezTo>
                  <a:pt x="7790" y="4787"/>
                  <a:pt x="8055" y="4865"/>
                  <a:pt x="8320" y="4943"/>
                </a:cubicBezTo>
                <a:cubicBezTo>
                  <a:pt x="8585" y="5059"/>
                  <a:pt x="8851" y="5137"/>
                  <a:pt x="9116" y="5254"/>
                </a:cubicBezTo>
                <a:cubicBezTo>
                  <a:pt x="9381" y="5332"/>
                  <a:pt x="9646" y="5449"/>
                  <a:pt x="9955" y="5565"/>
                </a:cubicBezTo>
                <a:cubicBezTo>
                  <a:pt x="10220" y="5682"/>
                  <a:pt x="10529" y="5799"/>
                  <a:pt x="10794" y="5877"/>
                </a:cubicBezTo>
                <a:cubicBezTo>
                  <a:pt x="11015" y="5799"/>
                  <a:pt x="11236" y="5682"/>
                  <a:pt x="11501" y="5604"/>
                </a:cubicBezTo>
                <a:cubicBezTo>
                  <a:pt x="11766" y="5488"/>
                  <a:pt x="11987" y="5410"/>
                  <a:pt x="12208" y="5332"/>
                </a:cubicBezTo>
                <a:cubicBezTo>
                  <a:pt x="12473" y="5254"/>
                  <a:pt x="12738" y="5137"/>
                  <a:pt x="12959" y="5059"/>
                </a:cubicBezTo>
                <a:cubicBezTo>
                  <a:pt x="13179" y="4982"/>
                  <a:pt x="13444" y="4904"/>
                  <a:pt x="13665" y="4826"/>
                </a:cubicBezTo>
                <a:cubicBezTo>
                  <a:pt x="13444" y="4242"/>
                  <a:pt x="13224" y="3658"/>
                  <a:pt x="13003" y="3191"/>
                </a:cubicBezTo>
                <a:cubicBezTo>
                  <a:pt x="12738" y="2685"/>
                  <a:pt x="12473" y="2296"/>
                  <a:pt x="12208" y="1946"/>
                </a:cubicBezTo>
                <a:cubicBezTo>
                  <a:pt x="11943" y="1596"/>
                  <a:pt x="11678" y="1362"/>
                  <a:pt x="11412" y="1168"/>
                </a:cubicBezTo>
                <a:cubicBezTo>
                  <a:pt x="11147" y="973"/>
                  <a:pt x="10838" y="895"/>
                  <a:pt x="10529" y="895"/>
                </a:cubicBezTo>
                <a:close/>
                <a:moveTo>
                  <a:pt x="10529" y="20744"/>
                </a:moveTo>
                <a:cubicBezTo>
                  <a:pt x="10838" y="20744"/>
                  <a:pt x="11147" y="20666"/>
                  <a:pt x="11412" y="20471"/>
                </a:cubicBezTo>
                <a:cubicBezTo>
                  <a:pt x="11678" y="20277"/>
                  <a:pt x="11943" y="20004"/>
                  <a:pt x="12208" y="19693"/>
                </a:cubicBezTo>
                <a:cubicBezTo>
                  <a:pt x="12473" y="19343"/>
                  <a:pt x="12738" y="18915"/>
                  <a:pt x="13003" y="18448"/>
                </a:cubicBezTo>
                <a:cubicBezTo>
                  <a:pt x="13224" y="17942"/>
                  <a:pt x="13444" y="17397"/>
                  <a:pt x="13665" y="16774"/>
                </a:cubicBezTo>
                <a:cubicBezTo>
                  <a:pt x="13444" y="16735"/>
                  <a:pt x="13179" y="16657"/>
                  <a:pt x="12959" y="16579"/>
                </a:cubicBezTo>
                <a:cubicBezTo>
                  <a:pt x="12738" y="16463"/>
                  <a:pt x="12473" y="16385"/>
                  <a:pt x="12208" y="16268"/>
                </a:cubicBezTo>
                <a:cubicBezTo>
                  <a:pt x="11987" y="16229"/>
                  <a:pt x="11766" y="16151"/>
                  <a:pt x="11501" y="16035"/>
                </a:cubicBezTo>
                <a:cubicBezTo>
                  <a:pt x="11236" y="15918"/>
                  <a:pt x="11015" y="15840"/>
                  <a:pt x="10794" y="15723"/>
                </a:cubicBezTo>
                <a:cubicBezTo>
                  <a:pt x="10529" y="15840"/>
                  <a:pt x="10220" y="15957"/>
                  <a:pt x="9955" y="16074"/>
                </a:cubicBezTo>
                <a:cubicBezTo>
                  <a:pt x="9646" y="16190"/>
                  <a:pt x="9381" y="16268"/>
                  <a:pt x="9116" y="16385"/>
                </a:cubicBezTo>
                <a:cubicBezTo>
                  <a:pt x="8851" y="16502"/>
                  <a:pt x="8585" y="16579"/>
                  <a:pt x="8320" y="16657"/>
                </a:cubicBezTo>
                <a:cubicBezTo>
                  <a:pt x="8055" y="16735"/>
                  <a:pt x="7790" y="16813"/>
                  <a:pt x="7481" y="16891"/>
                </a:cubicBezTo>
                <a:cubicBezTo>
                  <a:pt x="7702" y="17514"/>
                  <a:pt x="7923" y="18058"/>
                  <a:pt x="8144" y="18525"/>
                </a:cubicBezTo>
                <a:cubicBezTo>
                  <a:pt x="8409" y="18992"/>
                  <a:pt x="8674" y="19382"/>
                  <a:pt x="8939" y="19732"/>
                </a:cubicBezTo>
                <a:cubicBezTo>
                  <a:pt x="9204" y="20082"/>
                  <a:pt x="9469" y="20316"/>
                  <a:pt x="9734" y="20471"/>
                </a:cubicBezTo>
                <a:cubicBezTo>
                  <a:pt x="9999" y="20666"/>
                  <a:pt x="10264" y="20744"/>
                  <a:pt x="10529" y="20744"/>
                </a:cubicBezTo>
                <a:close/>
                <a:moveTo>
                  <a:pt x="11854" y="6422"/>
                </a:moveTo>
                <a:cubicBezTo>
                  <a:pt x="12119" y="6499"/>
                  <a:pt x="12384" y="6616"/>
                  <a:pt x="12605" y="6772"/>
                </a:cubicBezTo>
                <a:cubicBezTo>
                  <a:pt x="12870" y="6889"/>
                  <a:pt x="13091" y="7005"/>
                  <a:pt x="13312" y="7122"/>
                </a:cubicBezTo>
                <a:cubicBezTo>
                  <a:pt x="13444" y="7200"/>
                  <a:pt x="13621" y="7317"/>
                  <a:pt x="13798" y="7395"/>
                </a:cubicBezTo>
                <a:cubicBezTo>
                  <a:pt x="13974" y="7472"/>
                  <a:pt x="14151" y="7550"/>
                  <a:pt x="14284" y="7667"/>
                </a:cubicBezTo>
                <a:cubicBezTo>
                  <a:pt x="14239" y="7511"/>
                  <a:pt x="14195" y="7317"/>
                  <a:pt x="14151" y="7161"/>
                </a:cubicBezTo>
                <a:cubicBezTo>
                  <a:pt x="14151" y="7005"/>
                  <a:pt x="14107" y="6811"/>
                  <a:pt x="14107" y="6655"/>
                </a:cubicBezTo>
                <a:cubicBezTo>
                  <a:pt x="14063" y="6499"/>
                  <a:pt x="14019" y="6344"/>
                  <a:pt x="14019" y="6188"/>
                </a:cubicBezTo>
                <a:cubicBezTo>
                  <a:pt x="13974" y="6032"/>
                  <a:pt x="13930" y="5877"/>
                  <a:pt x="13886" y="5682"/>
                </a:cubicBezTo>
                <a:cubicBezTo>
                  <a:pt x="13754" y="5760"/>
                  <a:pt x="13577" y="5838"/>
                  <a:pt x="13400" y="5877"/>
                </a:cubicBezTo>
                <a:cubicBezTo>
                  <a:pt x="13224" y="5916"/>
                  <a:pt x="13047" y="5994"/>
                  <a:pt x="12914" y="6032"/>
                </a:cubicBezTo>
                <a:cubicBezTo>
                  <a:pt x="12738" y="6071"/>
                  <a:pt x="12605" y="6149"/>
                  <a:pt x="12428" y="6188"/>
                </a:cubicBezTo>
                <a:cubicBezTo>
                  <a:pt x="12252" y="6266"/>
                  <a:pt x="12075" y="6344"/>
                  <a:pt x="11854" y="6422"/>
                </a:cubicBezTo>
                <a:close/>
                <a:moveTo>
                  <a:pt x="14284" y="13972"/>
                </a:moveTo>
                <a:cubicBezTo>
                  <a:pt x="14151" y="14050"/>
                  <a:pt x="13974" y="14166"/>
                  <a:pt x="13798" y="14244"/>
                </a:cubicBezTo>
                <a:cubicBezTo>
                  <a:pt x="13621" y="14322"/>
                  <a:pt x="13444" y="14400"/>
                  <a:pt x="13312" y="14517"/>
                </a:cubicBezTo>
                <a:cubicBezTo>
                  <a:pt x="13091" y="14595"/>
                  <a:pt x="12870" y="14711"/>
                  <a:pt x="12605" y="14867"/>
                </a:cubicBezTo>
                <a:cubicBezTo>
                  <a:pt x="12384" y="14984"/>
                  <a:pt x="12119" y="15101"/>
                  <a:pt x="11854" y="15217"/>
                </a:cubicBezTo>
                <a:cubicBezTo>
                  <a:pt x="12075" y="15295"/>
                  <a:pt x="12252" y="15373"/>
                  <a:pt x="12428" y="15412"/>
                </a:cubicBezTo>
                <a:cubicBezTo>
                  <a:pt x="12605" y="15490"/>
                  <a:pt x="12738" y="15529"/>
                  <a:pt x="12914" y="15568"/>
                </a:cubicBezTo>
                <a:cubicBezTo>
                  <a:pt x="13047" y="15645"/>
                  <a:pt x="13224" y="15684"/>
                  <a:pt x="13400" y="15762"/>
                </a:cubicBezTo>
                <a:cubicBezTo>
                  <a:pt x="13577" y="15801"/>
                  <a:pt x="13754" y="15879"/>
                  <a:pt x="13886" y="15918"/>
                </a:cubicBezTo>
                <a:cubicBezTo>
                  <a:pt x="13930" y="15762"/>
                  <a:pt x="13974" y="15606"/>
                  <a:pt x="14019" y="15451"/>
                </a:cubicBezTo>
                <a:cubicBezTo>
                  <a:pt x="14019" y="15295"/>
                  <a:pt x="14063" y="15139"/>
                  <a:pt x="14107" y="14984"/>
                </a:cubicBezTo>
                <a:cubicBezTo>
                  <a:pt x="14107" y="14789"/>
                  <a:pt x="14151" y="14634"/>
                  <a:pt x="14151" y="14478"/>
                </a:cubicBezTo>
                <a:cubicBezTo>
                  <a:pt x="14195" y="14283"/>
                  <a:pt x="14239" y="14128"/>
                  <a:pt x="14284" y="13972"/>
                </a:cubicBezTo>
                <a:close/>
                <a:moveTo>
                  <a:pt x="18215" y="4943"/>
                </a:moveTo>
                <a:cubicBezTo>
                  <a:pt x="17950" y="4943"/>
                  <a:pt x="17685" y="4943"/>
                  <a:pt x="17420" y="4943"/>
                </a:cubicBezTo>
                <a:cubicBezTo>
                  <a:pt x="17155" y="4982"/>
                  <a:pt x="16890" y="4982"/>
                  <a:pt x="16581" y="5021"/>
                </a:cubicBezTo>
                <a:cubicBezTo>
                  <a:pt x="16316" y="5098"/>
                  <a:pt x="16051" y="5176"/>
                  <a:pt x="15741" y="5215"/>
                </a:cubicBezTo>
                <a:cubicBezTo>
                  <a:pt x="15432" y="5254"/>
                  <a:pt x="15123" y="5332"/>
                  <a:pt x="14814" y="5449"/>
                </a:cubicBezTo>
                <a:cubicBezTo>
                  <a:pt x="14902" y="5643"/>
                  <a:pt x="14946" y="5877"/>
                  <a:pt x="14990" y="6110"/>
                </a:cubicBezTo>
                <a:cubicBezTo>
                  <a:pt x="15035" y="6344"/>
                  <a:pt x="15035" y="6577"/>
                  <a:pt x="15079" y="6811"/>
                </a:cubicBezTo>
                <a:cubicBezTo>
                  <a:pt x="15167" y="7044"/>
                  <a:pt x="15211" y="7278"/>
                  <a:pt x="15255" y="7550"/>
                </a:cubicBezTo>
                <a:cubicBezTo>
                  <a:pt x="15255" y="7784"/>
                  <a:pt x="15300" y="8056"/>
                  <a:pt x="15344" y="8290"/>
                </a:cubicBezTo>
                <a:cubicBezTo>
                  <a:pt x="15565" y="8445"/>
                  <a:pt x="15785" y="8601"/>
                  <a:pt x="16051" y="8757"/>
                </a:cubicBezTo>
                <a:cubicBezTo>
                  <a:pt x="16271" y="8912"/>
                  <a:pt x="16492" y="9068"/>
                  <a:pt x="16713" y="9224"/>
                </a:cubicBezTo>
                <a:cubicBezTo>
                  <a:pt x="16934" y="9418"/>
                  <a:pt x="17155" y="9574"/>
                  <a:pt x="17376" y="9730"/>
                </a:cubicBezTo>
                <a:cubicBezTo>
                  <a:pt x="17597" y="9885"/>
                  <a:pt x="17773" y="10041"/>
                  <a:pt x="17950" y="10197"/>
                </a:cubicBezTo>
                <a:cubicBezTo>
                  <a:pt x="18524" y="9730"/>
                  <a:pt x="18966" y="9263"/>
                  <a:pt x="19363" y="8796"/>
                </a:cubicBezTo>
                <a:cubicBezTo>
                  <a:pt x="19717" y="8368"/>
                  <a:pt x="20026" y="7939"/>
                  <a:pt x="20203" y="7511"/>
                </a:cubicBezTo>
                <a:cubicBezTo>
                  <a:pt x="20424" y="7161"/>
                  <a:pt x="20556" y="6811"/>
                  <a:pt x="20600" y="6461"/>
                </a:cubicBezTo>
                <a:cubicBezTo>
                  <a:pt x="20644" y="6149"/>
                  <a:pt x="20600" y="5877"/>
                  <a:pt x="20424" y="5643"/>
                </a:cubicBezTo>
                <a:cubicBezTo>
                  <a:pt x="20335" y="5526"/>
                  <a:pt x="20203" y="5371"/>
                  <a:pt x="20026" y="5293"/>
                </a:cubicBezTo>
                <a:cubicBezTo>
                  <a:pt x="19849" y="5176"/>
                  <a:pt x="19673" y="5098"/>
                  <a:pt x="19452" y="5021"/>
                </a:cubicBezTo>
                <a:cubicBezTo>
                  <a:pt x="19231" y="4982"/>
                  <a:pt x="19010" y="4982"/>
                  <a:pt x="18789" y="4943"/>
                </a:cubicBezTo>
                <a:cubicBezTo>
                  <a:pt x="18612" y="4943"/>
                  <a:pt x="18392" y="4943"/>
                  <a:pt x="18215" y="4943"/>
                </a:cubicBezTo>
                <a:close/>
                <a:moveTo>
                  <a:pt x="20424" y="15996"/>
                </a:moveTo>
                <a:cubicBezTo>
                  <a:pt x="20600" y="15762"/>
                  <a:pt x="20644" y="15490"/>
                  <a:pt x="20600" y="15178"/>
                </a:cubicBezTo>
                <a:cubicBezTo>
                  <a:pt x="20556" y="14867"/>
                  <a:pt x="20424" y="14517"/>
                  <a:pt x="20203" y="14089"/>
                </a:cubicBezTo>
                <a:cubicBezTo>
                  <a:pt x="20026" y="13699"/>
                  <a:pt x="19717" y="13271"/>
                  <a:pt x="19363" y="12804"/>
                </a:cubicBezTo>
                <a:cubicBezTo>
                  <a:pt x="18966" y="12376"/>
                  <a:pt x="18524" y="11909"/>
                  <a:pt x="17950" y="11403"/>
                </a:cubicBezTo>
                <a:cubicBezTo>
                  <a:pt x="17773" y="11598"/>
                  <a:pt x="17597" y="11754"/>
                  <a:pt x="17376" y="11909"/>
                </a:cubicBezTo>
                <a:cubicBezTo>
                  <a:pt x="17155" y="12065"/>
                  <a:pt x="16934" y="12221"/>
                  <a:pt x="16713" y="12376"/>
                </a:cubicBezTo>
                <a:cubicBezTo>
                  <a:pt x="16492" y="12571"/>
                  <a:pt x="16271" y="12726"/>
                  <a:pt x="16051" y="12882"/>
                </a:cubicBezTo>
                <a:cubicBezTo>
                  <a:pt x="15785" y="12999"/>
                  <a:pt x="15565" y="13194"/>
                  <a:pt x="15344" y="13349"/>
                </a:cubicBezTo>
                <a:cubicBezTo>
                  <a:pt x="15300" y="13583"/>
                  <a:pt x="15255" y="13816"/>
                  <a:pt x="15255" y="14089"/>
                </a:cubicBezTo>
                <a:cubicBezTo>
                  <a:pt x="15211" y="14322"/>
                  <a:pt x="15167" y="14595"/>
                  <a:pt x="15079" y="14828"/>
                </a:cubicBezTo>
                <a:cubicBezTo>
                  <a:pt x="15035" y="15062"/>
                  <a:pt x="15035" y="15295"/>
                  <a:pt x="14990" y="15529"/>
                </a:cubicBezTo>
                <a:cubicBezTo>
                  <a:pt x="14946" y="15762"/>
                  <a:pt x="14902" y="15996"/>
                  <a:pt x="14814" y="16190"/>
                </a:cubicBezTo>
                <a:cubicBezTo>
                  <a:pt x="15123" y="16268"/>
                  <a:pt x="15432" y="16346"/>
                  <a:pt x="15741" y="16424"/>
                </a:cubicBezTo>
                <a:cubicBezTo>
                  <a:pt x="16051" y="16463"/>
                  <a:pt x="16316" y="16502"/>
                  <a:pt x="16581" y="16579"/>
                </a:cubicBezTo>
                <a:cubicBezTo>
                  <a:pt x="16890" y="16618"/>
                  <a:pt x="17155" y="16657"/>
                  <a:pt x="17420" y="16657"/>
                </a:cubicBezTo>
                <a:cubicBezTo>
                  <a:pt x="17685" y="16696"/>
                  <a:pt x="17950" y="16696"/>
                  <a:pt x="18215" y="16696"/>
                </a:cubicBezTo>
                <a:cubicBezTo>
                  <a:pt x="18392" y="16696"/>
                  <a:pt x="18612" y="16696"/>
                  <a:pt x="18789" y="16657"/>
                </a:cubicBezTo>
                <a:cubicBezTo>
                  <a:pt x="19010" y="16657"/>
                  <a:pt x="19231" y="16618"/>
                  <a:pt x="19452" y="16579"/>
                </a:cubicBezTo>
                <a:cubicBezTo>
                  <a:pt x="19673" y="16502"/>
                  <a:pt x="19849" y="16424"/>
                  <a:pt x="20026" y="16346"/>
                </a:cubicBezTo>
                <a:cubicBezTo>
                  <a:pt x="20203" y="16229"/>
                  <a:pt x="20335" y="16112"/>
                  <a:pt x="20424" y="15996"/>
                </a:cubicBezTo>
                <a:close/>
                <a:moveTo>
                  <a:pt x="15432" y="9457"/>
                </a:moveTo>
                <a:cubicBezTo>
                  <a:pt x="15432" y="9691"/>
                  <a:pt x="15432" y="9924"/>
                  <a:pt x="15432" y="10119"/>
                </a:cubicBezTo>
                <a:cubicBezTo>
                  <a:pt x="15432" y="10352"/>
                  <a:pt x="15432" y="10586"/>
                  <a:pt x="15432" y="10819"/>
                </a:cubicBezTo>
                <a:cubicBezTo>
                  <a:pt x="15432" y="11053"/>
                  <a:pt x="15432" y="11286"/>
                  <a:pt x="15432" y="11481"/>
                </a:cubicBezTo>
                <a:cubicBezTo>
                  <a:pt x="15432" y="11715"/>
                  <a:pt x="15432" y="11948"/>
                  <a:pt x="15432" y="12182"/>
                </a:cubicBezTo>
                <a:cubicBezTo>
                  <a:pt x="15609" y="12065"/>
                  <a:pt x="15741" y="11987"/>
                  <a:pt x="15918" y="11831"/>
                </a:cubicBezTo>
                <a:cubicBezTo>
                  <a:pt x="16095" y="11715"/>
                  <a:pt x="16271" y="11637"/>
                  <a:pt x="16404" y="11520"/>
                </a:cubicBezTo>
                <a:cubicBezTo>
                  <a:pt x="16581" y="11403"/>
                  <a:pt x="16713" y="11248"/>
                  <a:pt x="16846" y="11131"/>
                </a:cubicBezTo>
                <a:cubicBezTo>
                  <a:pt x="16978" y="11014"/>
                  <a:pt x="17111" y="10897"/>
                  <a:pt x="17287" y="10819"/>
                </a:cubicBezTo>
                <a:cubicBezTo>
                  <a:pt x="17111" y="10703"/>
                  <a:pt x="16978" y="10586"/>
                  <a:pt x="16846" y="10469"/>
                </a:cubicBezTo>
                <a:cubicBezTo>
                  <a:pt x="16713" y="10352"/>
                  <a:pt x="16581" y="10236"/>
                  <a:pt x="16404" y="10119"/>
                </a:cubicBezTo>
                <a:cubicBezTo>
                  <a:pt x="16271" y="10002"/>
                  <a:pt x="16095" y="9885"/>
                  <a:pt x="15918" y="9769"/>
                </a:cubicBezTo>
                <a:cubicBezTo>
                  <a:pt x="15741" y="9652"/>
                  <a:pt x="15609" y="9535"/>
                  <a:pt x="15432" y="9457"/>
                </a:cubicBezTo>
                <a:close/>
              </a:path>
            </a:pathLst>
          </a:custGeom>
          <a:solidFill>
            <a:schemeClr val="accent6">
              <a:hueOff val="-2214564"/>
              <a:satOff val="-18453"/>
              <a:lumOff val="-82928"/>
            </a:schemeClr>
          </a:solidFill>
          <a:ln w="12700">
            <a:miter lim="400000"/>
          </a:ln>
        </p:spPr>
        <p:txBody>
          <a:bodyPr lIns="45719" rIns="45719"/>
          <a:p>
            <a:pPr defTabSz="914400">
              <a:lnSpc>
                <a:spcPct val="100000"/>
              </a:lnSpc>
              <a:defRPr sz="1800">
                <a:solidFill>
                  <a:schemeClr val="accent6">
                    <a:hueOff val="-2214564"/>
                    <a:satOff val="-18453"/>
                    <a:lumOff val="-82928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436" name="Shape 3436"/>
          <p:cNvSpPr/>
          <p:nvPr/>
        </p:nvSpPr>
        <p:spPr>
          <a:xfrm>
            <a:off x="10017188" y="3941150"/>
            <a:ext cx="845758" cy="773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353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12247"/>
                </a:lnTo>
                <a:lnTo>
                  <a:pt x="815" y="12247"/>
                </a:lnTo>
                <a:lnTo>
                  <a:pt x="815" y="20709"/>
                </a:lnTo>
                <a:lnTo>
                  <a:pt x="5196" y="20709"/>
                </a:lnTo>
                <a:lnTo>
                  <a:pt x="5196" y="15031"/>
                </a:lnTo>
                <a:lnTo>
                  <a:pt x="6011" y="15031"/>
                </a:lnTo>
                <a:lnTo>
                  <a:pt x="6011" y="20709"/>
                </a:lnTo>
                <a:lnTo>
                  <a:pt x="10392" y="20709"/>
                </a:lnTo>
                <a:lnTo>
                  <a:pt x="10392" y="6569"/>
                </a:lnTo>
                <a:lnTo>
                  <a:pt x="11208" y="6569"/>
                </a:lnTo>
                <a:lnTo>
                  <a:pt x="11208" y="20709"/>
                </a:lnTo>
                <a:lnTo>
                  <a:pt x="15589" y="20709"/>
                </a:lnTo>
                <a:lnTo>
                  <a:pt x="15589" y="0"/>
                </a:lnTo>
                <a:lnTo>
                  <a:pt x="16404" y="0"/>
                </a:lnTo>
                <a:lnTo>
                  <a:pt x="16404" y="20709"/>
                </a:lnTo>
                <a:lnTo>
                  <a:pt x="20785" y="20709"/>
                </a:lnTo>
                <a:lnTo>
                  <a:pt x="20785" y="9353"/>
                </a:lnTo>
                <a:lnTo>
                  <a:pt x="21600" y="9353"/>
                </a:lnTo>
                <a:close/>
              </a:path>
            </a:pathLst>
          </a:custGeom>
          <a:solidFill>
            <a:schemeClr val="accent6">
              <a:hueOff val="-2214564"/>
              <a:satOff val="-18453"/>
              <a:lumOff val="-82928"/>
            </a:schemeClr>
          </a:solidFill>
          <a:ln w="12700">
            <a:miter lim="400000"/>
          </a:ln>
        </p:spPr>
        <p:txBody>
          <a:bodyPr lIns="45719" rIns="45719"/>
          <a:p>
            <a:pPr defTabSz="914400">
              <a:lnSpc>
                <a:spcPct val="100000"/>
              </a:lnSpc>
              <a:defRPr sz="1800">
                <a:solidFill>
                  <a:schemeClr val="accent6">
                    <a:hueOff val="-2214564"/>
                    <a:satOff val="-18453"/>
                    <a:lumOff val="-82928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8890"/>
            <a:ext cx="12202795" cy="6865620"/>
          </a:xfrm>
          <a:prstGeom prst="rect">
            <a:avLst/>
          </a:prstGeom>
          <a:solidFill>
            <a:schemeClr val="accent6">
              <a:hueOff val="-2214564"/>
              <a:satOff val="-18453"/>
              <a:lumOff val="-82928"/>
              <a:alpha val="4000"/>
            </a:schemeClr>
          </a:solidFill>
        </p:spPr>
      </p:pic>
      <p:sp>
        <p:nvSpPr>
          <p:cNvPr id="4" name="Shape 4695"/>
          <p:cNvSpPr>
            <a:spLocks noGrp="1"/>
          </p:cNvSpPr>
          <p:nvPr/>
        </p:nvSpPr>
        <p:spPr>
          <a:xfrm>
            <a:off x="909320" y="203009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市场分析</a:t>
            </a:r>
            <a:endParaRPr lang="zh-CN" altLang="en-US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Shape 4699"/>
          <p:cNvSpPr>
            <a:spLocks noGrp="1"/>
          </p:cNvSpPr>
          <p:nvPr/>
        </p:nvSpPr>
        <p:spPr>
          <a:xfrm>
            <a:off x="972820" y="2910840"/>
            <a:ext cx="3238500" cy="35941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</a:rPr>
              <a:t>Market Analysis</a:t>
            </a:r>
            <a:endParaRPr 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Shape 4698"/>
          <p:cNvSpPr/>
          <p:nvPr/>
        </p:nvSpPr>
        <p:spPr>
          <a:xfrm flipV="1">
            <a:off x="3737610" y="220940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51"/>
                <a:lumOff val="-82926"/>
                <a:alpha val="1961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51"/>
                    <a:lumOff val="-82926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0" name="矩形 9"/>
          <p:cNvSpPr/>
          <p:nvPr/>
        </p:nvSpPr>
        <p:spPr>
          <a:xfrm>
            <a:off x="4342130" y="-32385"/>
            <a:ext cx="7856220" cy="68941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38175"/>
            <a:ext cx="998220" cy="346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19685"/>
            <a:ext cx="12271375" cy="689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5830" y="2370455"/>
            <a:ext cx="3491865" cy="183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业务命长：超级副号、一号通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2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业务资费：</a:t>
            </a:r>
            <a:r>
              <a:rPr lang="en-US" altLang="zh-CN" sz="16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 元</a:t>
            </a:r>
            <a:r>
              <a:rPr lang="en-US" altLang="zh-CN" sz="16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月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2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开通方式：</a:t>
            </a:r>
            <a:r>
              <a:rPr lang="zh-CN" altLang="en-US" sz="1400" dirty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短信开通取消、营业厅</a:t>
            </a:r>
            <a:endParaRPr lang="zh-CN" altLang="en-US" sz="1400" dirty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200" dirty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使用方式：手工输入前缀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1183131+</a:t>
            </a: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被叫 或者安装单独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APP</a:t>
            </a:r>
            <a:endParaRPr lang="en-US" altLang="zh-CN" sz="1600" dirty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0415588" y="7364413"/>
            <a:ext cx="1347788" cy="1054100"/>
          </a:xfrm>
          <a:custGeom>
            <a:avLst/>
            <a:gdLst>
              <a:gd name="T0" fmla="*/ 31 w 424"/>
              <a:gd name="T1" fmla="*/ 0 h 332"/>
              <a:gd name="T2" fmla="*/ 0 w 424"/>
              <a:gd name="T3" fmla="*/ 69 h 332"/>
              <a:gd name="T4" fmla="*/ 424 w 424"/>
              <a:gd name="T5" fmla="*/ 30 h 332"/>
              <a:gd name="T6" fmla="*/ 41 w 424"/>
              <a:gd name="T7" fmla="*/ 48 h 332"/>
              <a:gd name="T8" fmla="*/ 41 w 424"/>
              <a:gd name="T9" fmla="*/ 27 h 332"/>
              <a:gd name="T10" fmla="*/ 41 w 424"/>
              <a:gd name="T11" fmla="*/ 48 h 332"/>
              <a:gd name="T12" fmla="*/ 73 w 424"/>
              <a:gd name="T13" fmla="*/ 38 h 332"/>
              <a:gd name="T14" fmla="*/ 94 w 424"/>
              <a:gd name="T15" fmla="*/ 38 h 332"/>
              <a:gd name="T16" fmla="*/ 126 w 424"/>
              <a:gd name="T17" fmla="*/ 48 h 332"/>
              <a:gd name="T18" fmla="*/ 126 w 424"/>
              <a:gd name="T19" fmla="*/ 27 h 332"/>
              <a:gd name="T20" fmla="*/ 126 w 424"/>
              <a:gd name="T21" fmla="*/ 48 h 332"/>
              <a:gd name="T22" fmla="*/ 31 w 424"/>
              <a:gd name="T23" fmla="*/ 332 h 332"/>
              <a:gd name="T24" fmla="*/ 424 w 424"/>
              <a:gd name="T25" fmla="*/ 302 h 332"/>
              <a:gd name="T26" fmla="*/ 0 w 424"/>
              <a:gd name="T27" fmla="*/ 78 h 332"/>
              <a:gd name="T28" fmla="*/ 135 w 424"/>
              <a:gd name="T29" fmla="*/ 191 h 332"/>
              <a:gd name="T30" fmla="*/ 142 w 424"/>
              <a:gd name="T31" fmla="*/ 187 h 332"/>
              <a:gd name="T32" fmla="*/ 148 w 424"/>
              <a:gd name="T33" fmla="*/ 166 h 332"/>
              <a:gd name="T34" fmla="*/ 167 w 424"/>
              <a:gd name="T35" fmla="*/ 141 h 332"/>
              <a:gd name="T36" fmla="*/ 175 w 424"/>
              <a:gd name="T37" fmla="*/ 143 h 332"/>
              <a:gd name="T38" fmla="*/ 194 w 424"/>
              <a:gd name="T39" fmla="*/ 132 h 332"/>
              <a:gd name="T40" fmla="*/ 226 w 424"/>
              <a:gd name="T41" fmla="*/ 128 h 332"/>
              <a:gd name="T42" fmla="*/ 230 w 424"/>
              <a:gd name="T43" fmla="*/ 135 h 332"/>
              <a:gd name="T44" fmla="*/ 251 w 424"/>
              <a:gd name="T45" fmla="*/ 141 h 332"/>
              <a:gd name="T46" fmla="*/ 276 w 424"/>
              <a:gd name="T47" fmla="*/ 160 h 332"/>
              <a:gd name="T48" fmla="*/ 274 w 424"/>
              <a:gd name="T49" fmla="*/ 168 h 332"/>
              <a:gd name="T50" fmla="*/ 285 w 424"/>
              <a:gd name="T51" fmla="*/ 187 h 332"/>
              <a:gd name="T52" fmla="*/ 289 w 424"/>
              <a:gd name="T53" fmla="*/ 219 h 332"/>
              <a:gd name="T54" fmla="*/ 282 w 424"/>
              <a:gd name="T55" fmla="*/ 223 h 332"/>
              <a:gd name="T56" fmla="*/ 276 w 424"/>
              <a:gd name="T57" fmla="*/ 244 h 332"/>
              <a:gd name="T58" fmla="*/ 257 w 424"/>
              <a:gd name="T59" fmla="*/ 269 h 332"/>
              <a:gd name="T60" fmla="*/ 249 w 424"/>
              <a:gd name="T61" fmla="*/ 267 h 332"/>
              <a:gd name="T62" fmla="*/ 230 w 424"/>
              <a:gd name="T63" fmla="*/ 278 h 332"/>
              <a:gd name="T64" fmla="*/ 199 w 424"/>
              <a:gd name="T65" fmla="*/ 282 h 332"/>
              <a:gd name="T66" fmla="*/ 194 w 424"/>
              <a:gd name="T67" fmla="*/ 275 h 332"/>
              <a:gd name="T68" fmla="*/ 173 w 424"/>
              <a:gd name="T69" fmla="*/ 269 h 332"/>
              <a:gd name="T70" fmla="*/ 148 w 424"/>
              <a:gd name="T71" fmla="*/ 250 h 332"/>
              <a:gd name="T72" fmla="*/ 150 w 424"/>
              <a:gd name="T73" fmla="*/ 242 h 332"/>
              <a:gd name="T74" fmla="*/ 139 w 424"/>
              <a:gd name="T75" fmla="*/ 223 h 332"/>
              <a:gd name="T76" fmla="*/ 135 w 424"/>
              <a:gd name="T77" fmla="*/ 191 h 332"/>
              <a:gd name="T78" fmla="*/ 248 w 424"/>
              <a:gd name="T79" fmla="*/ 204 h 332"/>
              <a:gd name="T80" fmla="*/ 178 w 424"/>
              <a:gd name="T81" fmla="*/ 204 h 332"/>
              <a:gd name="T82" fmla="*/ 213 w 424"/>
              <a:gd name="T83" fmla="*/ 195 h 332"/>
              <a:gd name="T84" fmla="*/ 213 w 424"/>
              <a:gd name="T85" fmla="*/ 213 h 332"/>
              <a:gd name="T86" fmla="*/ 213 w 424"/>
              <a:gd name="T87" fmla="*/ 1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332">
                <a:moveTo>
                  <a:pt x="394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69"/>
                  <a:pt x="0" y="69"/>
                  <a:pt x="0" y="69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30"/>
                  <a:pt x="424" y="30"/>
                  <a:pt x="424" y="30"/>
                </a:cubicBezTo>
                <a:cubicBezTo>
                  <a:pt x="424" y="13"/>
                  <a:pt x="410" y="0"/>
                  <a:pt x="394" y="0"/>
                </a:cubicBezTo>
                <a:close/>
                <a:moveTo>
                  <a:pt x="41" y="48"/>
                </a:moveTo>
                <a:cubicBezTo>
                  <a:pt x="35" y="48"/>
                  <a:pt x="30" y="44"/>
                  <a:pt x="30" y="38"/>
                </a:cubicBezTo>
                <a:cubicBezTo>
                  <a:pt x="30" y="32"/>
                  <a:pt x="35" y="27"/>
                  <a:pt x="41" y="27"/>
                </a:cubicBezTo>
                <a:cubicBezTo>
                  <a:pt x="47" y="27"/>
                  <a:pt x="52" y="32"/>
                  <a:pt x="52" y="38"/>
                </a:cubicBezTo>
                <a:cubicBezTo>
                  <a:pt x="52" y="44"/>
                  <a:pt x="47" y="48"/>
                  <a:pt x="41" y="48"/>
                </a:cubicBezTo>
                <a:close/>
                <a:moveTo>
                  <a:pt x="83" y="48"/>
                </a:moveTo>
                <a:cubicBezTo>
                  <a:pt x="78" y="48"/>
                  <a:pt x="73" y="44"/>
                  <a:pt x="73" y="38"/>
                </a:cubicBezTo>
                <a:cubicBezTo>
                  <a:pt x="73" y="32"/>
                  <a:pt x="78" y="27"/>
                  <a:pt x="83" y="27"/>
                </a:cubicBezTo>
                <a:cubicBezTo>
                  <a:pt x="89" y="27"/>
                  <a:pt x="94" y="32"/>
                  <a:pt x="94" y="38"/>
                </a:cubicBezTo>
                <a:cubicBezTo>
                  <a:pt x="94" y="44"/>
                  <a:pt x="89" y="48"/>
                  <a:pt x="83" y="48"/>
                </a:cubicBezTo>
                <a:close/>
                <a:moveTo>
                  <a:pt x="126" y="48"/>
                </a:moveTo>
                <a:cubicBezTo>
                  <a:pt x="120" y="48"/>
                  <a:pt x="115" y="44"/>
                  <a:pt x="115" y="38"/>
                </a:cubicBezTo>
                <a:cubicBezTo>
                  <a:pt x="115" y="32"/>
                  <a:pt x="120" y="27"/>
                  <a:pt x="126" y="27"/>
                </a:cubicBezTo>
                <a:cubicBezTo>
                  <a:pt x="132" y="27"/>
                  <a:pt x="136" y="32"/>
                  <a:pt x="136" y="38"/>
                </a:cubicBezTo>
                <a:cubicBezTo>
                  <a:pt x="136" y="44"/>
                  <a:pt x="132" y="48"/>
                  <a:pt x="126" y="48"/>
                </a:cubicBezTo>
                <a:close/>
                <a:moveTo>
                  <a:pt x="0" y="302"/>
                </a:moveTo>
                <a:cubicBezTo>
                  <a:pt x="0" y="319"/>
                  <a:pt x="14" y="332"/>
                  <a:pt x="31" y="332"/>
                </a:cubicBezTo>
                <a:cubicBezTo>
                  <a:pt x="394" y="332"/>
                  <a:pt x="394" y="332"/>
                  <a:pt x="394" y="332"/>
                </a:cubicBezTo>
                <a:cubicBezTo>
                  <a:pt x="410" y="332"/>
                  <a:pt x="424" y="319"/>
                  <a:pt x="424" y="302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0" y="78"/>
                  <a:pt x="0" y="78"/>
                  <a:pt x="0" y="78"/>
                </a:cubicBezTo>
                <a:lnTo>
                  <a:pt x="0" y="302"/>
                </a:lnTo>
                <a:close/>
                <a:moveTo>
                  <a:pt x="135" y="191"/>
                </a:moveTo>
                <a:cubicBezTo>
                  <a:pt x="135" y="189"/>
                  <a:pt x="137" y="187"/>
                  <a:pt x="139" y="187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44" y="180"/>
                  <a:pt x="146" y="174"/>
                  <a:pt x="150" y="16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6" y="165"/>
                  <a:pt x="146" y="162"/>
                  <a:pt x="148" y="160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9" y="139"/>
                  <a:pt x="172" y="139"/>
                  <a:pt x="173" y="141"/>
                </a:cubicBezTo>
                <a:cubicBezTo>
                  <a:pt x="175" y="143"/>
                  <a:pt x="175" y="143"/>
                  <a:pt x="175" y="143"/>
                </a:cubicBezTo>
                <a:cubicBezTo>
                  <a:pt x="181" y="139"/>
                  <a:pt x="187" y="137"/>
                  <a:pt x="194" y="135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130"/>
                  <a:pt x="196" y="128"/>
                  <a:pt x="199" y="128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8" y="128"/>
                  <a:pt x="230" y="130"/>
                  <a:pt x="230" y="132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7" y="137"/>
                  <a:pt x="243" y="139"/>
                  <a:pt x="249" y="143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2" y="139"/>
                  <a:pt x="255" y="139"/>
                  <a:pt x="257" y="14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8" y="162"/>
                  <a:pt x="278" y="165"/>
                  <a:pt x="276" y="166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78" y="174"/>
                  <a:pt x="281" y="180"/>
                  <a:pt x="282" y="187"/>
                </a:cubicBezTo>
                <a:cubicBezTo>
                  <a:pt x="285" y="187"/>
                  <a:pt x="285" y="187"/>
                  <a:pt x="285" y="187"/>
                </a:cubicBezTo>
                <a:cubicBezTo>
                  <a:pt x="287" y="187"/>
                  <a:pt x="289" y="189"/>
                  <a:pt x="289" y="191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289" y="221"/>
                  <a:pt x="287" y="223"/>
                  <a:pt x="285" y="223"/>
                </a:cubicBezTo>
                <a:cubicBezTo>
                  <a:pt x="282" y="223"/>
                  <a:pt x="282" y="223"/>
                  <a:pt x="282" y="223"/>
                </a:cubicBezTo>
                <a:cubicBezTo>
                  <a:pt x="281" y="230"/>
                  <a:pt x="278" y="236"/>
                  <a:pt x="274" y="242"/>
                </a:cubicBezTo>
                <a:cubicBezTo>
                  <a:pt x="276" y="244"/>
                  <a:pt x="276" y="244"/>
                  <a:pt x="276" y="244"/>
                </a:cubicBezTo>
                <a:cubicBezTo>
                  <a:pt x="278" y="245"/>
                  <a:pt x="278" y="248"/>
                  <a:pt x="276" y="250"/>
                </a:cubicBezTo>
                <a:cubicBezTo>
                  <a:pt x="257" y="269"/>
                  <a:pt x="257" y="269"/>
                  <a:pt x="257" y="269"/>
                </a:cubicBezTo>
                <a:cubicBezTo>
                  <a:pt x="255" y="271"/>
                  <a:pt x="252" y="271"/>
                  <a:pt x="251" y="269"/>
                </a:cubicBezTo>
                <a:cubicBezTo>
                  <a:pt x="249" y="267"/>
                  <a:pt x="249" y="267"/>
                  <a:pt x="249" y="267"/>
                </a:cubicBezTo>
                <a:cubicBezTo>
                  <a:pt x="243" y="271"/>
                  <a:pt x="237" y="274"/>
                  <a:pt x="230" y="275"/>
                </a:cubicBezTo>
                <a:cubicBezTo>
                  <a:pt x="230" y="278"/>
                  <a:pt x="230" y="278"/>
                  <a:pt x="230" y="278"/>
                </a:cubicBezTo>
                <a:cubicBezTo>
                  <a:pt x="230" y="280"/>
                  <a:pt x="228" y="282"/>
                  <a:pt x="226" y="282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6" y="282"/>
                  <a:pt x="194" y="280"/>
                  <a:pt x="194" y="278"/>
                </a:cubicBezTo>
                <a:cubicBezTo>
                  <a:pt x="194" y="275"/>
                  <a:pt x="194" y="275"/>
                  <a:pt x="194" y="275"/>
                </a:cubicBezTo>
                <a:cubicBezTo>
                  <a:pt x="187" y="274"/>
                  <a:pt x="181" y="271"/>
                  <a:pt x="175" y="267"/>
                </a:cubicBezTo>
                <a:cubicBezTo>
                  <a:pt x="173" y="269"/>
                  <a:pt x="173" y="269"/>
                  <a:pt x="173" y="269"/>
                </a:cubicBezTo>
                <a:cubicBezTo>
                  <a:pt x="172" y="271"/>
                  <a:pt x="169" y="271"/>
                  <a:pt x="167" y="269"/>
                </a:cubicBezTo>
                <a:cubicBezTo>
                  <a:pt x="148" y="250"/>
                  <a:pt x="148" y="250"/>
                  <a:pt x="148" y="250"/>
                </a:cubicBezTo>
                <a:cubicBezTo>
                  <a:pt x="146" y="248"/>
                  <a:pt x="146" y="245"/>
                  <a:pt x="148" y="244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6" y="236"/>
                  <a:pt x="144" y="230"/>
                  <a:pt x="142" y="223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7" y="223"/>
                  <a:pt x="135" y="221"/>
                  <a:pt x="135" y="219"/>
                </a:cubicBezTo>
                <a:lnTo>
                  <a:pt x="135" y="191"/>
                </a:lnTo>
                <a:close/>
                <a:moveTo>
                  <a:pt x="213" y="239"/>
                </a:moveTo>
                <a:cubicBezTo>
                  <a:pt x="232" y="239"/>
                  <a:pt x="248" y="223"/>
                  <a:pt x="248" y="204"/>
                </a:cubicBezTo>
                <a:cubicBezTo>
                  <a:pt x="248" y="185"/>
                  <a:pt x="232" y="169"/>
                  <a:pt x="213" y="169"/>
                </a:cubicBezTo>
                <a:cubicBezTo>
                  <a:pt x="194" y="169"/>
                  <a:pt x="178" y="185"/>
                  <a:pt x="178" y="204"/>
                </a:cubicBezTo>
                <a:cubicBezTo>
                  <a:pt x="178" y="223"/>
                  <a:pt x="194" y="239"/>
                  <a:pt x="213" y="239"/>
                </a:cubicBezTo>
                <a:close/>
                <a:moveTo>
                  <a:pt x="213" y="195"/>
                </a:moveTo>
                <a:cubicBezTo>
                  <a:pt x="218" y="195"/>
                  <a:pt x="222" y="199"/>
                  <a:pt x="222" y="204"/>
                </a:cubicBezTo>
                <a:cubicBezTo>
                  <a:pt x="222" y="209"/>
                  <a:pt x="218" y="213"/>
                  <a:pt x="213" y="213"/>
                </a:cubicBezTo>
                <a:cubicBezTo>
                  <a:pt x="208" y="213"/>
                  <a:pt x="204" y="209"/>
                  <a:pt x="204" y="204"/>
                </a:cubicBezTo>
                <a:cubicBezTo>
                  <a:pt x="204" y="199"/>
                  <a:pt x="208" y="195"/>
                  <a:pt x="213" y="195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977" name="Shape 2977"/>
          <p:cNvSpPr/>
          <p:nvPr/>
        </p:nvSpPr>
        <p:spPr>
          <a:xfrm>
            <a:off x="6630035" y="2005330"/>
            <a:ext cx="2569210" cy="256921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3"/>
                    <a:lumOff val="-82928"/>
                    <a:alpha val="70145"/>
                  </a:schemeClr>
                </a:solidFill>
              </a:defRPr>
            </a:pPr>
          </a:p>
        </p:txBody>
      </p:sp>
      <p:sp>
        <p:nvSpPr>
          <p:cNvPr id="13" name="文本框 12"/>
          <p:cNvSpPr txBox="1"/>
          <p:nvPr/>
        </p:nvSpPr>
        <p:spPr>
          <a:xfrm>
            <a:off x="925830" y="1637030"/>
            <a:ext cx="5525135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传统副号业务体验差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" name="Shape 4695"/>
          <p:cNvSpPr>
            <a:spLocks noGrp="1"/>
          </p:cNvSpPr>
          <p:nvPr/>
        </p:nvSpPr>
        <p:spPr>
          <a:xfrm>
            <a:off x="9469120" y="30416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市场分析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Shape 4699"/>
          <p:cNvSpPr>
            <a:spLocks noGrp="1"/>
          </p:cNvSpPr>
          <p:nvPr/>
        </p:nvSpPr>
        <p:spPr>
          <a:xfrm>
            <a:off x="10229215" y="1184910"/>
            <a:ext cx="3238500" cy="35941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>
                    <a:lumMod val="50000"/>
                    <a:alpha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Market Analysis</a:t>
            </a:r>
            <a:endParaRPr lang="en-US" sz="1600">
              <a:solidFill>
                <a:schemeClr val="bg1">
                  <a:lumMod val="50000"/>
                  <a:alpha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Shape 2977"/>
          <p:cNvSpPr/>
          <p:nvPr/>
        </p:nvSpPr>
        <p:spPr>
          <a:xfrm>
            <a:off x="9141460" y="1684655"/>
            <a:ext cx="1887220" cy="18872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50800" tIns="50800" rIns="50800" bIns="50800" anchor="ctr"/>
          <a:p>
            <a:pPr algn="ctr"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2"/>
                    <a:lumOff val="-82927"/>
                    <a:alpha val="70145"/>
                  </a:schemeClr>
                </a:solidFill>
              </a:defRPr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不能满足现有实际业务需求</a:t>
            </a:r>
            <a:endParaRPr sz="1800"/>
          </a:p>
        </p:txBody>
      </p:sp>
      <p:sp>
        <p:nvSpPr>
          <p:cNvPr id="11" name="Shape 2977"/>
          <p:cNvSpPr/>
          <p:nvPr/>
        </p:nvSpPr>
        <p:spPr>
          <a:xfrm>
            <a:off x="4742815" y="3021965"/>
            <a:ext cx="1887220" cy="18872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50800" tIns="50800" rIns="50800" bIns="50800" anchor="ctr"/>
          <a:p>
            <a:pPr algn="ctr"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1"/>
                    <a:lumOff val="-82926"/>
                    <a:alpha val="70145"/>
                  </a:schemeClr>
                </a:solidFill>
              </a:defRPr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使用操作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1"/>
                    <a:lumOff val="-82926"/>
                    <a:alpha val="70145"/>
                  </a:schemeClr>
                </a:solidFill>
              </a:defRPr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不方便</a:t>
            </a:r>
            <a:endParaRPr sz="1800"/>
          </a:p>
        </p:txBody>
      </p:sp>
      <p:sp>
        <p:nvSpPr>
          <p:cNvPr id="12" name="Shape 2977"/>
          <p:cNvSpPr/>
          <p:nvPr/>
        </p:nvSpPr>
        <p:spPr>
          <a:xfrm>
            <a:off x="8035925" y="4458970"/>
            <a:ext cx="1887220" cy="18872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50800" tIns="50800" rIns="50800" bIns="50800" anchor="ctr"/>
          <a:p>
            <a:pPr algn="ctr"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0"/>
                    <a:lumOff val="-82925"/>
                    <a:alpha val="70145"/>
                  </a:schemeClr>
                </a:solidFill>
              </a:defRPr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业务开通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0"/>
                    <a:lumOff val="-82925"/>
                    <a:alpha val="70145"/>
                  </a:schemeClr>
                </a:solidFill>
              </a:defRPr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复杂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图片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-15240"/>
            <a:ext cx="12284710" cy="69126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0795" y="-27305"/>
            <a:ext cx="7841615" cy="691261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5" y="4876347"/>
            <a:ext cx="4330512" cy="927967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30" y="2418024"/>
            <a:ext cx="4504267" cy="844043"/>
          </a:xfrm>
          <a:prstGeom prst="rect">
            <a:avLst/>
          </a:prstGeom>
        </p:spPr>
      </p:pic>
      <p:pic>
        <p:nvPicPr>
          <p:cNvPr id="7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5" y="3666575"/>
            <a:ext cx="5211580" cy="8893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1390" y="693420"/>
            <a:ext cx="5525135" cy="1092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个人手机被骚扰</a:t>
            </a:r>
            <a:endParaRPr lang="zh-CN" altLang="en-US" sz="3200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sz="32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带来小号业务大量需求</a:t>
            </a:r>
            <a:endParaRPr lang="zh-CN" altLang="en-US" sz="32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4" name="Shape 4695"/>
          <p:cNvSpPr>
            <a:spLocks noGrp="1"/>
          </p:cNvSpPr>
          <p:nvPr/>
        </p:nvSpPr>
        <p:spPr>
          <a:xfrm>
            <a:off x="9469120" y="30416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市场分析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Shape 4699"/>
          <p:cNvSpPr>
            <a:spLocks noGrp="1"/>
          </p:cNvSpPr>
          <p:nvPr/>
        </p:nvSpPr>
        <p:spPr>
          <a:xfrm>
            <a:off x="10229215" y="1184910"/>
            <a:ext cx="3238500" cy="35941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>
                    <a:lumMod val="50000"/>
                    <a:alpha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Market Analysis</a:t>
            </a:r>
            <a:endParaRPr lang="en-US" sz="1600">
              <a:solidFill>
                <a:schemeClr val="bg1">
                  <a:lumMod val="50000"/>
                  <a:alpha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8402320" y="1621790"/>
            <a:ext cx="3444240" cy="34442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2"/>
                    <a:lumOff val="-82927"/>
                    <a:alpha val="70145"/>
                  </a:schemeClr>
                </a:solidFill>
              </a:defRPr>
            </a:pPr>
          </a:p>
        </p:txBody>
      </p:sp>
      <p:sp>
        <p:nvSpPr>
          <p:cNvPr id="16" name="文本框 15"/>
          <p:cNvSpPr txBox="1"/>
          <p:nvPr/>
        </p:nvSpPr>
        <p:spPr>
          <a:xfrm>
            <a:off x="9469120" y="5255260"/>
            <a:ext cx="2204085" cy="5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需求增大</a:t>
            </a:r>
            <a:endParaRPr lang="zh-CN" altLang="en-US" sz="2800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 rot="2400000">
            <a:off x="1271905" y="2134235"/>
            <a:ext cx="77470" cy="656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400000">
            <a:off x="1163320" y="3425190"/>
            <a:ext cx="77470" cy="656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400000">
            <a:off x="1163320" y="4620260"/>
            <a:ext cx="77470" cy="656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471930" y="2286635"/>
            <a:ext cx="5573395" cy="11068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471930" y="3565525"/>
            <a:ext cx="5573395" cy="11068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471930" y="4760595"/>
            <a:ext cx="5573395" cy="11068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660" y="2021205"/>
            <a:ext cx="6783705" cy="4196080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 cmpd="thickThin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19685"/>
            <a:ext cx="12271375" cy="6898005"/>
          </a:xfrm>
          <a:prstGeom prst="rect">
            <a:avLst/>
          </a:prstGeom>
        </p:spPr>
      </p:pic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0415588" y="7364413"/>
            <a:ext cx="1347788" cy="1054100"/>
          </a:xfrm>
          <a:custGeom>
            <a:avLst/>
            <a:gdLst>
              <a:gd name="T0" fmla="*/ 31 w 424"/>
              <a:gd name="T1" fmla="*/ 0 h 332"/>
              <a:gd name="T2" fmla="*/ 0 w 424"/>
              <a:gd name="T3" fmla="*/ 69 h 332"/>
              <a:gd name="T4" fmla="*/ 424 w 424"/>
              <a:gd name="T5" fmla="*/ 30 h 332"/>
              <a:gd name="T6" fmla="*/ 41 w 424"/>
              <a:gd name="T7" fmla="*/ 48 h 332"/>
              <a:gd name="T8" fmla="*/ 41 w 424"/>
              <a:gd name="T9" fmla="*/ 27 h 332"/>
              <a:gd name="T10" fmla="*/ 41 w 424"/>
              <a:gd name="T11" fmla="*/ 48 h 332"/>
              <a:gd name="T12" fmla="*/ 73 w 424"/>
              <a:gd name="T13" fmla="*/ 38 h 332"/>
              <a:gd name="T14" fmla="*/ 94 w 424"/>
              <a:gd name="T15" fmla="*/ 38 h 332"/>
              <a:gd name="T16" fmla="*/ 126 w 424"/>
              <a:gd name="T17" fmla="*/ 48 h 332"/>
              <a:gd name="T18" fmla="*/ 126 w 424"/>
              <a:gd name="T19" fmla="*/ 27 h 332"/>
              <a:gd name="T20" fmla="*/ 126 w 424"/>
              <a:gd name="T21" fmla="*/ 48 h 332"/>
              <a:gd name="T22" fmla="*/ 31 w 424"/>
              <a:gd name="T23" fmla="*/ 332 h 332"/>
              <a:gd name="T24" fmla="*/ 424 w 424"/>
              <a:gd name="T25" fmla="*/ 302 h 332"/>
              <a:gd name="T26" fmla="*/ 0 w 424"/>
              <a:gd name="T27" fmla="*/ 78 h 332"/>
              <a:gd name="T28" fmla="*/ 135 w 424"/>
              <a:gd name="T29" fmla="*/ 191 h 332"/>
              <a:gd name="T30" fmla="*/ 142 w 424"/>
              <a:gd name="T31" fmla="*/ 187 h 332"/>
              <a:gd name="T32" fmla="*/ 148 w 424"/>
              <a:gd name="T33" fmla="*/ 166 h 332"/>
              <a:gd name="T34" fmla="*/ 167 w 424"/>
              <a:gd name="T35" fmla="*/ 141 h 332"/>
              <a:gd name="T36" fmla="*/ 175 w 424"/>
              <a:gd name="T37" fmla="*/ 143 h 332"/>
              <a:gd name="T38" fmla="*/ 194 w 424"/>
              <a:gd name="T39" fmla="*/ 132 h 332"/>
              <a:gd name="T40" fmla="*/ 226 w 424"/>
              <a:gd name="T41" fmla="*/ 128 h 332"/>
              <a:gd name="T42" fmla="*/ 230 w 424"/>
              <a:gd name="T43" fmla="*/ 135 h 332"/>
              <a:gd name="T44" fmla="*/ 251 w 424"/>
              <a:gd name="T45" fmla="*/ 141 h 332"/>
              <a:gd name="T46" fmla="*/ 276 w 424"/>
              <a:gd name="T47" fmla="*/ 160 h 332"/>
              <a:gd name="T48" fmla="*/ 274 w 424"/>
              <a:gd name="T49" fmla="*/ 168 h 332"/>
              <a:gd name="T50" fmla="*/ 285 w 424"/>
              <a:gd name="T51" fmla="*/ 187 h 332"/>
              <a:gd name="T52" fmla="*/ 289 w 424"/>
              <a:gd name="T53" fmla="*/ 219 h 332"/>
              <a:gd name="T54" fmla="*/ 282 w 424"/>
              <a:gd name="T55" fmla="*/ 223 h 332"/>
              <a:gd name="T56" fmla="*/ 276 w 424"/>
              <a:gd name="T57" fmla="*/ 244 h 332"/>
              <a:gd name="T58" fmla="*/ 257 w 424"/>
              <a:gd name="T59" fmla="*/ 269 h 332"/>
              <a:gd name="T60" fmla="*/ 249 w 424"/>
              <a:gd name="T61" fmla="*/ 267 h 332"/>
              <a:gd name="T62" fmla="*/ 230 w 424"/>
              <a:gd name="T63" fmla="*/ 278 h 332"/>
              <a:gd name="T64" fmla="*/ 199 w 424"/>
              <a:gd name="T65" fmla="*/ 282 h 332"/>
              <a:gd name="T66" fmla="*/ 194 w 424"/>
              <a:gd name="T67" fmla="*/ 275 h 332"/>
              <a:gd name="T68" fmla="*/ 173 w 424"/>
              <a:gd name="T69" fmla="*/ 269 h 332"/>
              <a:gd name="T70" fmla="*/ 148 w 424"/>
              <a:gd name="T71" fmla="*/ 250 h 332"/>
              <a:gd name="T72" fmla="*/ 150 w 424"/>
              <a:gd name="T73" fmla="*/ 242 h 332"/>
              <a:gd name="T74" fmla="*/ 139 w 424"/>
              <a:gd name="T75" fmla="*/ 223 h 332"/>
              <a:gd name="T76" fmla="*/ 135 w 424"/>
              <a:gd name="T77" fmla="*/ 191 h 332"/>
              <a:gd name="T78" fmla="*/ 248 w 424"/>
              <a:gd name="T79" fmla="*/ 204 h 332"/>
              <a:gd name="T80" fmla="*/ 178 w 424"/>
              <a:gd name="T81" fmla="*/ 204 h 332"/>
              <a:gd name="T82" fmla="*/ 213 w 424"/>
              <a:gd name="T83" fmla="*/ 195 h 332"/>
              <a:gd name="T84" fmla="*/ 213 w 424"/>
              <a:gd name="T85" fmla="*/ 213 h 332"/>
              <a:gd name="T86" fmla="*/ 213 w 424"/>
              <a:gd name="T87" fmla="*/ 1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332">
                <a:moveTo>
                  <a:pt x="394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69"/>
                  <a:pt x="0" y="69"/>
                  <a:pt x="0" y="69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30"/>
                  <a:pt x="424" y="30"/>
                  <a:pt x="424" y="30"/>
                </a:cubicBezTo>
                <a:cubicBezTo>
                  <a:pt x="424" y="13"/>
                  <a:pt x="410" y="0"/>
                  <a:pt x="394" y="0"/>
                </a:cubicBezTo>
                <a:close/>
                <a:moveTo>
                  <a:pt x="41" y="48"/>
                </a:moveTo>
                <a:cubicBezTo>
                  <a:pt x="35" y="48"/>
                  <a:pt x="30" y="44"/>
                  <a:pt x="30" y="38"/>
                </a:cubicBezTo>
                <a:cubicBezTo>
                  <a:pt x="30" y="32"/>
                  <a:pt x="35" y="27"/>
                  <a:pt x="41" y="27"/>
                </a:cubicBezTo>
                <a:cubicBezTo>
                  <a:pt x="47" y="27"/>
                  <a:pt x="52" y="32"/>
                  <a:pt x="52" y="38"/>
                </a:cubicBezTo>
                <a:cubicBezTo>
                  <a:pt x="52" y="44"/>
                  <a:pt x="47" y="48"/>
                  <a:pt x="41" y="48"/>
                </a:cubicBezTo>
                <a:close/>
                <a:moveTo>
                  <a:pt x="83" y="48"/>
                </a:moveTo>
                <a:cubicBezTo>
                  <a:pt x="78" y="48"/>
                  <a:pt x="73" y="44"/>
                  <a:pt x="73" y="38"/>
                </a:cubicBezTo>
                <a:cubicBezTo>
                  <a:pt x="73" y="32"/>
                  <a:pt x="78" y="27"/>
                  <a:pt x="83" y="27"/>
                </a:cubicBezTo>
                <a:cubicBezTo>
                  <a:pt x="89" y="27"/>
                  <a:pt x="94" y="32"/>
                  <a:pt x="94" y="38"/>
                </a:cubicBezTo>
                <a:cubicBezTo>
                  <a:pt x="94" y="44"/>
                  <a:pt x="89" y="48"/>
                  <a:pt x="83" y="48"/>
                </a:cubicBezTo>
                <a:close/>
                <a:moveTo>
                  <a:pt x="126" y="48"/>
                </a:moveTo>
                <a:cubicBezTo>
                  <a:pt x="120" y="48"/>
                  <a:pt x="115" y="44"/>
                  <a:pt x="115" y="38"/>
                </a:cubicBezTo>
                <a:cubicBezTo>
                  <a:pt x="115" y="32"/>
                  <a:pt x="120" y="27"/>
                  <a:pt x="126" y="27"/>
                </a:cubicBezTo>
                <a:cubicBezTo>
                  <a:pt x="132" y="27"/>
                  <a:pt x="136" y="32"/>
                  <a:pt x="136" y="38"/>
                </a:cubicBezTo>
                <a:cubicBezTo>
                  <a:pt x="136" y="44"/>
                  <a:pt x="132" y="48"/>
                  <a:pt x="126" y="48"/>
                </a:cubicBezTo>
                <a:close/>
                <a:moveTo>
                  <a:pt x="0" y="302"/>
                </a:moveTo>
                <a:cubicBezTo>
                  <a:pt x="0" y="319"/>
                  <a:pt x="14" y="332"/>
                  <a:pt x="31" y="332"/>
                </a:cubicBezTo>
                <a:cubicBezTo>
                  <a:pt x="394" y="332"/>
                  <a:pt x="394" y="332"/>
                  <a:pt x="394" y="332"/>
                </a:cubicBezTo>
                <a:cubicBezTo>
                  <a:pt x="410" y="332"/>
                  <a:pt x="424" y="319"/>
                  <a:pt x="424" y="302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0" y="78"/>
                  <a:pt x="0" y="78"/>
                  <a:pt x="0" y="78"/>
                </a:cubicBezTo>
                <a:lnTo>
                  <a:pt x="0" y="302"/>
                </a:lnTo>
                <a:close/>
                <a:moveTo>
                  <a:pt x="135" y="191"/>
                </a:moveTo>
                <a:cubicBezTo>
                  <a:pt x="135" y="189"/>
                  <a:pt x="137" y="187"/>
                  <a:pt x="139" y="187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44" y="180"/>
                  <a:pt x="146" y="174"/>
                  <a:pt x="150" y="16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6" y="165"/>
                  <a:pt x="146" y="162"/>
                  <a:pt x="148" y="160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9" y="139"/>
                  <a:pt x="172" y="139"/>
                  <a:pt x="173" y="141"/>
                </a:cubicBezTo>
                <a:cubicBezTo>
                  <a:pt x="175" y="143"/>
                  <a:pt x="175" y="143"/>
                  <a:pt x="175" y="143"/>
                </a:cubicBezTo>
                <a:cubicBezTo>
                  <a:pt x="181" y="139"/>
                  <a:pt x="187" y="137"/>
                  <a:pt x="194" y="135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130"/>
                  <a:pt x="196" y="128"/>
                  <a:pt x="199" y="128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8" y="128"/>
                  <a:pt x="230" y="130"/>
                  <a:pt x="230" y="132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7" y="137"/>
                  <a:pt x="243" y="139"/>
                  <a:pt x="249" y="143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2" y="139"/>
                  <a:pt x="255" y="139"/>
                  <a:pt x="257" y="14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8" y="162"/>
                  <a:pt x="278" y="165"/>
                  <a:pt x="276" y="166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78" y="174"/>
                  <a:pt x="281" y="180"/>
                  <a:pt x="282" y="187"/>
                </a:cubicBezTo>
                <a:cubicBezTo>
                  <a:pt x="285" y="187"/>
                  <a:pt x="285" y="187"/>
                  <a:pt x="285" y="187"/>
                </a:cubicBezTo>
                <a:cubicBezTo>
                  <a:pt x="287" y="187"/>
                  <a:pt x="289" y="189"/>
                  <a:pt x="289" y="191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289" y="221"/>
                  <a:pt x="287" y="223"/>
                  <a:pt x="285" y="223"/>
                </a:cubicBezTo>
                <a:cubicBezTo>
                  <a:pt x="282" y="223"/>
                  <a:pt x="282" y="223"/>
                  <a:pt x="282" y="223"/>
                </a:cubicBezTo>
                <a:cubicBezTo>
                  <a:pt x="281" y="230"/>
                  <a:pt x="278" y="236"/>
                  <a:pt x="274" y="242"/>
                </a:cubicBezTo>
                <a:cubicBezTo>
                  <a:pt x="276" y="244"/>
                  <a:pt x="276" y="244"/>
                  <a:pt x="276" y="244"/>
                </a:cubicBezTo>
                <a:cubicBezTo>
                  <a:pt x="278" y="245"/>
                  <a:pt x="278" y="248"/>
                  <a:pt x="276" y="250"/>
                </a:cubicBezTo>
                <a:cubicBezTo>
                  <a:pt x="257" y="269"/>
                  <a:pt x="257" y="269"/>
                  <a:pt x="257" y="269"/>
                </a:cubicBezTo>
                <a:cubicBezTo>
                  <a:pt x="255" y="271"/>
                  <a:pt x="252" y="271"/>
                  <a:pt x="251" y="269"/>
                </a:cubicBezTo>
                <a:cubicBezTo>
                  <a:pt x="249" y="267"/>
                  <a:pt x="249" y="267"/>
                  <a:pt x="249" y="267"/>
                </a:cubicBezTo>
                <a:cubicBezTo>
                  <a:pt x="243" y="271"/>
                  <a:pt x="237" y="274"/>
                  <a:pt x="230" y="275"/>
                </a:cubicBezTo>
                <a:cubicBezTo>
                  <a:pt x="230" y="278"/>
                  <a:pt x="230" y="278"/>
                  <a:pt x="230" y="278"/>
                </a:cubicBezTo>
                <a:cubicBezTo>
                  <a:pt x="230" y="280"/>
                  <a:pt x="228" y="282"/>
                  <a:pt x="226" y="282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6" y="282"/>
                  <a:pt x="194" y="280"/>
                  <a:pt x="194" y="278"/>
                </a:cubicBezTo>
                <a:cubicBezTo>
                  <a:pt x="194" y="275"/>
                  <a:pt x="194" y="275"/>
                  <a:pt x="194" y="275"/>
                </a:cubicBezTo>
                <a:cubicBezTo>
                  <a:pt x="187" y="274"/>
                  <a:pt x="181" y="271"/>
                  <a:pt x="175" y="267"/>
                </a:cubicBezTo>
                <a:cubicBezTo>
                  <a:pt x="173" y="269"/>
                  <a:pt x="173" y="269"/>
                  <a:pt x="173" y="269"/>
                </a:cubicBezTo>
                <a:cubicBezTo>
                  <a:pt x="172" y="271"/>
                  <a:pt x="169" y="271"/>
                  <a:pt x="167" y="269"/>
                </a:cubicBezTo>
                <a:cubicBezTo>
                  <a:pt x="148" y="250"/>
                  <a:pt x="148" y="250"/>
                  <a:pt x="148" y="250"/>
                </a:cubicBezTo>
                <a:cubicBezTo>
                  <a:pt x="146" y="248"/>
                  <a:pt x="146" y="245"/>
                  <a:pt x="148" y="244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6" y="236"/>
                  <a:pt x="144" y="230"/>
                  <a:pt x="142" y="223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7" y="223"/>
                  <a:pt x="135" y="221"/>
                  <a:pt x="135" y="219"/>
                </a:cubicBezTo>
                <a:lnTo>
                  <a:pt x="135" y="191"/>
                </a:lnTo>
                <a:close/>
                <a:moveTo>
                  <a:pt x="213" y="239"/>
                </a:moveTo>
                <a:cubicBezTo>
                  <a:pt x="232" y="239"/>
                  <a:pt x="248" y="223"/>
                  <a:pt x="248" y="204"/>
                </a:cubicBezTo>
                <a:cubicBezTo>
                  <a:pt x="248" y="185"/>
                  <a:pt x="232" y="169"/>
                  <a:pt x="213" y="169"/>
                </a:cubicBezTo>
                <a:cubicBezTo>
                  <a:pt x="194" y="169"/>
                  <a:pt x="178" y="185"/>
                  <a:pt x="178" y="204"/>
                </a:cubicBezTo>
                <a:cubicBezTo>
                  <a:pt x="178" y="223"/>
                  <a:pt x="194" y="239"/>
                  <a:pt x="213" y="239"/>
                </a:cubicBezTo>
                <a:close/>
                <a:moveTo>
                  <a:pt x="213" y="195"/>
                </a:moveTo>
                <a:cubicBezTo>
                  <a:pt x="218" y="195"/>
                  <a:pt x="222" y="199"/>
                  <a:pt x="222" y="204"/>
                </a:cubicBezTo>
                <a:cubicBezTo>
                  <a:pt x="222" y="209"/>
                  <a:pt x="218" y="213"/>
                  <a:pt x="213" y="213"/>
                </a:cubicBezTo>
                <a:cubicBezTo>
                  <a:pt x="208" y="213"/>
                  <a:pt x="204" y="209"/>
                  <a:pt x="204" y="204"/>
                </a:cubicBezTo>
                <a:cubicBezTo>
                  <a:pt x="204" y="199"/>
                  <a:pt x="208" y="195"/>
                  <a:pt x="213" y="195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977" name="Shape 2977"/>
          <p:cNvSpPr/>
          <p:nvPr/>
        </p:nvSpPr>
        <p:spPr>
          <a:xfrm>
            <a:off x="6257925" y="1184910"/>
            <a:ext cx="5052695" cy="50526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52"/>
                    <a:lumOff val="-82927"/>
                    <a:alpha val="70145"/>
                  </a:schemeClr>
                </a:solidFill>
              </a:defRPr>
            </a:pPr>
          </a:p>
        </p:txBody>
      </p:sp>
      <p:sp>
        <p:nvSpPr>
          <p:cNvPr id="13" name="文本框 12"/>
          <p:cNvSpPr txBox="1"/>
          <p:nvPr/>
        </p:nvSpPr>
        <p:spPr>
          <a:xfrm>
            <a:off x="925830" y="1184910"/>
            <a:ext cx="6040120" cy="1217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企业领域小号需求已经爆发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" name="Shape 4695"/>
          <p:cNvSpPr>
            <a:spLocks noGrp="1"/>
          </p:cNvSpPr>
          <p:nvPr/>
        </p:nvSpPr>
        <p:spPr>
          <a:xfrm>
            <a:off x="9469120" y="30416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市场分析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Shape 4699"/>
          <p:cNvSpPr>
            <a:spLocks noGrp="1"/>
          </p:cNvSpPr>
          <p:nvPr/>
        </p:nvSpPr>
        <p:spPr>
          <a:xfrm>
            <a:off x="10229215" y="1184910"/>
            <a:ext cx="3238500" cy="35941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>
                    <a:lumMod val="50000"/>
                    <a:alpha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Market Analysis</a:t>
            </a:r>
            <a:endParaRPr lang="en-US" sz="1600">
              <a:solidFill>
                <a:schemeClr val="bg1">
                  <a:lumMod val="50000"/>
                  <a:alpha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470" y="2402205"/>
            <a:ext cx="4109085" cy="2662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2014年12月，滴滴打车提出隐私保护方案，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</a:t>
            </a:r>
            <a:r>
              <a:rPr lang="en-US" altLang="zh-CN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5年3月，嘀嘀打车上海试用方案，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2015年8月，企业主打隐私保护品牌，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2015年9月，易到用车开始跟进提出需求，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2015年10月，企业提出技术方案改进，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2015年12月，嘀嘀打车，隐私保护方案商用。</a:t>
            </a:r>
            <a:endParaRPr lang="zh-CN" altLang="en-US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>
                <a:solidFill>
                  <a:schemeClr val="accent5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  <a:sym typeface="+mn-ea"/>
              </a:rPr>
              <a:t>.....</a:t>
            </a:r>
            <a:endParaRPr lang="en-US" altLang="zh-CN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8890"/>
            <a:ext cx="12202795" cy="6865620"/>
          </a:xfrm>
          <a:prstGeom prst="rect">
            <a:avLst/>
          </a:prstGeom>
          <a:solidFill>
            <a:schemeClr val="accent6">
              <a:hueOff val="-2214564"/>
              <a:satOff val="-18452"/>
              <a:lumOff val="-82927"/>
              <a:alpha val="4000"/>
            </a:schemeClr>
          </a:solidFill>
        </p:spPr>
      </p:pic>
      <p:sp>
        <p:nvSpPr>
          <p:cNvPr id="4" name="Shape 4695"/>
          <p:cNvSpPr>
            <a:spLocks noGrp="1"/>
          </p:cNvSpPr>
          <p:nvPr/>
        </p:nvSpPr>
        <p:spPr>
          <a:xfrm>
            <a:off x="909320" y="2030095"/>
            <a:ext cx="3870325" cy="102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产品介绍</a:t>
            </a:r>
            <a:endParaRPr lang="zh-CN" altLang="en-US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Shape 4699"/>
          <p:cNvSpPr>
            <a:spLocks noGrp="1"/>
          </p:cNvSpPr>
          <p:nvPr/>
        </p:nvSpPr>
        <p:spPr>
          <a:xfrm>
            <a:off x="972820" y="2910840"/>
            <a:ext cx="3238500" cy="359410"/>
          </a:xfrm>
          <a:prstGeom prst="rect">
            <a:avLst/>
          </a:prstGeom>
        </p:spPr>
        <p:txBody>
          <a:bodyPr vert="horz" wrap="square" lIns="91440" tIns="45720" rIns="91440" bIns="45720" numCol="1" spcCol="3810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alpha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Product Presentations</a:t>
            </a:r>
            <a:endParaRPr 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Shape 4698"/>
          <p:cNvSpPr/>
          <p:nvPr/>
        </p:nvSpPr>
        <p:spPr>
          <a:xfrm flipV="1">
            <a:off x="3737610" y="220940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50"/>
                <a:lumOff val="-82925"/>
                <a:alpha val="1961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50"/>
                    <a:lumOff val="-82925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0" name="矩形 9"/>
          <p:cNvSpPr/>
          <p:nvPr/>
        </p:nvSpPr>
        <p:spPr>
          <a:xfrm>
            <a:off x="4342130" y="-32385"/>
            <a:ext cx="7856220" cy="68941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38175"/>
            <a:ext cx="998220" cy="34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11430"/>
            <a:ext cx="12230735" cy="6881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915035"/>
            <a:ext cx="5525135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聚焦企业级的小号业务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9300" y="1691005"/>
            <a:ext cx="5614035" cy="3766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en-US" altLang="zh-CN" sz="1600" dirty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出行</a:t>
            </a: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用车领域：保护用户号码隐私，避免信息泄露和司机骚扰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600" dirty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分类信息领域：同城发帖、工作求职中，提供临时小号进行线下沟通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600" dirty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二手交易领域：买房、租房、租车</a:t>
            </a: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等业务是，为中介业务员和客户均提供</a:t>
            </a: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临时</a:t>
            </a: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小号，确保信息安全</a:t>
            </a:r>
            <a:endParaRPr lang="zh-CN" altLang="en-US" sz="1600" dirty="0" smtClean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600" dirty="0" smtClean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快递领域：为金融、电商等所有涉及到核心用户信息的递送业务，提供号码信息保全，确保用户信息安全</a:t>
            </a:r>
            <a:endParaRPr lang="zh-CN" altLang="en-US" sz="1600" dirty="0" smtClean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endParaRPr lang="zh-CN" altLang="en-US" sz="1600" dirty="0" smtClean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89230" indent="-189230">
              <a:buFont typeface="Wingdings" panose="05000000000000000000" pitchFamily="2" charset="2"/>
              <a:buChar char="v"/>
              <a:defRPr/>
            </a:pP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金融领域：当金融领域的企业与第三方公司进行合作推广时，提供号码信息保全，确保用户信息安全</a:t>
            </a:r>
            <a:endParaRPr lang="zh-CN" altLang="en-US" sz="1600" dirty="0" smtClean="0">
              <a:solidFill>
                <a:schemeClr val="accent5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2755" y="-45720"/>
            <a:ext cx="5444490" cy="69367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19685"/>
            <a:ext cx="12271375" cy="6898005"/>
          </a:xfrm>
          <a:prstGeom prst="rect">
            <a:avLst/>
          </a:prstGeom>
        </p:spPr>
      </p:pic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0415588" y="7364413"/>
            <a:ext cx="1347788" cy="1054100"/>
          </a:xfrm>
          <a:custGeom>
            <a:avLst/>
            <a:gdLst>
              <a:gd name="T0" fmla="*/ 31 w 424"/>
              <a:gd name="T1" fmla="*/ 0 h 332"/>
              <a:gd name="T2" fmla="*/ 0 w 424"/>
              <a:gd name="T3" fmla="*/ 69 h 332"/>
              <a:gd name="T4" fmla="*/ 424 w 424"/>
              <a:gd name="T5" fmla="*/ 30 h 332"/>
              <a:gd name="T6" fmla="*/ 41 w 424"/>
              <a:gd name="T7" fmla="*/ 48 h 332"/>
              <a:gd name="T8" fmla="*/ 41 w 424"/>
              <a:gd name="T9" fmla="*/ 27 h 332"/>
              <a:gd name="T10" fmla="*/ 41 w 424"/>
              <a:gd name="T11" fmla="*/ 48 h 332"/>
              <a:gd name="T12" fmla="*/ 73 w 424"/>
              <a:gd name="T13" fmla="*/ 38 h 332"/>
              <a:gd name="T14" fmla="*/ 94 w 424"/>
              <a:gd name="T15" fmla="*/ 38 h 332"/>
              <a:gd name="T16" fmla="*/ 126 w 424"/>
              <a:gd name="T17" fmla="*/ 48 h 332"/>
              <a:gd name="T18" fmla="*/ 126 w 424"/>
              <a:gd name="T19" fmla="*/ 27 h 332"/>
              <a:gd name="T20" fmla="*/ 126 w 424"/>
              <a:gd name="T21" fmla="*/ 48 h 332"/>
              <a:gd name="T22" fmla="*/ 31 w 424"/>
              <a:gd name="T23" fmla="*/ 332 h 332"/>
              <a:gd name="T24" fmla="*/ 424 w 424"/>
              <a:gd name="T25" fmla="*/ 302 h 332"/>
              <a:gd name="T26" fmla="*/ 0 w 424"/>
              <a:gd name="T27" fmla="*/ 78 h 332"/>
              <a:gd name="T28" fmla="*/ 135 w 424"/>
              <a:gd name="T29" fmla="*/ 191 h 332"/>
              <a:gd name="T30" fmla="*/ 142 w 424"/>
              <a:gd name="T31" fmla="*/ 187 h 332"/>
              <a:gd name="T32" fmla="*/ 148 w 424"/>
              <a:gd name="T33" fmla="*/ 166 h 332"/>
              <a:gd name="T34" fmla="*/ 167 w 424"/>
              <a:gd name="T35" fmla="*/ 141 h 332"/>
              <a:gd name="T36" fmla="*/ 175 w 424"/>
              <a:gd name="T37" fmla="*/ 143 h 332"/>
              <a:gd name="T38" fmla="*/ 194 w 424"/>
              <a:gd name="T39" fmla="*/ 132 h 332"/>
              <a:gd name="T40" fmla="*/ 226 w 424"/>
              <a:gd name="T41" fmla="*/ 128 h 332"/>
              <a:gd name="T42" fmla="*/ 230 w 424"/>
              <a:gd name="T43" fmla="*/ 135 h 332"/>
              <a:gd name="T44" fmla="*/ 251 w 424"/>
              <a:gd name="T45" fmla="*/ 141 h 332"/>
              <a:gd name="T46" fmla="*/ 276 w 424"/>
              <a:gd name="T47" fmla="*/ 160 h 332"/>
              <a:gd name="T48" fmla="*/ 274 w 424"/>
              <a:gd name="T49" fmla="*/ 168 h 332"/>
              <a:gd name="T50" fmla="*/ 285 w 424"/>
              <a:gd name="T51" fmla="*/ 187 h 332"/>
              <a:gd name="T52" fmla="*/ 289 w 424"/>
              <a:gd name="T53" fmla="*/ 219 h 332"/>
              <a:gd name="T54" fmla="*/ 282 w 424"/>
              <a:gd name="T55" fmla="*/ 223 h 332"/>
              <a:gd name="T56" fmla="*/ 276 w 424"/>
              <a:gd name="T57" fmla="*/ 244 h 332"/>
              <a:gd name="T58" fmla="*/ 257 w 424"/>
              <a:gd name="T59" fmla="*/ 269 h 332"/>
              <a:gd name="T60" fmla="*/ 249 w 424"/>
              <a:gd name="T61" fmla="*/ 267 h 332"/>
              <a:gd name="T62" fmla="*/ 230 w 424"/>
              <a:gd name="T63" fmla="*/ 278 h 332"/>
              <a:gd name="T64" fmla="*/ 199 w 424"/>
              <a:gd name="T65" fmla="*/ 282 h 332"/>
              <a:gd name="T66" fmla="*/ 194 w 424"/>
              <a:gd name="T67" fmla="*/ 275 h 332"/>
              <a:gd name="T68" fmla="*/ 173 w 424"/>
              <a:gd name="T69" fmla="*/ 269 h 332"/>
              <a:gd name="T70" fmla="*/ 148 w 424"/>
              <a:gd name="T71" fmla="*/ 250 h 332"/>
              <a:gd name="T72" fmla="*/ 150 w 424"/>
              <a:gd name="T73" fmla="*/ 242 h 332"/>
              <a:gd name="T74" fmla="*/ 139 w 424"/>
              <a:gd name="T75" fmla="*/ 223 h 332"/>
              <a:gd name="T76" fmla="*/ 135 w 424"/>
              <a:gd name="T77" fmla="*/ 191 h 332"/>
              <a:gd name="T78" fmla="*/ 248 w 424"/>
              <a:gd name="T79" fmla="*/ 204 h 332"/>
              <a:gd name="T80" fmla="*/ 178 w 424"/>
              <a:gd name="T81" fmla="*/ 204 h 332"/>
              <a:gd name="T82" fmla="*/ 213 w 424"/>
              <a:gd name="T83" fmla="*/ 195 h 332"/>
              <a:gd name="T84" fmla="*/ 213 w 424"/>
              <a:gd name="T85" fmla="*/ 213 h 332"/>
              <a:gd name="T86" fmla="*/ 213 w 424"/>
              <a:gd name="T87" fmla="*/ 1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332">
                <a:moveTo>
                  <a:pt x="394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30"/>
                </a:cubicBezTo>
                <a:cubicBezTo>
                  <a:pt x="0" y="69"/>
                  <a:pt x="0" y="69"/>
                  <a:pt x="0" y="69"/>
                </a:cubicBezTo>
                <a:cubicBezTo>
                  <a:pt x="424" y="69"/>
                  <a:pt x="424" y="69"/>
                  <a:pt x="424" y="69"/>
                </a:cubicBezTo>
                <a:cubicBezTo>
                  <a:pt x="424" y="30"/>
                  <a:pt x="424" y="30"/>
                  <a:pt x="424" y="30"/>
                </a:cubicBezTo>
                <a:cubicBezTo>
                  <a:pt x="424" y="13"/>
                  <a:pt x="410" y="0"/>
                  <a:pt x="394" y="0"/>
                </a:cubicBezTo>
                <a:close/>
                <a:moveTo>
                  <a:pt x="41" y="48"/>
                </a:moveTo>
                <a:cubicBezTo>
                  <a:pt x="35" y="48"/>
                  <a:pt x="30" y="44"/>
                  <a:pt x="30" y="38"/>
                </a:cubicBezTo>
                <a:cubicBezTo>
                  <a:pt x="30" y="32"/>
                  <a:pt x="35" y="27"/>
                  <a:pt x="41" y="27"/>
                </a:cubicBezTo>
                <a:cubicBezTo>
                  <a:pt x="47" y="27"/>
                  <a:pt x="52" y="32"/>
                  <a:pt x="52" y="38"/>
                </a:cubicBezTo>
                <a:cubicBezTo>
                  <a:pt x="52" y="44"/>
                  <a:pt x="47" y="48"/>
                  <a:pt x="41" y="48"/>
                </a:cubicBezTo>
                <a:close/>
                <a:moveTo>
                  <a:pt x="83" y="48"/>
                </a:moveTo>
                <a:cubicBezTo>
                  <a:pt x="78" y="48"/>
                  <a:pt x="73" y="44"/>
                  <a:pt x="73" y="38"/>
                </a:cubicBezTo>
                <a:cubicBezTo>
                  <a:pt x="73" y="32"/>
                  <a:pt x="78" y="27"/>
                  <a:pt x="83" y="27"/>
                </a:cubicBezTo>
                <a:cubicBezTo>
                  <a:pt x="89" y="27"/>
                  <a:pt x="94" y="32"/>
                  <a:pt x="94" y="38"/>
                </a:cubicBezTo>
                <a:cubicBezTo>
                  <a:pt x="94" y="44"/>
                  <a:pt x="89" y="48"/>
                  <a:pt x="83" y="48"/>
                </a:cubicBezTo>
                <a:close/>
                <a:moveTo>
                  <a:pt x="126" y="48"/>
                </a:moveTo>
                <a:cubicBezTo>
                  <a:pt x="120" y="48"/>
                  <a:pt x="115" y="44"/>
                  <a:pt x="115" y="38"/>
                </a:cubicBezTo>
                <a:cubicBezTo>
                  <a:pt x="115" y="32"/>
                  <a:pt x="120" y="27"/>
                  <a:pt x="126" y="27"/>
                </a:cubicBezTo>
                <a:cubicBezTo>
                  <a:pt x="132" y="27"/>
                  <a:pt x="136" y="32"/>
                  <a:pt x="136" y="38"/>
                </a:cubicBezTo>
                <a:cubicBezTo>
                  <a:pt x="136" y="44"/>
                  <a:pt x="132" y="48"/>
                  <a:pt x="126" y="48"/>
                </a:cubicBezTo>
                <a:close/>
                <a:moveTo>
                  <a:pt x="0" y="302"/>
                </a:moveTo>
                <a:cubicBezTo>
                  <a:pt x="0" y="319"/>
                  <a:pt x="14" y="332"/>
                  <a:pt x="31" y="332"/>
                </a:cubicBezTo>
                <a:cubicBezTo>
                  <a:pt x="394" y="332"/>
                  <a:pt x="394" y="332"/>
                  <a:pt x="394" y="332"/>
                </a:cubicBezTo>
                <a:cubicBezTo>
                  <a:pt x="410" y="332"/>
                  <a:pt x="424" y="319"/>
                  <a:pt x="424" y="302"/>
                </a:cubicBezTo>
                <a:cubicBezTo>
                  <a:pt x="424" y="78"/>
                  <a:pt x="424" y="78"/>
                  <a:pt x="424" y="78"/>
                </a:cubicBezTo>
                <a:cubicBezTo>
                  <a:pt x="0" y="78"/>
                  <a:pt x="0" y="78"/>
                  <a:pt x="0" y="78"/>
                </a:cubicBezTo>
                <a:lnTo>
                  <a:pt x="0" y="302"/>
                </a:lnTo>
                <a:close/>
                <a:moveTo>
                  <a:pt x="135" y="191"/>
                </a:moveTo>
                <a:cubicBezTo>
                  <a:pt x="135" y="189"/>
                  <a:pt x="137" y="187"/>
                  <a:pt x="139" y="187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44" y="180"/>
                  <a:pt x="146" y="174"/>
                  <a:pt x="150" y="16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6" y="165"/>
                  <a:pt x="146" y="162"/>
                  <a:pt x="148" y="160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9" y="139"/>
                  <a:pt x="172" y="139"/>
                  <a:pt x="173" y="141"/>
                </a:cubicBezTo>
                <a:cubicBezTo>
                  <a:pt x="175" y="143"/>
                  <a:pt x="175" y="143"/>
                  <a:pt x="175" y="143"/>
                </a:cubicBezTo>
                <a:cubicBezTo>
                  <a:pt x="181" y="139"/>
                  <a:pt x="187" y="137"/>
                  <a:pt x="194" y="135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130"/>
                  <a:pt x="196" y="128"/>
                  <a:pt x="199" y="128"/>
                </a:cubicBezTo>
                <a:cubicBezTo>
                  <a:pt x="226" y="128"/>
                  <a:pt x="226" y="128"/>
                  <a:pt x="226" y="128"/>
                </a:cubicBezTo>
                <a:cubicBezTo>
                  <a:pt x="228" y="128"/>
                  <a:pt x="230" y="130"/>
                  <a:pt x="230" y="132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7" y="137"/>
                  <a:pt x="243" y="139"/>
                  <a:pt x="249" y="143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2" y="139"/>
                  <a:pt x="255" y="139"/>
                  <a:pt x="257" y="14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8" y="162"/>
                  <a:pt x="278" y="165"/>
                  <a:pt x="276" y="166"/>
                </a:cubicBezTo>
                <a:cubicBezTo>
                  <a:pt x="274" y="168"/>
                  <a:pt x="274" y="168"/>
                  <a:pt x="274" y="168"/>
                </a:cubicBezTo>
                <a:cubicBezTo>
                  <a:pt x="278" y="174"/>
                  <a:pt x="281" y="180"/>
                  <a:pt x="282" y="187"/>
                </a:cubicBezTo>
                <a:cubicBezTo>
                  <a:pt x="285" y="187"/>
                  <a:pt x="285" y="187"/>
                  <a:pt x="285" y="187"/>
                </a:cubicBezTo>
                <a:cubicBezTo>
                  <a:pt x="287" y="187"/>
                  <a:pt x="289" y="189"/>
                  <a:pt x="289" y="191"/>
                </a:cubicBezTo>
                <a:cubicBezTo>
                  <a:pt x="289" y="219"/>
                  <a:pt x="289" y="219"/>
                  <a:pt x="289" y="219"/>
                </a:cubicBezTo>
                <a:cubicBezTo>
                  <a:pt x="289" y="221"/>
                  <a:pt x="287" y="223"/>
                  <a:pt x="285" y="223"/>
                </a:cubicBezTo>
                <a:cubicBezTo>
                  <a:pt x="282" y="223"/>
                  <a:pt x="282" y="223"/>
                  <a:pt x="282" y="223"/>
                </a:cubicBezTo>
                <a:cubicBezTo>
                  <a:pt x="281" y="230"/>
                  <a:pt x="278" y="236"/>
                  <a:pt x="274" y="242"/>
                </a:cubicBezTo>
                <a:cubicBezTo>
                  <a:pt x="276" y="244"/>
                  <a:pt x="276" y="244"/>
                  <a:pt x="276" y="244"/>
                </a:cubicBezTo>
                <a:cubicBezTo>
                  <a:pt x="278" y="245"/>
                  <a:pt x="278" y="248"/>
                  <a:pt x="276" y="250"/>
                </a:cubicBezTo>
                <a:cubicBezTo>
                  <a:pt x="257" y="269"/>
                  <a:pt x="257" y="269"/>
                  <a:pt x="257" y="269"/>
                </a:cubicBezTo>
                <a:cubicBezTo>
                  <a:pt x="255" y="271"/>
                  <a:pt x="252" y="271"/>
                  <a:pt x="251" y="269"/>
                </a:cubicBezTo>
                <a:cubicBezTo>
                  <a:pt x="249" y="267"/>
                  <a:pt x="249" y="267"/>
                  <a:pt x="249" y="267"/>
                </a:cubicBezTo>
                <a:cubicBezTo>
                  <a:pt x="243" y="271"/>
                  <a:pt x="237" y="274"/>
                  <a:pt x="230" y="275"/>
                </a:cubicBezTo>
                <a:cubicBezTo>
                  <a:pt x="230" y="278"/>
                  <a:pt x="230" y="278"/>
                  <a:pt x="230" y="278"/>
                </a:cubicBezTo>
                <a:cubicBezTo>
                  <a:pt x="230" y="280"/>
                  <a:pt x="228" y="282"/>
                  <a:pt x="226" y="282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6" y="282"/>
                  <a:pt x="194" y="280"/>
                  <a:pt x="194" y="278"/>
                </a:cubicBezTo>
                <a:cubicBezTo>
                  <a:pt x="194" y="275"/>
                  <a:pt x="194" y="275"/>
                  <a:pt x="194" y="275"/>
                </a:cubicBezTo>
                <a:cubicBezTo>
                  <a:pt x="187" y="274"/>
                  <a:pt x="181" y="271"/>
                  <a:pt x="175" y="267"/>
                </a:cubicBezTo>
                <a:cubicBezTo>
                  <a:pt x="173" y="269"/>
                  <a:pt x="173" y="269"/>
                  <a:pt x="173" y="269"/>
                </a:cubicBezTo>
                <a:cubicBezTo>
                  <a:pt x="172" y="271"/>
                  <a:pt x="169" y="271"/>
                  <a:pt x="167" y="269"/>
                </a:cubicBezTo>
                <a:cubicBezTo>
                  <a:pt x="148" y="250"/>
                  <a:pt x="148" y="250"/>
                  <a:pt x="148" y="250"/>
                </a:cubicBezTo>
                <a:cubicBezTo>
                  <a:pt x="146" y="248"/>
                  <a:pt x="146" y="245"/>
                  <a:pt x="148" y="244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6" y="236"/>
                  <a:pt x="144" y="230"/>
                  <a:pt x="142" y="223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37" y="223"/>
                  <a:pt x="135" y="221"/>
                  <a:pt x="135" y="219"/>
                </a:cubicBezTo>
                <a:lnTo>
                  <a:pt x="135" y="191"/>
                </a:lnTo>
                <a:close/>
                <a:moveTo>
                  <a:pt x="213" y="239"/>
                </a:moveTo>
                <a:cubicBezTo>
                  <a:pt x="232" y="239"/>
                  <a:pt x="248" y="223"/>
                  <a:pt x="248" y="204"/>
                </a:cubicBezTo>
                <a:cubicBezTo>
                  <a:pt x="248" y="185"/>
                  <a:pt x="232" y="169"/>
                  <a:pt x="213" y="169"/>
                </a:cubicBezTo>
                <a:cubicBezTo>
                  <a:pt x="194" y="169"/>
                  <a:pt x="178" y="185"/>
                  <a:pt x="178" y="204"/>
                </a:cubicBezTo>
                <a:cubicBezTo>
                  <a:pt x="178" y="223"/>
                  <a:pt x="194" y="239"/>
                  <a:pt x="213" y="239"/>
                </a:cubicBezTo>
                <a:close/>
                <a:moveTo>
                  <a:pt x="213" y="195"/>
                </a:moveTo>
                <a:cubicBezTo>
                  <a:pt x="218" y="195"/>
                  <a:pt x="222" y="199"/>
                  <a:pt x="222" y="204"/>
                </a:cubicBezTo>
                <a:cubicBezTo>
                  <a:pt x="222" y="209"/>
                  <a:pt x="218" y="213"/>
                  <a:pt x="213" y="213"/>
                </a:cubicBezTo>
                <a:cubicBezTo>
                  <a:pt x="208" y="213"/>
                  <a:pt x="204" y="209"/>
                  <a:pt x="204" y="204"/>
                </a:cubicBezTo>
                <a:cubicBezTo>
                  <a:pt x="204" y="199"/>
                  <a:pt x="208" y="195"/>
                  <a:pt x="213" y="195"/>
                </a:cubicBezTo>
                <a:close/>
              </a:path>
            </a:pathLst>
          </a:cu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165" y="1236345"/>
            <a:ext cx="4006850" cy="668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 smtClean="0">
                <a:solidFill>
                  <a:srgbClr val="EE427F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专车领域解决方案</a:t>
            </a:r>
            <a:endParaRPr lang="zh-CN" altLang="en-US" sz="3600" b="1" dirty="0" smtClean="0">
              <a:solidFill>
                <a:srgbClr val="EE427F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3470" y="2402205"/>
            <a:ext cx="4109085" cy="1809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业务逻辑：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，根据交易订单分配公司全国统一的号码</a:t>
            </a: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X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，将客户</a:t>
            </a: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和司机</a:t>
            </a: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绑定。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，双方均通过</a:t>
            </a: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X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号码联系。</a:t>
            </a: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altLang="zh-CN" sz="14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Font typeface="Wingdings" panose="05000000000000000000" pitchFamily="2" charset="2"/>
              <a:buNone/>
              <a:defRPr/>
            </a:pPr>
            <a:r>
              <a:rPr lang="en-US" altLang="zh-CN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sz="14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，业务付款结束后解绑。</a:t>
            </a:r>
            <a:endParaRPr lang="en-US" altLang="zh-CN" sz="1400" dirty="0" smtClean="0">
              <a:solidFill>
                <a:schemeClr val="accent5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Picture 10" descr="C:\Users\ceslavie\Documents\Tencent Files\759578761\FileRecv\10-141001150542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1854200"/>
            <a:ext cx="146240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7391400" y="1553210"/>
            <a:ext cx="127000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生成订单</a:t>
            </a:r>
            <a:endParaRPr lang="zh-CN" altLang="en-US" sz="213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AutoShape 363"/>
          <p:cNvSpPr>
            <a:spLocks noChangeArrowheads="1"/>
          </p:cNvSpPr>
          <p:nvPr/>
        </p:nvSpPr>
        <p:spPr bwMode="auto">
          <a:xfrm rot="5400000">
            <a:off x="7548880" y="3299460"/>
            <a:ext cx="1012190" cy="848995"/>
          </a:xfrm>
          <a:prstGeom prst="rightArrow">
            <a:avLst>
              <a:gd name="adj1" fmla="val 50000"/>
              <a:gd name="adj2" fmla="val 919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" name="_s8326"/>
          <p:cNvSpPr>
            <a:spLocks noChangeArrowheads="1"/>
          </p:cNvSpPr>
          <p:nvPr/>
        </p:nvSpPr>
        <p:spPr bwMode="auto">
          <a:xfrm>
            <a:off x="7616825" y="4274820"/>
            <a:ext cx="848360" cy="80137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bevel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全国统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/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一号码</a:t>
            </a:r>
            <a:endParaRPr lang="en-US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TextBox 25"/>
          <p:cNvSpPr>
            <a:spLocks noChangeArrowheads="1"/>
          </p:cNvSpPr>
          <p:nvPr/>
        </p:nvSpPr>
        <p:spPr bwMode="auto">
          <a:xfrm>
            <a:off x="8564880" y="4197985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绑定</a:t>
            </a:r>
            <a:endParaRPr lang="zh-CN" altLang="en-US" sz="2135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左右箭头 28"/>
          <p:cNvSpPr>
            <a:spLocks noChangeArrowheads="1"/>
          </p:cNvSpPr>
          <p:nvPr/>
        </p:nvSpPr>
        <p:spPr bwMode="auto">
          <a:xfrm>
            <a:off x="8488045" y="4634230"/>
            <a:ext cx="846455" cy="109220"/>
          </a:xfrm>
          <a:prstGeom prst="leftRightArrow">
            <a:avLst>
              <a:gd name="adj1" fmla="val 50000"/>
              <a:gd name="adj2" fmla="val 4998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3735" b="1" i="1">
              <a:sym typeface="Arial" panose="020B0604020202020204" pitchFamily="34" charset="0"/>
            </a:endParaRPr>
          </a:p>
        </p:txBody>
      </p:sp>
      <p:sp>
        <p:nvSpPr>
          <p:cNvPr id="17" name="TextBox 30"/>
          <p:cNvSpPr>
            <a:spLocks noChangeArrowheads="1"/>
          </p:cNvSpPr>
          <p:nvPr/>
        </p:nvSpPr>
        <p:spPr bwMode="auto">
          <a:xfrm>
            <a:off x="8564880" y="4706620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通话</a:t>
            </a:r>
            <a:endParaRPr lang="zh-CN" altLang="en-US" sz="2135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33"/>
          <p:cNvGrpSpPr/>
          <p:nvPr/>
        </p:nvGrpSpPr>
        <p:grpSpPr bwMode="auto">
          <a:xfrm rot="0">
            <a:off x="5022850" y="3834130"/>
            <a:ext cx="2542540" cy="2039620"/>
            <a:chOff x="142517" y="72008"/>
            <a:chExt cx="2378735" cy="2020010"/>
          </a:xfrm>
        </p:grpSpPr>
        <p:pic>
          <p:nvPicPr>
            <p:cNvPr id="19" name="Picture 12" descr="MCj04406290000[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17" y="72008"/>
              <a:ext cx="1514395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24"/>
            <p:cNvSpPr>
              <a:spLocks noChangeArrowheads="1"/>
            </p:cNvSpPr>
            <p:nvPr/>
          </p:nvSpPr>
          <p:spPr bwMode="auto">
            <a:xfrm>
              <a:off x="1841613" y="448669"/>
              <a:ext cx="679639" cy="4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35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绑定</a:t>
              </a:r>
              <a:endParaRPr lang="zh-CN" altLang="en-US" sz="2135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1" name="左右箭头 27"/>
            <p:cNvSpPr>
              <a:spLocks noChangeArrowheads="1"/>
            </p:cNvSpPr>
            <p:nvPr/>
          </p:nvSpPr>
          <p:spPr bwMode="auto">
            <a:xfrm>
              <a:off x="1728192" y="864096"/>
              <a:ext cx="792088" cy="108000"/>
            </a:xfrm>
            <a:prstGeom prst="leftRightArrow">
              <a:avLst>
                <a:gd name="adj1" fmla="val 50000"/>
                <a:gd name="adj2" fmla="val 49981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000" tIns="62400" rIns="120000" bIns="624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3735" b="1" i="1">
                <a:sym typeface="Arial" panose="020B0604020202020204" pitchFamily="34" charset="0"/>
              </a:endParaRPr>
            </a:p>
          </p:txBody>
        </p:sp>
        <p:sp>
          <p:nvSpPr>
            <p:cNvPr id="22" name="TextBox 29"/>
            <p:cNvSpPr>
              <a:spLocks noChangeArrowheads="1"/>
            </p:cNvSpPr>
            <p:nvPr/>
          </p:nvSpPr>
          <p:spPr bwMode="auto">
            <a:xfrm>
              <a:off x="1832525" y="936104"/>
              <a:ext cx="679917" cy="4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35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通话</a:t>
              </a:r>
              <a:endPara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" name="TextBox 31"/>
            <p:cNvSpPr>
              <a:spLocks noChangeArrowheads="1"/>
            </p:cNvSpPr>
            <p:nvPr/>
          </p:nvSpPr>
          <p:spPr bwMode="auto">
            <a:xfrm>
              <a:off x="216256" y="1656184"/>
              <a:ext cx="1188666" cy="43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3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乘客手机</a:t>
              </a:r>
              <a:endParaRPr lang="zh-CN" altLang="en-US" sz="213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4" name="TextBox 32"/>
          <p:cNvSpPr>
            <a:spLocks noChangeArrowheads="1"/>
          </p:cNvSpPr>
          <p:nvPr/>
        </p:nvSpPr>
        <p:spPr bwMode="auto">
          <a:xfrm>
            <a:off x="9723755" y="5433695"/>
            <a:ext cx="127000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司机手机</a:t>
            </a:r>
            <a:endParaRPr lang="zh-CN" altLang="en-US" sz="2135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5" name="image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752242" y="1865859"/>
            <a:ext cx="663131" cy="7129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TextBox 25"/>
          <p:cNvSpPr>
            <a:spLocks noChangeArrowheads="1"/>
          </p:cNvSpPr>
          <p:nvPr/>
        </p:nvSpPr>
        <p:spPr bwMode="auto">
          <a:xfrm>
            <a:off x="10347453" y="1812829"/>
            <a:ext cx="72898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C43C6D"/>
                </a:solidFill>
                <a:latin typeface="Heiti SC Light" charset="-122"/>
                <a:ea typeface="Heiti SC Light" charset="-122"/>
                <a:cs typeface="Heiti SC Light" charset="-122"/>
              </a:rPr>
              <a:t>甜辛</a:t>
            </a:r>
            <a:endParaRPr lang="en-US" altLang="zh-CN" sz="2135" b="1" dirty="0" smtClean="0">
              <a:solidFill>
                <a:srgbClr val="C43C6D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eaLnBrk="1" hangingPunct="1"/>
            <a:r>
              <a:rPr lang="zh-CN" altLang="en-US" sz="2135" b="1" dirty="0" smtClean="0">
                <a:solidFill>
                  <a:srgbClr val="C43C6D"/>
                </a:solidFill>
                <a:latin typeface="Heiti SC Light" charset="-122"/>
                <a:ea typeface="Heiti SC Light" charset="-122"/>
                <a:cs typeface="Heiti SC Light" charset="-122"/>
              </a:rPr>
              <a:t>小号</a:t>
            </a:r>
            <a:endParaRPr lang="en-US" altLang="zh-CN" sz="2135" b="1" dirty="0" smtClean="0">
              <a:solidFill>
                <a:srgbClr val="C43C6D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7" name="Oval 25"/>
          <p:cNvSpPr/>
          <p:nvPr/>
        </p:nvSpPr>
        <p:spPr>
          <a:xfrm>
            <a:off x="9723821" y="1567630"/>
            <a:ext cx="1458775" cy="1364004"/>
          </a:xfrm>
          <a:prstGeom prst="ellipse">
            <a:avLst/>
          </a:prstGeom>
          <a:noFill/>
          <a:ln w="254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左右箭头 27"/>
          <p:cNvSpPr>
            <a:spLocks noChangeArrowheads="1"/>
          </p:cNvSpPr>
          <p:nvPr/>
        </p:nvSpPr>
        <p:spPr bwMode="auto">
          <a:xfrm>
            <a:off x="8792699" y="2194985"/>
            <a:ext cx="846632" cy="109045"/>
          </a:xfrm>
          <a:prstGeom prst="leftRightArrow">
            <a:avLst>
              <a:gd name="adj1" fmla="val 50000"/>
              <a:gd name="adj2" fmla="val 4998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3735" b="1" i="1">
              <a:sym typeface="Arial" panose="020B0604020202020204" pitchFamily="34" charset="0"/>
            </a:endParaRPr>
          </a:p>
        </p:txBody>
      </p:sp>
      <p:sp>
        <p:nvSpPr>
          <p:cNvPr id="29" name="TextBox 24"/>
          <p:cNvSpPr>
            <a:spLocks noChangeArrowheads="1"/>
          </p:cNvSpPr>
          <p:nvPr/>
        </p:nvSpPr>
        <p:spPr bwMode="auto">
          <a:xfrm>
            <a:off x="8831311" y="1802289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申请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" name="TextBox 29"/>
          <p:cNvSpPr>
            <a:spLocks noChangeArrowheads="1"/>
          </p:cNvSpPr>
          <p:nvPr/>
        </p:nvSpPr>
        <p:spPr bwMode="auto">
          <a:xfrm>
            <a:off x="8817985" y="2324757"/>
            <a:ext cx="726440" cy="4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5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分配</a:t>
            </a:r>
            <a:endParaRPr lang="zh-CN" altLang="en-US" sz="213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58020" y="3842385"/>
            <a:ext cx="1518920" cy="151892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演示</Application>
  <PresentationFormat>宽屏</PresentationFormat>
  <Paragraphs>305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微软雅黑 Light</vt:lpstr>
      <vt:lpstr>Titillium WebSemiBold</vt:lpstr>
      <vt:lpstr>RomanS</vt:lpstr>
      <vt:lpstr>Helvetica Light</vt:lpstr>
      <vt:lpstr>汉仪旗黑-35S</vt:lpstr>
      <vt:lpstr>Calibri</vt:lpstr>
      <vt:lpstr>Heiti SC Light</vt:lpstr>
      <vt:lpstr>Office 主题</vt:lpstr>
      <vt:lpstr>甜辛科技（上海）有限公司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NUC</dc:creator>
  <cp:lastModifiedBy>NUC</cp:lastModifiedBy>
  <cp:revision>17</cp:revision>
  <dcterms:created xsi:type="dcterms:W3CDTF">2016-12-25T05:51:44Z</dcterms:created>
  <dcterms:modified xsi:type="dcterms:W3CDTF">2016-12-25T09:18:24Z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