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710"/>
  </p:normalViewPr>
  <p:slideViewPr>
    <p:cSldViewPr snapToGrid="0" snapToObjects="1">
      <p:cViewPr varScale="1">
        <p:scale>
          <a:sx n="128" d="100"/>
          <a:sy n="128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5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D1F3-F15A-CD45-ADE1-E495C38D403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541239-4D7D-6549-820C-882DA62A6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Policy-Surveillance/U-S-State-and-Territorial-Public-Mask-Mandates-Fro/62d6-pm5i" TargetMode="External"/><Relationship Id="rId2" Type="http://schemas.openxmlformats.org/officeDocument/2006/relationships/hyperlink" Target="https://www.kaggle.com/antgoldbloom/covid19-data-from-john-hopkins-university?select=RAW_us_confirmed_cas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ta.bls.gov/dataViewer/view/timeseries/LAUCN08031000000000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C3E8-3984-2248-A6AD-7A8E5CC80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740" y="1428980"/>
            <a:ext cx="9623260" cy="26967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Correlation</a:t>
            </a:r>
            <a:r>
              <a:rPr lang="zh-CN" altLang="en-US" sz="3600" dirty="0"/>
              <a:t> </a:t>
            </a:r>
            <a:r>
              <a:rPr lang="en-US" altLang="zh-CN" sz="3600" dirty="0"/>
              <a:t>Between</a:t>
            </a:r>
            <a:r>
              <a:rPr lang="zh-CN" altLang="en-US" sz="3600" dirty="0"/>
              <a:t> </a:t>
            </a:r>
            <a:r>
              <a:rPr lang="en-US" altLang="zh-CN" sz="3600" dirty="0"/>
              <a:t>Infection</a:t>
            </a:r>
            <a:r>
              <a:rPr lang="zh-CN" altLang="en-US" sz="3600" dirty="0"/>
              <a:t> </a:t>
            </a:r>
            <a:r>
              <a:rPr lang="en-US" altLang="zh-CN" sz="3600" dirty="0"/>
              <a:t>Rate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Unemployment</a:t>
            </a:r>
            <a:r>
              <a:rPr lang="zh-CN" altLang="en-US" sz="3600" dirty="0"/>
              <a:t> </a:t>
            </a:r>
            <a:r>
              <a:rPr lang="en-US" altLang="zh-CN" sz="3600" dirty="0"/>
              <a:t>Rate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Denver,</a:t>
            </a:r>
            <a:r>
              <a:rPr lang="zh-CN" altLang="en-US" sz="3600" dirty="0"/>
              <a:t> </a:t>
            </a:r>
            <a:r>
              <a:rPr lang="en-US" altLang="zh-CN" sz="3600" dirty="0"/>
              <a:t>Colorado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0A443-B016-4646-814A-2B1D6A1C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951" y="4302737"/>
            <a:ext cx="8915399" cy="1126283"/>
          </a:xfrm>
        </p:spPr>
        <p:txBody>
          <a:bodyPr/>
          <a:lstStyle/>
          <a:p>
            <a:pPr algn="r"/>
            <a:r>
              <a:rPr lang="en-US" altLang="zh-CN" dirty="0"/>
              <a:t>Summer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DF00-80C1-804B-9D82-8355DB13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Correlation Visualization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38C698C-8BBE-D347-A79F-86873C61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00" y="1905000"/>
            <a:ext cx="9787812" cy="34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5328-1044-3D43-B1A7-B33F2A2B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41BA2C5-4078-EE4B-9E21-32E5F687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77" y="0"/>
            <a:ext cx="6621624" cy="4414416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9AD037B-45E6-2B44-8CED-7CA298E9C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0377" y="4414415"/>
            <a:ext cx="6621624" cy="23648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7473DB-C778-A541-86BD-217906C1ACF6}"/>
              </a:ext>
            </a:extLst>
          </p:cNvPr>
          <p:cNvSpPr txBox="1">
            <a:spLocks/>
          </p:cNvSpPr>
          <p:nvPr/>
        </p:nvSpPr>
        <p:spPr>
          <a:xfrm>
            <a:off x="2024744" y="2762711"/>
            <a:ext cx="3545633" cy="165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Peak synchrony: 203 days</a:t>
            </a:r>
          </a:p>
          <a:p>
            <a:r>
              <a:rPr lang="en-US" dirty="0"/>
              <a:t>No evidence support a strong correlation  </a:t>
            </a:r>
          </a:p>
        </p:txBody>
      </p:sp>
    </p:spTree>
    <p:extLst>
      <p:ext uri="{BB962C8B-B14F-4D97-AF65-F5344CB8AC3E}">
        <p14:creationId xmlns:p14="http://schemas.microsoft.com/office/powerpoint/2010/main" val="3471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2C3D-3849-E54F-A675-DE345A66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1B06-9BC9-C44F-BCC9-8F5D1F5E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evidence to suggest a strong correlation between infection rate and unemployment rate in Denver, Colorado</a:t>
            </a:r>
          </a:p>
          <a:p>
            <a:r>
              <a:rPr lang="en-US" dirty="0"/>
              <a:t>The spike in unemployment rate in the beginning of the pandemic can be related to other factors</a:t>
            </a:r>
          </a:p>
          <a:p>
            <a:r>
              <a:rPr lang="en-US" dirty="0"/>
              <a:t>Despite the unemployment rate keeps declining in recent months, it still doesn’t return to pre-pandemic level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9CD-45C7-E749-86CF-A66AF986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FC06-A0A5-1D4A-BD0F-5987C47E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unemployment rate was impacted by the pandemic in Denver, Colorado</a:t>
            </a:r>
          </a:p>
          <a:p>
            <a:r>
              <a:rPr lang="en-US" dirty="0"/>
              <a:t>Details to consider:</a:t>
            </a:r>
          </a:p>
          <a:p>
            <a:pPr lvl="1"/>
            <a:r>
              <a:rPr lang="en-US" dirty="0"/>
              <a:t>Is unemployment rate and infection rate correlated?</a:t>
            </a:r>
          </a:p>
          <a:p>
            <a:pPr lvl="1"/>
            <a:r>
              <a:rPr lang="en-US" dirty="0"/>
              <a:t>What is the trend of unemployment rate after months </a:t>
            </a:r>
            <a:r>
              <a:rPr lang="en-US"/>
              <a:t>of the outbreak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529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9CD1-620F-A048-8FF4-797E4277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07CE-75A5-BE4C-B8C6-1CDB3AB5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data from John Hopkins University: </a:t>
            </a:r>
            <a:r>
              <a:rPr lang="en-US" dirty="0">
                <a:hlinkClick r:id="rId2"/>
              </a:rPr>
              <a:t>https://www.kaggle.com/antgoldbloom/covid19-data-from-john-hopkins-university?select=RAW_us_confirmed_cases.csv</a:t>
            </a:r>
            <a:endParaRPr lang="en-US" dirty="0"/>
          </a:p>
          <a:p>
            <a:r>
              <a:rPr lang="en-US" dirty="0"/>
              <a:t>Mask Mandates data from CDC: </a:t>
            </a:r>
            <a:r>
              <a:rPr lang="en-US" dirty="0">
                <a:hlinkClick r:id="rId3"/>
              </a:rPr>
              <a:t>https://data.cdc.gov/Policy-Surveillance/U-S-State-and-Territorial-Public-Mask-Mandates-Fro/62d6-pm5i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Unemployment Rate data from </a:t>
            </a:r>
            <a:r>
              <a:rPr lang="en-US" dirty="0"/>
              <a:t>U.S. Bureau of Labor Statistics: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https://beta.bls.gov/dataViewer/view/timeseries/LAUCN080310000000003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13F7-3539-4A42-8B6E-1066364E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D6CA-0625-D040-9410-1F22745F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case count is smoothed by using 7-day moving average</a:t>
            </a:r>
          </a:p>
          <a:p>
            <a:r>
              <a:rPr lang="en-US" dirty="0"/>
              <a:t>Daily Infection Rate = Number of Confirmed Cases/Population at Risk, where Population at Risk is defined as Total Population – cumulative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81642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5478-4066-7047-8F8B-9DB1708A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39" y="624110"/>
            <a:ext cx="10216054" cy="128089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Confirmed</a:t>
            </a:r>
            <a:r>
              <a:rPr lang="zh-CN" altLang="en-US" sz="3200" dirty="0"/>
              <a:t> </a:t>
            </a:r>
            <a:r>
              <a:rPr lang="en-US" altLang="zh-CN" sz="3200" dirty="0"/>
              <a:t>Cases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Infection</a:t>
            </a:r>
            <a:r>
              <a:rPr lang="zh-CN" altLang="en-US" sz="3200" dirty="0"/>
              <a:t> </a:t>
            </a:r>
            <a:r>
              <a:rPr lang="en-US" altLang="zh-CN" sz="3200" dirty="0"/>
              <a:t>Rate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Denver,</a:t>
            </a:r>
            <a:r>
              <a:rPr lang="zh-CN" altLang="en-US" sz="3200" dirty="0"/>
              <a:t> </a:t>
            </a:r>
            <a:r>
              <a:rPr lang="en-US" altLang="zh-CN" sz="3200" dirty="0"/>
              <a:t>CO</a:t>
            </a:r>
            <a:endParaRPr lang="en-US" sz="3200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E2F93EB-BF9C-D841-940B-5F8A0608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36" y="1264555"/>
            <a:ext cx="7721859" cy="51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8792-565F-FC4D-BF4D-17CBD448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Unemployment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Denver,</a:t>
            </a:r>
            <a:r>
              <a:rPr lang="zh-CN" altLang="en-US" dirty="0"/>
              <a:t> </a:t>
            </a:r>
            <a:r>
              <a:rPr lang="en-US" altLang="zh-CN" dirty="0"/>
              <a:t>CO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5E3C683-D780-B842-86D6-9562D747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624" y="1524519"/>
            <a:ext cx="7519695" cy="50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1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216F-D0AE-7044-87ED-45F2519C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3CF13A-416A-7840-97D2-202DFC9D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87" y="1264555"/>
            <a:ext cx="8057761" cy="53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CD2A-40CC-7647-ACFD-40C9E0AE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Infection Rate and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9E2D-5995-8A40-8698-8CC2CAD9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r: a number between -1 and 1 that measures how two continuous signals co-vary linearly over time</a:t>
            </a:r>
          </a:p>
          <a:p>
            <a:r>
              <a:rPr lang="en-US" dirty="0"/>
              <a:t>Provides insights about global synchrony rather than dynamics signals</a:t>
            </a:r>
          </a:p>
          <a:p>
            <a:r>
              <a:rPr lang="en-US" dirty="0"/>
              <a:t>Pearson r = -0.0354, p-value = 0.3773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6BD3292-1479-264A-9AD0-6EB2DA2C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496" y="3429000"/>
            <a:ext cx="4856583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F59-A3C4-9E47-BE4D-ECE7B0FC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Lagged Cross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4CC5-B092-5041-8C73-180D2B98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306" y="1540189"/>
            <a:ext cx="8915400" cy="3777622"/>
          </a:xfrm>
        </p:spPr>
        <p:txBody>
          <a:bodyPr/>
          <a:lstStyle/>
          <a:p>
            <a:r>
              <a:rPr lang="en-US" dirty="0"/>
              <a:t>Provide insights about dynamic signals</a:t>
            </a:r>
          </a:p>
          <a:p>
            <a:r>
              <a:rPr lang="en-US" dirty="0"/>
              <a:t>Repetitively calculate correlation between two time series, with one time series constantly shifting</a:t>
            </a:r>
          </a:p>
          <a:p>
            <a:r>
              <a:rPr lang="en-US" dirty="0"/>
              <a:t>Determine if two time series synchronize over time by creating time offsets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876F496-55ED-5445-90DE-75B5B57F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496" y="3429000"/>
            <a:ext cx="4856583" cy="32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{476E2833-AF3F-DC4E-86BC-516C02FF6DFC}tf10001069</Template>
  <TotalTime>2772</TotalTime>
  <Words>335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Correlation Between Infection Rate and Unemployment Rate in Denver, Colorado</vt:lpstr>
      <vt:lpstr>Research Question</vt:lpstr>
      <vt:lpstr>Data</vt:lpstr>
      <vt:lpstr>Data Cleaning</vt:lpstr>
      <vt:lpstr>Confirmed Cases &amp; Infection Rate in Denver, CO</vt:lpstr>
      <vt:lpstr>Unemployment Rate in Denver, CO</vt:lpstr>
      <vt:lpstr>Contrast</vt:lpstr>
      <vt:lpstr>Correlation Between Infection Rate and Unemployment Rate</vt:lpstr>
      <vt:lpstr>Time Lagged Cross Correlation</vt:lpstr>
      <vt:lpstr>Cross Correlation Visualization</vt:lpstr>
      <vt:lpstr>Contrast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Infection Rate and Unemployment Rate in Denver, CO</dc:title>
  <dc:creator>Summer Ai</dc:creator>
  <cp:lastModifiedBy>Summer Ai</cp:lastModifiedBy>
  <cp:revision>9</cp:revision>
  <dcterms:created xsi:type="dcterms:W3CDTF">2021-12-03T02:32:35Z</dcterms:created>
  <dcterms:modified xsi:type="dcterms:W3CDTF">2021-12-08T02:43:01Z</dcterms:modified>
</cp:coreProperties>
</file>