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3"/>
  </p:notesMasterIdLst>
  <p:sldIdLst>
    <p:sldId id="256" r:id="rId2"/>
    <p:sldId id="261" r:id="rId3"/>
    <p:sldId id="257" r:id="rId4"/>
    <p:sldId id="258" r:id="rId5"/>
    <p:sldId id="259" r:id="rId6"/>
    <p:sldId id="260" r:id="rId7"/>
    <p:sldId id="275" r:id="rId8"/>
    <p:sldId id="276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4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欣欣 艾" initials="欣欣" lastIdx="1" clrIdx="0">
    <p:extLst>
      <p:ext uri="{19B8F6BF-5375-455C-9EA6-DF929625EA0E}">
        <p15:presenceInfo xmlns:p15="http://schemas.microsoft.com/office/powerpoint/2012/main" userId="6b231fe4c68b24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B237C-CADC-44F0-BAD7-899A8B970CB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06D78-35E6-4631-84E2-1044DF941F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972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06D78-35E6-4631-84E2-1044DF941F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013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17AA-13D4-416D-85B8-202527D17525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1DF5-BDA4-4FF7-A9A2-59E30AC87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37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17AA-13D4-416D-85B8-202527D17525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1DF5-BDA4-4FF7-A9A2-59E30AC87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70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17AA-13D4-416D-85B8-202527D17525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1DF5-BDA4-4FF7-A9A2-59E30AC87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055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17AA-13D4-416D-85B8-202527D17525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1DF5-BDA4-4FF7-A9A2-59E30AC879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1245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17AA-13D4-416D-85B8-202527D17525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1DF5-BDA4-4FF7-A9A2-59E30AC87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507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17AA-13D4-416D-85B8-202527D17525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1DF5-BDA4-4FF7-A9A2-59E30AC87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886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17AA-13D4-416D-85B8-202527D17525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1DF5-BDA4-4FF7-A9A2-59E30AC87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68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17AA-13D4-416D-85B8-202527D17525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1DF5-BDA4-4FF7-A9A2-59E30AC87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832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17AA-13D4-416D-85B8-202527D17525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1DF5-BDA4-4FF7-A9A2-59E30AC87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8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17AA-13D4-416D-85B8-202527D17525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1DF5-BDA4-4FF7-A9A2-59E30AC87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00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17AA-13D4-416D-85B8-202527D17525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1DF5-BDA4-4FF7-A9A2-59E30AC87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344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17AA-13D4-416D-85B8-202527D17525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1DF5-BDA4-4FF7-A9A2-59E30AC87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12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17AA-13D4-416D-85B8-202527D17525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1DF5-BDA4-4FF7-A9A2-59E30AC87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65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17AA-13D4-416D-85B8-202527D17525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1DF5-BDA4-4FF7-A9A2-59E30AC87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56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17AA-13D4-416D-85B8-202527D17525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1DF5-BDA4-4FF7-A9A2-59E30AC87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80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17AA-13D4-416D-85B8-202527D17525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1DF5-BDA4-4FF7-A9A2-59E30AC87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61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17AA-13D4-416D-85B8-202527D17525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1DF5-BDA4-4FF7-A9A2-59E30AC87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76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0E17AA-13D4-416D-85B8-202527D17525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03D1DF5-BDA4-4FF7-A9A2-59E30AC87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266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60C1F-FC46-4E63-9E4E-F8CB5BCE7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871566"/>
            <a:ext cx="9440034" cy="1828801"/>
          </a:xfrm>
        </p:spPr>
        <p:txBody>
          <a:bodyPr/>
          <a:lstStyle/>
          <a:p>
            <a:r>
              <a:rPr lang="en-US" altLang="zh-CN" dirty="0"/>
              <a:t>Database HD Assignment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D572F5-A2B5-4DA7-B96A-62782EF9C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8"/>
            <a:ext cx="9629484" cy="2961249"/>
          </a:xfrm>
        </p:spPr>
        <p:txBody>
          <a:bodyPr>
            <a:normAutofit/>
          </a:bodyPr>
          <a:lstStyle/>
          <a:p>
            <a:r>
              <a:rPr lang="en-US" altLang="zh-CN" dirty="0"/>
              <a:t> </a:t>
            </a:r>
          </a:p>
          <a:p>
            <a:r>
              <a:rPr lang="en-US" altLang="zh-CN" sz="2400" dirty="0"/>
              <a:t>Bank of China Database</a:t>
            </a:r>
          </a:p>
          <a:p>
            <a:r>
              <a:rPr lang="en-US" altLang="zh-CN" dirty="0"/>
              <a:t>                                                                                                     </a:t>
            </a:r>
          </a:p>
          <a:p>
            <a:endParaRPr lang="en-US" altLang="zh-CN" dirty="0"/>
          </a:p>
          <a:p>
            <a:r>
              <a:rPr lang="en-US" altLang="zh-CN" dirty="0"/>
              <a:t>                                                                                                        AI XINXIN 13064050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0273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48B0A-7AD5-45DC-A0CF-C40CF74C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A query which uses the words "natural join"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0446C1D-FDDF-47BD-8050-8DD25A430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9747" y="1996671"/>
            <a:ext cx="6960402" cy="337100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59F72C9-7FDF-45DA-ADDE-2039679EE3EF}"/>
              </a:ext>
            </a:extLst>
          </p:cNvPr>
          <p:cNvSpPr txBox="1"/>
          <p:nvPr/>
        </p:nvSpPr>
        <p:spPr>
          <a:xfrm>
            <a:off x="1973138" y="1490321"/>
            <a:ext cx="823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Select all the staff who work in the corporate department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D22F9D2-0948-4016-8896-D4865F7248DD}"/>
              </a:ext>
            </a:extLst>
          </p:cNvPr>
          <p:cNvSpPr txBox="1"/>
          <p:nvPr/>
        </p:nvSpPr>
        <p:spPr>
          <a:xfrm>
            <a:off x="1346961" y="5367679"/>
            <a:ext cx="120496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branchid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depname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staffname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staffgender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(2018-staffbirth) 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as staffage, salary 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boc_department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natural join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boc_staff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depname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'Corporate Banking' order by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branchid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depname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277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1852D-B6E7-4157-93F4-23BB7E36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effectLst/>
              </a:rPr>
              <a:t>The cross product equivalent to the "natural join" query </a:t>
            </a:r>
            <a:endParaRPr lang="zh-CN" altLang="en-US" sz="32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74E0F83-EEC3-4BCE-8CCD-60496DE50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3916" y="1404500"/>
            <a:ext cx="7093397" cy="346736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D2DD280-2752-4DF1-979C-94BA03082271}"/>
              </a:ext>
            </a:extLst>
          </p:cNvPr>
          <p:cNvSpPr txBox="1"/>
          <p:nvPr/>
        </p:nvSpPr>
        <p:spPr>
          <a:xfrm>
            <a:off x="547545" y="4965147"/>
            <a:ext cx="112082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d.branchid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d.depname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s.staffname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s.staffgender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(2018-s.staffbirth) as staffage,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s.salary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boc_department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d,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boc_staff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s 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d.branchid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s.branchid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d.depid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s.depid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d.depname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'Corporate Banking' order by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d.branchid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4806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404DA-F53F-4CE6-9596-F465471D9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ffectLst/>
              </a:rPr>
              <a:t>A query involving a “Group By…Having”</a:t>
            </a:r>
            <a:br>
              <a:rPr lang="zh-CN" altLang="zh-CN" dirty="0">
                <a:effectLst/>
              </a:rPr>
            </a:b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F2FA095-0921-40B8-B55E-B42376764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7951" y="2653873"/>
            <a:ext cx="5505450" cy="23812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9A7C588-863D-4125-B1C4-58A66F34D003}"/>
              </a:ext>
            </a:extLst>
          </p:cNvPr>
          <p:cNvSpPr txBox="1"/>
          <p:nvPr/>
        </p:nvSpPr>
        <p:spPr>
          <a:xfrm>
            <a:off x="1286731" y="1580050"/>
            <a:ext cx="9242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Find out the total number of staff in each department  and display the department having more than  10 staff.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AF40C9-2149-448F-94DC-4C46CEE4E7E6}"/>
              </a:ext>
            </a:extLst>
          </p:cNvPr>
          <p:cNvSpPr txBox="1"/>
          <p:nvPr/>
        </p:nvSpPr>
        <p:spPr>
          <a:xfrm>
            <a:off x="1215549" y="5277950"/>
            <a:ext cx="107099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select  </a:t>
            </a:r>
            <a:r>
              <a:rPr lang="en-AU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depname</a:t>
            </a:r>
            <a:r>
              <a:rPr lang="en-AU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count(</a:t>
            </a:r>
            <a:r>
              <a:rPr lang="en-AU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staffid</a:t>
            </a:r>
            <a:r>
              <a:rPr lang="en-AU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AU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staffno</a:t>
            </a:r>
            <a:r>
              <a:rPr lang="en-AU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AU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AU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boc_department</a:t>
            </a:r>
            <a:r>
              <a:rPr lang="en-AU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natural join </a:t>
            </a:r>
            <a:r>
              <a:rPr lang="en-AU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boc_staff</a:t>
            </a:r>
            <a:r>
              <a:rPr lang="en-AU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AU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AU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depname</a:t>
            </a:r>
            <a:r>
              <a:rPr lang="en-AU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AU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having count(</a:t>
            </a:r>
            <a:r>
              <a:rPr lang="en-AU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staffid</a:t>
            </a:r>
            <a:r>
              <a:rPr lang="en-AU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 &gt;= 10 order by </a:t>
            </a:r>
            <a:r>
              <a:rPr lang="en-AU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depname</a:t>
            </a:r>
            <a:r>
              <a:rPr lang="en-AU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5244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40828-7BD9-4B06-AD17-3C2AE5D25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A query which uses a sub query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A5870BA-7EC0-4C73-9F80-D1B280B40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9479" y="1869605"/>
            <a:ext cx="7445641" cy="405923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359E563-F6C1-419F-93B2-F4CF0E84C6CB}"/>
              </a:ext>
            </a:extLst>
          </p:cNvPr>
          <p:cNvSpPr txBox="1"/>
          <p:nvPr/>
        </p:nvSpPr>
        <p:spPr>
          <a:xfrm>
            <a:off x="2102573" y="1454268"/>
            <a:ext cx="906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Find out the information of staff whose salary is higher than the average level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726C76-8D08-4658-BBCF-90C3AF9C1912}"/>
              </a:ext>
            </a:extLst>
          </p:cNvPr>
          <p:cNvSpPr txBox="1"/>
          <p:nvPr/>
        </p:nvSpPr>
        <p:spPr>
          <a:xfrm>
            <a:off x="689906" y="6143454"/>
            <a:ext cx="10644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dirty="0"/>
              <a:t> </a:t>
            </a:r>
            <a:r>
              <a:rPr lang="en-AU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AU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boc_staff</a:t>
            </a:r>
            <a:r>
              <a:rPr lang="en-AU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where salary &gt;= (select avg(salary) from </a:t>
            </a:r>
            <a:r>
              <a:rPr lang="en-AU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boc_staff</a:t>
            </a:r>
            <a:r>
              <a:rPr lang="en-AU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472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0353B-0782-4898-9FD1-D83210A15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4205"/>
            <a:ext cx="10353762" cy="970450"/>
          </a:xfrm>
        </p:spPr>
        <p:txBody>
          <a:bodyPr>
            <a:noAutofit/>
          </a:bodyPr>
          <a:lstStyle/>
          <a:p>
            <a:r>
              <a:rPr lang="en-US" altLang="zh-CN" sz="3600" dirty="0">
                <a:effectLst/>
              </a:rPr>
              <a:t>A cross product which cannot be implemented using the words “natural join” 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2E27A-374B-4183-A6E0-0E6FC64BD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971" y="2162088"/>
            <a:ext cx="2491935" cy="1873883"/>
          </a:xfrm>
        </p:spPr>
        <p:txBody>
          <a:bodyPr/>
          <a:lstStyle/>
          <a:p>
            <a:pPr marL="36900" indent="0">
              <a:buNone/>
            </a:pPr>
            <a:r>
              <a:rPr lang="en-US" altLang="zh-CN" dirty="0"/>
              <a:t>Find out the information of staff whose salary is more than their manager’s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1230C5-0D42-4D09-9AA8-64BF64F48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473" y="1325191"/>
            <a:ext cx="6861423" cy="394473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B8302BF-C0BA-4DFC-834D-BECF82E19122}"/>
              </a:ext>
            </a:extLst>
          </p:cNvPr>
          <p:cNvSpPr txBox="1"/>
          <p:nvPr/>
        </p:nvSpPr>
        <p:spPr>
          <a:xfrm>
            <a:off x="563971" y="5360464"/>
            <a:ext cx="11509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AU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a.staffid</a:t>
            </a:r>
            <a:r>
              <a:rPr lang="en-AU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AU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a.staffname</a:t>
            </a:r>
            <a:r>
              <a:rPr lang="en-AU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AU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a.staffgender</a:t>
            </a:r>
            <a:r>
              <a:rPr lang="en-AU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(2018-a.staffbirth) as age, </a:t>
            </a:r>
            <a:r>
              <a:rPr lang="en-AU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a.stafflevel</a:t>
            </a:r>
            <a:r>
              <a:rPr lang="en-AU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AU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a.salary</a:t>
            </a:r>
            <a:r>
              <a:rPr lang="en-AU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AU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a.managerid</a:t>
            </a:r>
            <a:r>
              <a:rPr lang="en-AU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AU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b.salary</a:t>
            </a:r>
            <a:r>
              <a:rPr lang="en-AU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AU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managersalary</a:t>
            </a:r>
            <a:r>
              <a:rPr lang="en-AU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AU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AU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boc_staff</a:t>
            </a:r>
            <a:r>
              <a:rPr lang="en-AU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AU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boc_staff</a:t>
            </a:r>
            <a:r>
              <a:rPr lang="en-AU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b  </a:t>
            </a:r>
          </a:p>
          <a:p>
            <a:r>
              <a:rPr lang="en-AU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AU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a.managerid</a:t>
            </a:r>
            <a:r>
              <a:rPr lang="en-AU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AU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b.staffid</a:t>
            </a:r>
            <a:r>
              <a:rPr lang="en-AU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AU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a.salary</a:t>
            </a:r>
            <a:r>
              <a:rPr lang="en-AU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AU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b.salary</a:t>
            </a:r>
            <a:r>
              <a:rPr lang="en-AU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18107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C49CF-7C09-4C4C-993A-2B28EF7B7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 statements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9FA6D7-C6B3-4E2E-B9C1-9CE288FAB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98484" cy="461907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zh-CN" dirty="0"/>
              <a:t>BOC_ATM:</a:t>
            </a:r>
          </a:p>
          <a:p>
            <a:pPr marL="36900" indent="0">
              <a:buNone/>
            </a:pPr>
            <a:r>
              <a:rPr lang="en-AU" altLang="zh-CN" dirty="0"/>
              <a:t> CONSTRAINT </a:t>
            </a:r>
            <a:r>
              <a:rPr lang="en-AU" altLang="zh-CN" dirty="0" err="1"/>
              <a:t>di_table_BOC_ATM_ATMBrand</a:t>
            </a:r>
            <a:r>
              <a:rPr lang="en-AU" altLang="zh-CN" dirty="0"/>
              <a:t> CHECK (</a:t>
            </a:r>
            <a:r>
              <a:rPr lang="en-AU" altLang="zh-CN" dirty="0" err="1"/>
              <a:t>ATMBrand</a:t>
            </a:r>
            <a:r>
              <a:rPr lang="en-AU" altLang="zh-CN" dirty="0"/>
              <a:t> IN ('</a:t>
            </a:r>
            <a:r>
              <a:rPr lang="en-AU" altLang="zh-CN" dirty="0" err="1"/>
              <a:t>Pacific','Sun</a:t>
            </a:r>
            <a:r>
              <a:rPr lang="en-AU" altLang="zh-CN" dirty="0"/>
              <a:t>’)</a:t>
            </a:r>
          </a:p>
          <a:p>
            <a:pPr marL="36900" indent="0">
              <a:buNone/>
            </a:pPr>
            <a:endParaRPr lang="en-AU" altLang="zh-CN" dirty="0"/>
          </a:p>
          <a:p>
            <a:pPr marL="36900" indent="0">
              <a:buNone/>
            </a:pPr>
            <a:endParaRPr lang="en-AU" altLang="zh-CN" dirty="0"/>
          </a:p>
          <a:p>
            <a:pPr marL="36900" indent="0">
              <a:buNone/>
            </a:pPr>
            <a:r>
              <a:rPr lang="en-AU" altLang="zh-CN" dirty="0" err="1"/>
              <a:t>BOC_Staff</a:t>
            </a:r>
            <a:r>
              <a:rPr lang="en-AU" altLang="zh-CN" dirty="0"/>
              <a:t>:</a:t>
            </a:r>
          </a:p>
          <a:p>
            <a:pPr marL="36900" indent="0">
              <a:buNone/>
            </a:pPr>
            <a:r>
              <a:rPr lang="en-AU" altLang="zh-CN" dirty="0"/>
              <a:t>CONSTRAINT </a:t>
            </a:r>
            <a:r>
              <a:rPr lang="en-AU" altLang="zh-CN" dirty="0" err="1"/>
              <a:t>di_table_BOC_Staff_StaffGender</a:t>
            </a:r>
            <a:r>
              <a:rPr lang="en-AU" altLang="zh-CN" dirty="0"/>
              <a:t> CHECK(</a:t>
            </a:r>
            <a:r>
              <a:rPr lang="en-AU" altLang="zh-CN" dirty="0" err="1"/>
              <a:t>StaffGender</a:t>
            </a:r>
            <a:r>
              <a:rPr lang="en-AU" altLang="zh-CN" dirty="0"/>
              <a:t> IN ('M','F')),</a:t>
            </a:r>
          </a:p>
          <a:p>
            <a:pPr marL="36900" indent="0">
              <a:buNone/>
            </a:pPr>
            <a:r>
              <a:rPr lang="en-AU" altLang="zh-CN" dirty="0"/>
              <a:t>    CONSTRAINT </a:t>
            </a:r>
            <a:r>
              <a:rPr lang="en-AU" altLang="zh-CN" dirty="0" err="1"/>
              <a:t>di_table_BOC_Staff_StaffBirth</a:t>
            </a:r>
            <a:r>
              <a:rPr lang="en-AU" altLang="zh-CN" dirty="0"/>
              <a:t> CHECK(</a:t>
            </a:r>
            <a:r>
              <a:rPr lang="en-AU" altLang="zh-CN" dirty="0" err="1"/>
              <a:t>StaffBirth</a:t>
            </a:r>
            <a:r>
              <a:rPr lang="en-AU" altLang="zh-CN" dirty="0"/>
              <a:t> &gt;= 1900 AND </a:t>
            </a:r>
            <a:r>
              <a:rPr lang="en-AU" altLang="zh-CN" dirty="0" err="1"/>
              <a:t>StaffBirth</a:t>
            </a:r>
            <a:r>
              <a:rPr lang="en-AU" altLang="zh-CN" dirty="0"/>
              <a:t> &lt;= 2000),</a:t>
            </a:r>
          </a:p>
          <a:p>
            <a:pPr marL="36900" indent="0">
              <a:buNone/>
            </a:pPr>
            <a:r>
              <a:rPr lang="en-AU" altLang="zh-CN" dirty="0"/>
              <a:t>    CONSTRAINT </a:t>
            </a:r>
            <a:r>
              <a:rPr lang="en-AU" altLang="zh-CN" dirty="0" err="1"/>
              <a:t>di_table_BOC_Staff_StaffLevel</a:t>
            </a:r>
            <a:r>
              <a:rPr lang="en-AU" altLang="zh-CN" dirty="0"/>
              <a:t> CHECK(</a:t>
            </a:r>
            <a:r>
              <a:rPr lang="en-AU" altLang="zh-CN" dirty="0" err="1"/>
              <a:t>StaffLevel</a:t>
            </a:r>
            <a:r>
              <a:rPr lang="en-AU" altLang="zh-CN" dirty="0"/>
              <a:t> &gt;=1 and </a:t>
            </a:r>
            <a:r>
              <a:rPr lang="en-AU" altLang="zh-CN" dirty="0" err="1"/>
              <a:t>StaffLevel</a:t>
            </a:r>
            <a:r>
              <a:rPr lang="en-AU" altLang="zh-CN" dirty="0"/>
              <a:t> &lt; 10)</a:t>
            </a:r>
          </a:p>
          <a:p>
            <a:pPr marL="36900" indent="0">
              <a:buNone/>
            </a:pPr>
            <a:r>
              <a:rPr lang="en-AU" altLang="zh-CN" dirty="0"/>
              <a:t> </a:t>
            </a:r>
          </a:p>
          <a:p>
            <a:pPr marL="3690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25AC1A-4294-4F6E-871E-ED2A7FABF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24" y="2795076"/>
            <a:ext cx="10896144" cy="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15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BC88E-D353-48C0-8EEE-7E2BD138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 Statements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61E8EC-2C6F-4F3A-9C1C-C6C28E8AD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zh-CN" dirty="0" err="1"/>
              <a:t>BOC_Customer</a:t>
            </a:r>
            <a:r>
              <a:rPr lang="en-US" altLang="zh-CN" dirty="0"/>
              <a:t>:</a:t>
            </a:r>
          </a:p>
          <a:p>
            <a:pPr marL="36900" indent="0">
              <a:buNone/>
            </a:pPr>
            <a:r>
              <a:rPr lang="en-US" altLang="zh-CN" dirty="0"/>
              <a:t>CONSTRAINT </a:t>
            </a:r>
            <a:r>
              <a:rPr lang="en-US" altLang="zh-CN" dirty="0" err="1"/>
              <a:t>di_table_BOC_Customer_CusGender</a:t>
            </a:r>
            <a:r>
              <a:rPr lang="en-US" altLang="zh-CN" dirty="0"/>
              <a:t> CHECK (</a:t>
            </a:r>
            <a:r>
              <a:rPr lang="en-US" altLang="zh-CN" dirty="0" err="1"/>
              <a:t>CusGender</a:t>
            </a:r>
            <a:r>
              <a:rPr lang="en-US" altLang="zh-CN" dirty="0"/>
              <a:t> IN ('M',   --male</a:t>
            </a:r>
          </a:p>
          <a:p>
            <a:pPr marL="36900" indent="0">
              <a:buNone/>
            </a:pPr>
            <a:r>
              <a:rPr lang="en-US" altLang="zh-CN" dirty="0"/>
              <a:t>                                                                                                                                     'F')), --female</a:t>
            </a:r>
          </a:p>
          <a:p>
            <a:pPr marL="36900" indent="0">
              <a:buNone/>
            </a:pPr>
            <a:r>
              <a:rPr lang="en-US" altLang="zh-CN" dirty="0"/>
              <a:t>CONSTRAINT </a:t>
            </a:r>
            <a:r>
              <a:rPr lang="en-US" altLang="zh-CN" dirty="0" err="1"/>
              <a:t>di_table_BOC_Customer_CusType</a:t>
            </a:r>
            <a:r>
              <a:rPr lang="en-US" altLang="zh-CN" dirty="0"/>
              <a:t> CHECK (</a:t>
            </a:r>
            <a:r>
              <a:rPr lang="en-US" altLang="zh-CN" dirty="0" err="1"/>
              <a:t>CusType</a:t>
            </a:r>
            <a:r>
              <a:rPr lang="en-US" altLang="zh-CN" dirty="0"/>
              <a:t> IN ('P',    --private </a:t>
            </a:r>
          </a:p>
          <a:p>
            <a:pPr marL="36900" indent="0">
              <a:buNone/>
            </a:pPr>
            <a:r>
              <a:rPr lang="en-US" altLang="zh-CN" dirty="0"/>
              <a:t>                                                                                                                              'C')),  --company</a:t>
            </a:r>
          </a:p>
          <a:p>
            <a:pPr marL="36900" indent="0">
              <a:buNone/>
            </a:pPr>
            <a:r>
              <a:rPr lang="en-US" altLang="zh-CN" dirty="0"/>
              <a:t>CONSTRAINT </a:t>
            </a:r>
            <a:r>
              <a:rPr lang="en-US" altLang="zh-CN" dirty="0" err="1"/>
              <a:t>di_table_BOC_Customer_CusLevel</a:t>
            </a:r>
            <a:r>
              <a:rPr lang="en-US" altLang="zh-CN" dirty="0"/>
              <a:t> CHECK (</a:t>
            </a:r>
            <a:r>
              <a:rPr lang="en-US" altLang="zh-CN" dirty="0" err="1"/>
              <a:t>CusLevel</a:t>
            </a:r>
            <a:r>
              <a:rPr lang="en-US" altLang="zh-CN" dirty="0"/>
              <a:t> IN ('A','B','C','N’)),</a:t>
            </a:r>
          </a:p>
          <a:p>
            <a:pPr marL="36900" indent="0">
              <a:buNone/>
            </a:pPr>
            <a:r>
              <a:rPr lang="en-US" altLang="zh-CN" dirty="0"/>
              <a:t>CONSTRAINT </a:t>
            </a:r>
            <a:r>
              <a:rPr lang="en-US" altLang="zh-CN" dirty="0" err="1"/>
              <a:t>di_table_BOC_Customer_CusBirth</a:t>
            </a:r>
            <a:r>
              <a:rPr lang="en-US" altLang="zh-CN" dirty="0"/>
              <a:t> CHECK (</a:t>
            </a:r>
            <a:r>
              <a:rPr lang="en-US" altLang="zh-CN" dirty="0" err="1"/>
              <a:t>CusBirth</a:t>
            </a:r>
            <a:r>
              <a:rPr lang="en-US" altLang="zh-CN" dirty="0"/>
              <a:t> &gt;= 1900 AND </a:t>
            </a:r>
            <a:r>
              <a:rPr lang="en-US" altLang="zh-CN" dirty="0" err="1"/>
              <a:t>CusBirth</a:t>
            </a:r>
            <a:r>
              <a:rPr lang="en-US" altLang="zh-CN" dirty="0"/>
              <a:t> &lt;= 2000)</a:t>
            </a:r>
          </a:p>
          <a:p>
            <a:pPr marL="3690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429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33FA4-288A-4A57-A084-338A7F4C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 Statements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B034CF-3439-4239-B220-058E2DE19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US" altLang="zh-CN" dirty="0" err="1"/>
              <a:t>BOC_Transaction</a:t>
            </a:r>
            <a:r>
              <a:rPr lang="en-US" altLang="zh-CN" dirty="0"/>
              <a:t>:</a:t>
            </a:r>
          </a:p>
          <a:p>
            <a:pPr marL="36900" indent="0">
              <a:buNone/>
            </a:pPr>
            <a:r>
              <a:rPr lang="en-US" altLang="zh-CN" dirty="0"/>
              <a:t>CONSTRAINT </a:t>
            </a:r>
            <a:r>
              <a:rPr lang="en-US" altLang="zh-CN" dirty="0" err="1"/>
              <a:t>di_table_BOC_Transaction_TransType</a:t>
            </a:r>
            <a:r>
              <a:rPr lang="en-US" altLang="zh-CN" dirty="0"/>
              <a:t> CHECK </a:t>
            </a:r>
          </a:p>
          <a:p>
            <a:pPr marL="36900" indent="0">
              <a:buNone/>
            </a:pPr>
            <a:r>
              <a:rPr lang="en-US" altLang="zh-CN" dirty="0"/>
              <a:t>                       (</a:t>
            </a:r>
            <a:r>
              <a:rPr lang="en-US" altLang="zh-CN" dirty="0" err="1"/>
              <a:t>TransType</a:t>
            </a:r>
            <a:r>
              <a:rPr lang="en-US" altLang="zh-CN" dirty="0"/>
              <a:t> IN ('O',  --open account</a:t>
            </a:r>
          </a:p>
          <a:p>
            <a:pPr marL="36900" indent="0">
              <a:buNone/>
            </a:pPr>
            <a:r>
              <a:rPr lang="en-US" altLang="zh-CN" dirty="0"/>
              <a:t>                                      'W',  --withdraw money</a:t>
            </a:r>
          </a:p>
          <a:p>
            <a:pPr marL="36900" indent="0">
              <a:buNone/>
            </a:pPr>
            <a:r>
              <a:rPr lang="en-US" altLang="zh-CN" dirty="0"/>
              <a:t>                                      'D',  --deposit money</a:t>
            </a:r>
          </a:p>
          <a:p>
            <a:pPr marL="36900" indent="0">
              <a:buNone/>
            </a:pPr>
            <a:r>
              <a:rPr lang="en-US" altLang="zh-CN" dirty="0"/>
              <a:t>                                      'E',  --exchange money</a:t>
            </a:r>
          </a:p>
          <a:p>
            <a:pPr marL="36900" indent="0">
              <a:buNone/>
            </a:pPr>
            <a:r>
              <a:rPr lang="en-US" altLang="zh-CN" dirty="0"/>
              <a:t>                                      'C')),--company </a:t>
            </a:r>
            <a:r>
              <a:rPr lang="en-US" altLang="zh-CN" dirty="0" err="1"/>
              <a:t>transcations</a:t>
            </a:r>
            <a:endParaRPr lang="en-US" altLang="zh-CN" dirty="0"/>
          </a:p>
          <a:p>
            <a:pPr marL="36900" indent="0">
              <a:buNone/>
            </a:pPr>
            <a:r>
              <a:rPr lang="en-US" altLang="zh-CN" dirty="0"/>
              <a:t>CONSTRAINT </a:t>
            </a:r>
            <a:r>
              <a:rPr lang="en-US" altLang="zh-CN" dirty="0" err="1"/>
              <a:t>di_table_BOC_Transaction_Year</a:t>
            </a:r>
            <a:r>
              <a:rPr lang="en-US" altLang="zh-CN" dirty="0"/>
              <a:t> CHECK (Year &gt;= 1990 AND Year &lt;= 2018),</a:t>
            </a:r>
          </a:p>
          <a:p>
            <a:pPr marL="36900" indent="0">
              <a:buNone/>
            </a:pPr>
            <a:r>
              <a:rPr lang="en-US" altLang="zh-CN" dirty="0"/>
              <a:t>CONSTRAINT </a:t>
            </a:r>
            <a:r>
              <a:rPr lang="en-US" altLang="zh-CN" dirty="0" err="1"/>
              <a:t>di_table_BOC_Transaction_Month</a:t>
            </a:r>
            <a:r>
              <a:rPr lang="en-US" altLang="zh-CN" dirty="0"/>
              <a:t> CHECK</a:t>
            </a:r>
          </a:p>
          <a:p>
            <a:pPr marL="36900" indent="0">
              <a:buNone/>
            </a:pPr>
            <a:r>
              <a:rPr lang="en-US" altLang="zh-CN" dirty="0"/>
              <a:t>                       (Month IN('Jan','Feb','Mar','Apr','May','Jun','Jul','Aug','Sep','Oct','Nov','Dec')),</a:t>
            </a:r>
          </a:p>
          <a:p>
            <a:pPr marL="36900" indent="0">
              <a:buNone/>
            </a:pPr>
            <a:r>
              <a:rPr lang="en-US" altLang="zh-CN" dirty="0"/>
              <a:t>CONSTRAINT </a:t>
            </a:r>
            <a:r>
              <a:rPr lang="en-US" altLang="zh-CN" dirty="0" err="1"/>
              <a:t>di_table_BOC_Transaction_Day</a:t>
            </a:r>
            <a:r>
              <a:rPr lang="en-US" altLang="zh-CN" dirty="0"/>
              <a:t> CHECK (Day &gt;= 1 AND Day &lt;= 31)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5609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6750D-EC5C-48F2-9D3A-11BAB7BB1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</a:t>
            </a:r>
            <a:r>
              <a:rPr lang="zh-CN" altLang="en-US" dirty="0"/>
              <a:t>　</a:t>
            </a:r>
            <a:r>
              <a:rPr lang="en-US" altLang="zh-CN" dirty="0"/>
              <a:t>DELETE RISTRICT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E38D1F-1AAA-4A21-BDA8-70F50AB29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50"/>
            <a:ext cx="10480615" cy="456979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zh-CN" dirty="0" err="1"/>
              <a:t>BOC_Transaction</a:t>
            </a:r>
            <a:r>
              <a:rPr lang="en-US" altLang="zh-CN" dirty="0"/>
              <a:t>:</a:t>
            </a:r>
          </a:p>
          <a:p>
            <a:pPr marL="36900" indent="0">
              <a:buNone/>
            </a:pPr>
            <a:r>
              <a:rPr lang="en-US" altLang="zh-CN" dirty="0"/>
              <a:t>CONSTRAINT </a:t>
            </a:r>
            <a:r>
              <a:rPr lang="en-US" altLang="zh-CN" dirty="0" err="1"/>
              <a:t>BOC_TransactionFK_Staff</a:t>
            </a:r>
            <a:r>
              <a:rPr lang="en-US" altLang="zh-CN" dirty="0"/>
              <a:t> FOREIGN KEY(</a:t>
            </a:r>
            <a:r>
              <a:rPr lang="en-US" altLang="zh-CN" dirty="0" err="1"/>
              <a:t>StaffID</a:t>
            </a:r>
            <a:r>
              <a:rPr lang="en-US" altLang="zh-CN" dirty="0"/>
              <a:t>) REFERENCES </a:t>
            </a:r>
            <a:r>
              <a:rPr lang="en-US" altLang="zh-CN" dirty="0" err="1"/>
              <a:t>BOC_Staff</a:t>
            </a:r>
            <a:r>
              <a:rPr lang="en-US" altLang="zh-CN" dirty="0"/>
              <a:t> ON DELETE RESTRICT,</a:t>
            </a:r>
          </a:p>
          <a:p>
            <a:pPr marL="36900" indent="0">
              <a:buNone/>
            </a:pPr>
            <a:endParaRPr lang="en-US" altLang="zh-CN" dirty="0"/>
          </a:p>
          <a:p>
            <a:pPr marL="36900" indent="0">
              <a:buNone/>
            </a:pPr>
            <a:r>
              <a:rPr lang="en-US" altLang="zh-CN" dirty="0"/>
              <a:t> CONSTRAINT </a:t>
            </a:r>
            <a:r>
              <a:rPr lang="en-US" altLang="zh-CN" dirty="0" err="1"/>
              <a:t>BOC_TransactionFK_Customer</a:t>
            </a:r>
            <a:r>
              <a:rPr lang="en-US" altLang="zh-CN" dirty="0"/>
              <a:t> FOREIGN KEY(</a:t>
            </a:r>
            <a:r>
              <a:rPr lang="en-US" altLang="zh-CN" dirty="0" err="1"/>
              <a:t>CusID</a:t>
            </a:r>
            <a:r>
              <a:rPr lang="en-US" altLang="zh-CN" dirty="0"/>
              <a:t>) REFERENCES </a:t>
            </a:r>
            <a:r>
              <a:rPr lang="en-US" altLang="zh-CN" dirty="0" err="1"/>
              <a:t>BOC_Customer</a:t>
            </a:r>
            <a:r>
              <a:rPr lang="en-US" altLang="zh-CN" dirty="0"/>
              <a:t> ON DELETE CASCADE,</a:t>
            </a:r>
          </a:p>
          <a:p>
            <a:pPr marL="36900" indent="0">
              <a:buNone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FF6DB7-369A-427F-9967-F67A7EBD7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74" y="4236364"/>
            <a:ext cx="11310259" cy="125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CCFF1-52B1-47FC-9C3E-A1BF7158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</a:t>
            </a:r>
            <a:r>
              <a:rPr lang="zh-CN" altLang="en-US" dirty="0"/>
              <a:t>　</a:t>
            </a:r>
            <a:r>
              <a:rPr lang="en-US" altLang="zh-CN" dirty="0"/>
              <a:t>DELETE CASCADE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A1F43D0-3284-41DB-BDFD-70B3074C0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253" y="1978997"/>
            <a:ext cx="10233614" cy="207342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AA5B97F-FFF1-41B9-A03A-25E637302D54}"/>
              </a:ext>
            </a:extLst>
          </p:cNvPr>
          <p:cNvSpPr txBox="1"/>
          <p:nvPr/>
        </p:nvSpPr>
        <p:spPr>
          <a:xfrm>
            <a:off x="794253" y="1580050"/>
            <a:ext cx="141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Before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0AC2FC-324D-4D13-9203-B0415F06C4A7}"/>
              </a:ext>
            </a:extLst>
          </p:cNvPr>
          <p:cNvSpPr txBox="1"/>
          <p:nvPr/>
        </p:nvSpPr>
        <p:spPr>
          <a:xfrm>
            <a:off x="794253" y="4144915"/>
            <a:ext cx="101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After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FECDB6D-7F62-4B15-BAC3-EB86E6081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48" y="4649289"/>
            <a:ext cx="10472609" cy="166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9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CDB50-2E5B-4E17-B8BE-DE438B2DA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926" y="36816"/>
            <a:ext cx="10353762" cy="970450"/>
          </a:xfrm>
        </p:spPr>
        <p:txBody>
          <a:bodyPr/>
          <a:lstStyle/>
          <a:p>
            <a:r>
              <a:rPr lang="en-US" altLang="zh-CN" dirty="0"/>
              <a:t>Bank of China Australia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4840E98-BE84-4A18-B773-075040498D17}"/>
              </a:ext>
            </a:extLst>
          </p:cNvPr>
          <p:cNvSpPr/>
          <p:nvPr/>
        </p:nvSpPr>
        <p:spPr>
          <a:xfrm>
            <a:off x="4090161" y="1851439"/>
            <a:ext cx="2069720" cy="514692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2060"/>
                </a:solidFill>
              </a:rPr>
              <a:t>New South Wales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3B0B27D-4625-4BCB-AB44-9D2A7D7C0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159" y="5647947"/>
            <a:ext cx="2069717" cy="5364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A1FE88A-7720-4ED5-ABC5-C0C3664B4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160" y="4669340"/>
            <a:ext cx="2069717" cy="53649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BC457EC-FBF2-483F-8D8B-6A34C86D6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161" y="3690733"/>
            <a:ext cx="2069718" cy="536494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C3D4362-8A3B-4C35-ABC0-080C6FF45808}"/>
              </a:ext>
            </a:extLst>
          </p:cNvPr>
          <p:cNvSpPr/>
          <p:nvPr/>
        </p:nvSpPr>
        <p:spPr>
          <a:xfrm>
            <a:off x="4090156" y="2731617"/>
            <a:ext cx="2069719" cy="536494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2060"/>
                </a:solidFill>
              </a:rPr>
              <a:t>Victoria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BDB41CB-0AAA-4AD2-8045-5936F765CADC}"/>
              </a:ext>
            </a:extLst>
          </p:cNvPr>
          <p:cNvSpPr/>
          <p:nvPr/>
        </p:nvSpPr>
        <p:spPr>
          <a:xfrm>
            <a:off x="4090158" y="3693203"/>
            <a:ext cx="2069719" cy="536494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2060"/>
                </a:solidFill>
              </a:rPr>
              <a:t>Queensland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40C5BEF-E65B-432D-B34F-77CF0A0A8DDE}"/>
              </a:ext>
            </a:extLst>
          </p:cNvPr>
          <p:cNvSpPr/>
          <p:nvPr/>
        </p:nvSpPr>
        <p:spPr>
          <a:xfrm>
            <a:off x="4090158" y="4674280"/>
            <a:ext cx="2069717" cy="536494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2060"/>
                </a:solidFill>
              </a:rPr>
              <a:t>Western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2060"/>
                </a:solidFill>
              </a:rPr>
              <a:t>Australia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CA8854D-22E9-42E3-8247-8A3F65521195}"/>
              </a:ext>
            </a:extLst>
          </p:cNvPr>
          <p:cNvSpPr/>
          <p:nvPr/>
        </p:nvSpPr>
        <p:spPr>
          <a:xfrm>
            <a:off x="4090159" y="5647947"/>
            <a:ext cx="2069717" cy="536494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2060"/>
                </a:solidFill>
              </a:rPr>
              <a:t>South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2060"/>
                </a:solidFill>
              </a:rPr>
              <a:t>Australia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ADB7FD12-2E75-49DB-9EED-356797C8E00B}"/>
              </a:ext>
            </a:extLst>
          </p:cNvPr>
          <p:cNvSpPr/>
          <p:nvPr/>
        </p:nvSpPr>
        <p:spPr>
          <a:xfrm>
            <a:off x="6346046" y="1426489"/>
            <a:ext cx="834239" cy="1364592"/>
          </a:xfrm>
          <a:prstGeom prst="leftBrace">
            <a:avLst/>
          </a:prstGeom>
          <a:ln>
            <a:solidFill>
              <a:schemeClr val="bg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A92AFD5-4961-4C0F-963D-1BFBA31D411E}"/>
              </a:ext>
            </a:extLst>
          </p:cNvPr>
          <p:cNvSpPr txBox="1"/>
          <p:nvPr/>
        </p:nvSpPr>
        <p:spPr>
          <a:xfrm>
            <a:off x="7218013" y="1263835"/>
            <a:ext cx="28581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1. Sydney Branch</a:t>
            </a:r>
          </a:p>
          <a:p>
            <a:r>
              <a:rPr lang="en-US" altLang="zh-CN" dirty="0"/>
              <a:t>2. Haymarket Branch</a:t>
            </a:r>
          </a:p>
          <a:p>
            <a:r>
              <a:rPr lang="en-US" altLang="zh-CN" dirty="0"/>
              <a:t>3. Parramatta Branch</a:t>
            </a:r>
          </a:p>
          <a:p>
            <a:r>
              <a:rPr lang="en-US" altLang="zh-CN" dirty="0"/>
              <a:t>4. Hurstville Branch</a:t>
            </a:r>
          </a:p>
          <a:p>
            <a:r>
              <a:rPr lang="en-US" altLang="zh-CN" dirty="0"/>
              <a:t>5. Chatswood Branch</a:t>
            </a:r>
          </a:p>
          <a:p>
            <a:r>
              <a:rPr lang="en-US" altLang="zh-CN" dirty="0"/>
              <a:t>6. Burwood Branch</a:t>
            </a:r>
            <a:endParaRPr lang="zh-CN" altLang="en-US" dirty="0"/>
          </a:p>
        </p:txBody>
      </p:sp>
      <p:sp>
        <p:nvSpPr>
          <p:cNvPr id="19" name="右大括号 18">
            <a:extLst>
              <a:ext uri="{FF2B5EF4-FFF2-40B4-BE49-F238E27FC236}">
                <a16:creationId xmlns:a16="http://schemas.microsoft.com/office/drawing/2014/main" id="{06D11DEC-5BC1-4470-A2E0-48392D4CA813}"/>
              </a:ext>
            </a:extLst>
          </p:cNvPr>
          <p:cNvSpPr/>
          <p:nvPr/>
        </p:nvSpPr>
        <p:spPr>
          <a:xfrm>
            <a:off x="3158491" y="2418097"/>
            <a:ext cx="834239" cy="1242212"/>
          </a:xfrm>
          <a:prstGeom prst="rightBrace">
            <a:avLst/>
          </a:prstGeom>
          <a:ln>
            <a:solidFill>
              <a:schemeClr val="bg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D9C7A04-FA84-4D0A-8331-F197A77D4751}"/>
              </a:ext>
            </a:extLst>
          </p:cNvPr>
          <p:cNvSpPr txBox="1"/>
          <p:nvPr/>
        </p:nvSpPr>
        <p:spPr>
          <a:xfrm>
            <a:off x="691274" y="2439038"/>
            <a:ext cx="2692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1. Melbourne Branch</a:t>
            </a:r>
          </a:p>
          <a:p>
            <a:r>
              <a:rPr lang="en-US" altLang="zh-CN" dirty="0"/>
              <a:t>2. </a:t>
            </a:r>
            <a:r>
              <a:rPr lang="en-US" altLang="zh-CN" dirty="0" err="1"/>
              <a:t>Boxhill</a:t>
            </a:r>
            <a:r>
              <a:rPr lang="en-US" altLang="zh-CN" dirty="0"/>
              <a:t> Branch</a:t>
            </a:r>
          </a:p>
          <a:p>
            <a:r>
              <a:rPr lang="en-US" altLang="zh-CN" dirty="0"/>
              <a:t>3. Melbourne Chinatown                                                                                                                                                                                        Branch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0D6FDA0-54B5-4A1C-9BC0-23571F92435B}"/>
              </a:ext>
            </a:extLst>
          </p:cNvPr>
          <p:cNvCxnSpPr>
            <a:cxnSpLocks/>
          </p:cNvCxnSpPr>
          <p:nvPr/>
        </p:nvCxnSpPr>
        <p:spPr>
          <a:xfrm>
            <a:off x="6346046" y="3948029"/>
            <a:ext cx="1040336" cy="0"/>
          </a:xfrm>
          <a:prstGeom prst="straightConnector1">
            <a:avLst/>
          </a:prstGeom>
          <a:ln>
            <a:solidFill>
              <a:schemeClr val="bg2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4730D6F-17F6-4C65-A2AE-8F1F315EA377}"/>
              </a:ext>
            </a:extLst>
          </p:cNvPr>
          <p:cNvSpPr txBox="1"/>
          <p:nvPr/>
        </p:nvSpPr>
        <p:spPr>
          <a:xfrm>
            <a:off x="7452086" y="3746547"/>
            <a:ext cx="17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Brisbane Branch</a:t>
            </a:r>
            <a:endParaRPr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A32079FC-56A2-4CD2-A3AD-D12E95DC2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046" y="4862562"/>
            <a:ext cx="1127858" cy="15851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3FD7CBC-DB6A-4B16-AF56-8B97DA4DC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046" y="5836939"/>
            <a:ext cx="1127858" cy="15851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1AF8B845-3EC8-4C51-A6C7-CB684636773D}"/>
              </a:ext>
            </a:extLst>
          </p:cNvPr>
          <p:cNvSpPr txBox="1"/>
          <p:nvPr/>
        </p:nvSpPr>
        <p:spPr>
          <a:xfrm>
            <a:off x="7452086" y="4715702"/>
            <a:ext cx="1839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Perth Branch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2E7C7F6-25E8-4CC7-ABF1-BA9981382A97}"/>
              </a:ext>
            </a:extLst>
          </p:cNvPr>
          <p:cNvSpPr txBox="1"/>
          <p:nvPr/>
        </p:nvSpPr>
        <p:spPr>
          <a:xfrm>
            <a:off x="7452086" y="5731528"/>
            <a:ext cx="221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Adelaide Branch</a:t>
            </a:r>
            <a:endParaRPr lang="zh-CN" altLang="en-US" dirty="0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9904BCDD-AE44-42F9-AC20-4FAEE9BC0B2C}"/>
              </a:ext>
            </a:extLst>
          </p:cNvPr>
          <p:cNvSpPr/>
          <p:nvPr/>
        </p:nvSpPr>
        <p:spPr>
          <a:xfrm>
            <a:off x="9237083" y="1353123"/>
            <a:ext cx="506480" cy="176557"/>
          </a:xfrm>
          <a:prstGeom prst="rightArrow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6CD23CB-8E8D-4ED9-9EA0-41BE3FF2F5A7}"/>
              </a:ext>
            </a:extLst>
          </p:cNvPr>
          <p:cNvSpPr txBox="1"/>
          <p:nvPr/>
        </p:nvSpPr>
        <p:spPr>
          <a:xfrm>
            <a:off x="9919689" y="1170166"/>
            <a:ext cx="2272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Head Branch</a:t>
            </a:r>
          </a:p>
          <a:p>
            <a:r>
              <a:rPr lang="en-US" altLang="zh-CN" dirty="0"/>
              <a:t> of Sydney</a:t>
            </a:r>
          </a:p>
          <a:p>
            <a:endParaRPr lang="zh-CN" altLang="en-US" dirty="0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92778EA4-BE19-4737-8E23-ADAFF0F7E6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502448" y="2037979"/>
            <a:ext cx="514693" cy="245540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AE04CF42-20D4-4E93-B262-A615C009A48C}"/>
              </a:ext>
            </a:extLst>
          </p:cNvPr>
          <p:cNvSpPr txBox="1"/>
          <p:nvPr/>
        </p:nvSpPr>
        <p:spPr>
          <a:xfrm>
            <a:off x="1053718" y="1170166"/>
            <a:ext cx="1657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Head Branch of Melbourne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80C9F56-25A6-46A6-8337-7D04596DE5C2}"/>
              </a:ext>
            </a:extLst>
          </p:cNvPr>
          <p:cNvSpPr txBox="1"/>
          <p:nvPr/>
        </p:nvSpPr>
        <p:spPr>
          <a:xfrm>
            <a:off x="8195377" y="6413243"/>
            <a:ext cx="3761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http://www.bankofchina.com/au/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384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7856E-0EE2-4C45-B201-9B7540F0E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762" y="516517"/>
            <a:ext cx="10353762" cy="970450"/>
          </a:xfrm>
        </p:spPr>
        <p:txBody>
          <a:bodyPr/>
          <a:lstStyle/>
          <a:p>
            <a:r>
              <a:rPr lang="en-US" altLang="zh-CN" dirty="0"/>
              <a:t>View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578F08-BACD-428A-B725-D6B31959C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633" y="1641422"/>
            <a:ext cx="9363774" cy="455374"/>
          </a:xfrm>
        </p:spPr>
        <p:txBody>
          <a:bodyPr/>
          <a:lstStyle/>
          <a:p>
            <a:pPr marL="36900" indent="0">
              <a:buNone/>
            </a:pPr>
            <a:r>
              <a:rPr lang="en-US" altLang="zh-CN" dirty="0"/>
              <a:t>This view(</a:t>
            </a:r>
            <a:r>
              <a:rPr lang="en-US" altLang="zh-CN" dirty="0" err="1"/>
              <a:t>SydneyStaff</a:t>
            </a:r>
            <a:r>
              <a:rPr lang="en-US" altLang="zh-CN" dirty="0"/>
              <a:t>) shows all information of staff wo</a:t>
            </a:r>
            <a:r>
              <a:rPr lang="en-US" altLang="zh-CN" i="1" dirty="0"/>
              <a:t>r</a:t>
            </a:r>
            <a:r>
              <a:rPr lang="en-US" altLang="zh-CN" dirty="0"/>
              <a:t>king in Sydney.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8246F4-42A4-4FD6-996D-D735299F8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200" y="2369957"/>
            <a:ext cx="7874604" cy="239525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85C5E7D-3D13-4862-96DD-23739526DB8C}"/>
              </a:ext>
            </a:extLst>
          </p:cNvPr>
          <p:cNvSpPr txBox="1"/>
          <p:nvPr/>
        </p:nvSpPr>
        <p:spPr>
          <a:xfrm>
            <a:off x="354992" y="4856163"/>
            <a:ext cx="114820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CREATE VIEW </a:t>
            </a:r>
            <a:r>
              <a:rPr lang="en-US" altLang="zh-CN" dirty="0" err="1"/>
              <a:t>SydneyStaff</a:t>
            </a:r>
            <a:r>
              <a:rPr lang="en-US" altLang="zh-CN" dirty="0"/>
              <a:t> As</a:t>
            </a:r>
          </a:p>
          <a:p>
            <a:r>
              <a:rPr lang="en-US" altLang="zh-CN" dirty="0"/>
              <a:t>select  </a:t>
            </a:r>
            <a:r>
              <a:rPr lang="en-US" altLang="zh-CN" dirty="0" err="1"/>
              <a:t>s.staffid</a:t>
            </a:r>
            <a:r>
              <a:rPr lang="en-US" altLang="zh-CN" dirty="0"/>
              <a:t> as id, </a:t>
            </a:r>
            <a:r>
              <a:rPr lang="en-US" altLang="zh-CN" dirty="0" err="1"/>
              <a:t>s.staffname</a:t>
            </a:r>
            <a:r>
              <a:rPr lang="en-US" altLang="zh-CN" dirty="0"/>
              <a:t> as name, </a:t>
            </a:r>
            <a:r>
              <a:rPr lang="en-US" altLang="zh-CN" dirty="0" err="1"/>
              <a:t>s.stafflevel</a:t>
            </a:r>
            <a:r>
              <a:rPr lang="en-US" altLang="zh-CN" dirty="0"/>
              <a:t>, (2018-s.staffbirth) as age, </a:t>
            </a:r>
            <a:r>
              <a:rPr lang="en-US" altLang="zh-CN" dirty="0" err="1"/>
              <a:t>d.depname</a:t>
            </a:r>
            <a:r>
              <a:rPr lang="en-US" altLang="zh-CN" dirty="0"/>
              <a:t>, </a:t>
            </a:r>
            <a:r>
              <a:rPr lang="en-US" altLang="zh-CN" dirty="0" err="1"/>
              <a:t>a.branchid</a:t>
            </a:r>
            <a:r>
              <a:rPr lang="en-US" altLang="zh-CN" dirty="0"/>
              <a:t>,                       </a:t>
            </a:r>
            <a:r>
              <a:rPr lang="en-US" altLang="zh-CN" dirty="0" err="1"/>
              <a:t>a.branchname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             from </a:t>
            </a:r>
            <a:r>
              <a:rPr lang="en-US" altLang="zh-CN" dirty="0" err="1"/>
              <a:t>boc_au</a:t>
            </a:r>
            <a:r>
              <a:rPr lang="en-US" altLang="zh-CN" dirty="0"/>
              <a:t> a, </a:t>
            </a:r>
            <a:r>
              <a:rPr lang="en-US" altLang="zh-CN" dirty="0" err="1"/>
              <a:t>boc_staff</a:t>
            </a:r>
            <a:r>
              <a:rPr lang="en-US" altLang="zh-CN" dirty="0"/>
              <a:t> </a:t>
            </a:r>
            <a:r>
              <a:rPr lang="en-US" altLang="zh-CN" dirty="0" err="1"/>
              <a:t>s,boc_department</a:t>
            </a:r>
            <a:r>
              <a:rPr lang="en-US" altLang="zh-CN" dirty="0"/>
              <a:t> d  where( </a:t>
            </a:r>
            <a:r>
              <a:rPr lang="en-US" altLang="zh-CN" dirty="0" err="1"/>
              <a:t>a.branchid</a:t>
            </a:r>
            <a:r>
              <a:rPr lang="en-US" altLang="zh-CN" dirty="0"/>
              <a:t> = 1 or </a:t>
            </a:r>
            <a:r>
              <a:rPr lang="en-US" altLang="zh-CN" dirty="0" err="1"/>
              <a:t>a.headbranchid</a:t>
            </a:r>
            <a:r>
              <a:rPr lang="en-US" altLang="zh-CN" dirty="0"/>
              <a:t> = 1) </a:t>
            </a:r>
          </a:p>
          <a:p>
            <a:r>
              <a:rPr lang="en-US" altLang="zh-CN" dirty="0"/>
              <a:t>                                and </a:t>
            </a:r>
            <a:r>
              <a:rPr lang="en-US" altLang="zh-CN" dirty="0" err="1"/>
              <a:t>a.branchid</a:t>
            </a:r>
            <a:r>
              <a:rPr lang="en-US" altLang="zh-CN" dirty="0"/>
              <a:t> = </a:t>
            </a:r>
            <a:r>
              <a:rPr lang="en-US" altLang="zh-CN" dirty="0" err="1"/>
              <a:t>s.branchid</a:t>
            </a:r>
            <a:r>
              <a:rPr lang="en-US" altLang="zh-CN" dirty="0"/>
              <a:t> and </a:t>
            </a:r>
            <a:r>
              <a:rPr lang="en-US" altLang="zh-CN" dirty="0" err="1"/>
              <a:t>a.branchid</a:t>
            </a:r>
            <a:r>
              <a:rPr lang="en-US" altLang="zh-CN" dirty="0"/>
              <a:t> = </a:t>
            </a:r>
            <a:r>
              <a:rPr lang="en-US" altLang="zh-CN" dirty="0" err="1"/>
              <a:t>d.branchid</a:t>
            </a:r>
            <a:r>
              <a:rPr lang="en-US" altLang="zh-CN" dirty="0"/>
              <a:t> and </a:t>
            </a:r>
            <a:r>
              <a:rPr lang="en-US" altLang="zh-CN" dirty="0" err="1"/>
              <a:t>s.branchid</a:t>
            </a:r>
            <a:r>
              <a:rPr lang="en-US" altLang="zh-CN" dirty="0"/>
              <a:t> = </a:t>
            </a:r>
            <a:r>
              <a:rPr lang="en-US" altLang="zh-CN" dirty="0" err="1"/>
              <a:t>d.branchid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                                and </a:t>
            </a:r>
            <a:r>
              <a:rPr lang="en-US" altLang="zh-CN" dirty="0" err="1"/>
              <a:t>d.depid</a:t>
            </a:r>
            <a:r>
              <a:rPr lang="en-US" altLang="zh-CN" dirty="0"/>
              <a:t> = </a:t>
            </a:r>
            <a:r>
              <a:rPr lang="en-US" altLang="zh-CN" dirty="0" err="1"/>
              <a:t>s.depid</a:t>
            </a:r>
            <a:r>
              <a:rPr lang="en-US" altLang="zh-CN" dirty="0"/>
              <a:t>  order by </a:t>
            </a:r>
            <a:r>
              <a:rPr lang="en-US" altLang="zh-CN" dirty="0" err="1"/>
              <a:t>a.branchname</a:t>
            </a:r>
            <a:r>
              <a:rPr lang="en-US" altLang="zh-CN" dirty="0"/>
              <a:t>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7744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4064C-FE8C-4636-AA6B-AAAE34BA4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F4A35-66F5-4ECC-9DC4-5D012DC5B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833" y="1603661"/>
            <a:ext cx="9675724" cy="342746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US" altLang="zh-CN" dirty="0"/>
              <a:t>This view(</a:t>
            </a:r>
            <a:r>
              <a:rPr lang="en-US" altLang="zh-CN" dirty="0" err="1"/>
              <a:t>PersonalBankingStaff</a:t>
            </a:r>
            <a:r>
              <a:rPr lang="en-US" altLang="zh-CN" dirty="0"/>
              <a:t>) shows all the staff of Personal Banking department.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AEB902-FFEB-49D2-9789-A5FDEE5BC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672" y="2131658"/>
            <a:ext cx="5267059" cy="305937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6BC9ADA-8E2F-41C1-9D40-69D49E4EB567}"/>
              </a:ext>
            </a:extLst>
          </p:cNvPr>
          <p:cNvSpPr txBox="1"/>
          <p:nvPr/>
        </p:nvSpPr>
        <p:spPr>
          <a:xfrm>
            <a:off x="810366" y="5376286"/>
            <a:ext cx="11049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dirty="0"/>
              <a:t>CREATE VIEW </a:t>
            </a:r>
            <a:r>
              <a:rPr lang="en-AU" altLang="zh-CN" dirty="0" err="1"/>
              <a:t>PersonalBankingStaff</a:t>
            </a:r>
            <a:r>
              <a:rPr lang="en-AU" altLang="zh-CN" dirty="0"/>
              <a:t> As</a:t>
            </a:r>
          </a:p>
          <a:p>
            <a:r>
              <a:rPr lang="en-AU" altLang="zh-CN" dirty="0"/>
              <a:t>select </a:t>
            </a:r>
            <a:r>
              <a:rPr lang="en-AU" altLang="zh-CN" dirty="0" err="1"/>
              <a:t>staffid</a:t>
            </a:r>
            <a:r>
              <a:rPr lang="en-AU" altLang="zh-CN" dirty="0"/>
              <a:t> as ID, </a:t>
            </a:r>
            <a:r>
              <a:rPr lang="en-AU" altLang="zh-CN" dirty="0" err="1"/>
              <a:t>staffname</a:t>
            </a:r>
            <a:r>
              <a:rPr lang="en-AU" altLang="zh-CN" dirty="0"/>
              <a:t> as name, </a:t>
            </a:r>
            <a:r>
              <a:rPr lang="en-AU" altLang="zh-CN" dirty="0" err="1"/>
              <a:t>staffgender</a:t>
            </a:r>
            <a:r>
              <a:rPr lang="en-AU" altLang="zh-CN" dirty="0"/>
              <a:t> as G, (2018 -</a:t>
            </a:r>
            <a:r>
              <a:rPr lang="en-AU" altLang="zh-CN" dirty="0" err="1"/>
              <a:t>staffbirth</a:t>
            </a:r>
            <a:r>
              <a:rPr lang="en-AU" altLang="zh-CN" dirty="0"/>
              <a:t>) as Age, </a:t>
            </a:r>
            <a:r>
              <a:rPr lang="en-AU" altLang="zh-CN" dirty="0" err="1"/>
              <a:t>stafflevel</a:t>
            </a:r>
            <a:r>
              <a:rPr lang="en-AU" altLang="zh-CN" dirty="0"/>
              <a:t> as level, salary, </a:t>
            </a:r>
            <a:r>
              <a:rPr lang="en-AU" altLang="zh-CN" dirty="0" err="1"/>
              <a:t>depid</a:t>
            </a:r>
            <a:r>
              <a:rPr lang="en-AU" altLang="zh-CN" dirty="0"/>
              <a:t> </a:t>
            </a:r>
          </a:p>
          <a:p>
            <a:r>
              <a:rPr lang="en-AU" altLang="zh-CN" dirty="0"/>
              <a:t>            from </a:t>
            </a:r>
            <a:r>
              <a:rPr lang="en-AU" altLang="zh-CN" dirty="0" err="1"/>
              <a:t>boc_staff</a:t>
            </a:r>
            <a:r>
              <a:rPr lang="en-AU" altLang="zh-CN" dirty="0"/>
              <a:t> natural join </a:t>
            </a:r>
            <a:r>
              <a:rPr lang="en-AU" altLang="zh-CN" dirty="0" err="1"/>
              <a:t>boc_department</a:t>
            </a:r>
            <a:r>
              <a:rPr lang="en-AU" altLang="zh-CN" dirty="0"/>
              <a:t> </a:t>
            </a:r>
          </a:p>
          <a:p>
            <a:r>
              <a:rPr lang="en-AU" altLang="zh-CN" dirty="0"/>
              <a:t>            where </a:t>
            </a:r>
            <a:r>
              <a:rPr lang="en-AU" altLang="zh-CN" dirty="0" err="1"/>
              <a:t>depname</a:t>
            </a:r>
            <a:r>
              <a:rPr lang="en-AU" altLang="zh-CN" dirty="0"/>
              <a:t> = 'Personal Banking' order by </a:t>
            </a:r>
            <a:r>
              <a:rPr lang="en-AU" altLang="zh-CN" dirty="0" err="1"/>
              <a:t>staffid</a:t>
            </a:r>
            <a:r>
              <a:rPr lang="en-AU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620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CB1B0-3313-4209-B425-8FE7CC5D9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27760"/>
            <a:ext cx="10353762" cy="970450"/>
          </a:xfrm>
        </p:spPr>
        <p:txBody>
          <a:bodyPr/>
          <a:lstStyle/>
          <a:p>
            <a:r>
              <a:rPr lang="en-US" altLang="zh-CN" dirty="0"/>
              <a:t>Entity Relationship Diagram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A7CF68E-5BCC-4812-A679-E1B0EC780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453" y="1098210"/>
            <a:ext cx="9278515" cy="558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7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C458B-9B19-4A00-A8B7-6A0C287C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One To Many Relationship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6C61C79-1CCC-4749-9A58-3672368786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191" y="1731963"/>
            <a:ext cx="10148092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95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B341B-DAE3-431F-B143-939A62A6E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One To Many Relationship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C2C66E-238E-4FCD-A4AD-C8D640FCA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586" y="3162454"/>
            <a:ext cx="5586269" cy="29172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27AD261-A5EC-496B-B7EA-552AFBEC2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45" y="1855382"/>
            <a:ext cx="5850030" cy="261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59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D5597-D020-483A-80EA-01C56614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Many To Many Relationship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E2DCF33-BCD8-4279-91E1-789F445F9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9327" y="1508820"/>
            <a:ext cx="3142093" cy="49498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9BF77CE-C907-4365-8BA6-B9723377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76" y="1508820"/>
            <a:ext cx="3537535" cy="494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77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3BA7D-2094-4836-A93A-12DF7135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Self-join Relationship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0DBCA5-09B3-4908-AED8-C8E87AC1B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47" y="1916113"/>
            <a:ext cx="4447282" cy="38276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C7FF484-23B8-42DD-B3EB-D6E6D318B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761" y="1580050"/>
            <a:ext cx="62103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72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D8BFC-803D-451E-B03D-8908CD92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Self-join Relationship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A171D2B-5BF8-42BF-9353-FBFA6488F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235" y="4935520"/>
            <a:ext cx="10853472" cy="145432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576B008-8542-4BAE-A4F9-703390AF9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908" y="1470045"/>
            <a:ext cx="3378320" cy="337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41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724C4-0BE4-44CC-B286-0EC00323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altLang="zh-CN" dirty="0">
                <a:effectLst/>
              </a:rPr>
              <a:t>A simple query of a single table.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574330D-8960-41F6-8956-2C8E1C4DFF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9681" y="1870267"/>
            <a:ext cx="4939444" cy="330951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64FA899-1565-4610-8AD0-7D1C0614E2B3}"/>
              </a:ext>
            </a:extLst>
          </p:cNvPr>
          <p:cNvSpPr txBox="1"/>
          <p:nvPr/>
        </p:nvSpPr>
        <p:spPr>
          <a:xfrm>
            <a:off x="913795" y="5042891"/>
            <a:ext cx="95929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AU" altLang="zh-CN" dirty="0">
                <a:latin typeface="Courier New" panose="02070309020205020404" pitchFamily="49" charset="0"/>
              </a:rPr>
              <a:t>select </a:t>
            </a:r>
            <a:r>
              <a:rPr lang="en-AU" altLang="zh-CN" dirty="0" err="1">
                <a:latin typeface="Courier New" panose="02070309020205020404" pitchFamily="49" charset="0"/>
              </a:rPr>
              <a:t>cusid,cusname</a:t>
            </a:r>
            <a:r>
              <a:rPr lang="en-AU" altLang="zh-CN" dirty="0">
                <a:latin typeface="Courier New" panose="02070309020205020404" pitchFamily="49" charset="0"/>
              </a:rPr>
              <a:t>,(2018-cusbirth) as age, </a:t>
            </a:r>
            <a:r>
              <a:rPr lang="en-AU" altLang="zh-CN" dirty="0" err="1">
                <a:latin typeface="Courier New" panose="02070309020205020404" pitchFamily="49" charset="0"/>
              </a:rPr>
              <a:t>cuslevel</a:t>
            </a:r>
            <a:r>
              <a:rPr lang="en-AU" altLang="zh-CN" dirty="0">
                <a:latin typeface="Courier New" panose="02070309020205020404" pitchFamily="49" charset="0"/>
              </a:rPr>
              <a:t> from </a:t>
            </a:r>
            <a:r>
              <a:rPr lang="en-AU" altLang="zh-CN" dirty="0" err="1">
                <a:latin typeface="Courier New" panose="02070309020205020404" pitchFamily="49" charset="0"/>
              </a:rPr>
              <a:t>boc_customer</a:t>
            </a:r>
            <a:r>
              <a:rPr lang="en-AU" altLang="zh-CN" dirty="0">
                <a:latin typeface="Courier New" panose="02070309020205020404" pitchFamily="49" charset="0"/>
              </a:rPr>
              <a:t> where </a:t>
            </a:r>
            <a:r>
              <a:rPr lang="en-AU" altLang="zh-CN" dirty="0" err="1">
                <a:latin typeface="Courier New" panose="02070309020205020404" pitchFamily="49" charset="0"/>
              </a:rPr>
              <a:t>custype</a:t>
            </a:r>
            <a:r>
              <a:rPr lang="en-AU" altLang="zh-CN" dirty="0">
                <a:latin typeface="Courier New" panose="02070309020205020404" pitchFamily="49" charset="0"/>
              </a:rPr>
              <a:t> = 'P' and (</a:t>
            </a:r>
            <a:r>
              <a:rPr lang="en-AU" altLang="zh-CN" dirty="0" err="1">
                <a:latin typeface="Courier New" panose="02070309020205020404" pitchFamily="49" charset="0"/>
              </a:rPr>
              <a:t>cuslevel</a:t>
            </a:r>
            <a:r>
              <a:rPr lang="en-AU" altLang="zh-CN" dirty="0">
                <a:latin typeface="Courier New" panose="02070309020205020404" pitchFamily="49" charset="0"/>
              </a:rPr>
              <a:t> = 'A' or </a:t>
            </a:r>
            <a:r>
              <a:rPr lang="en-AU" altLang="zh-CN" dirty="0" err="1">
                <a:latin typeface="Courier New" panose="02070309020205020404" pitchFamily="49" charset="0"/>
              </a:rPr>
              <a:t>cuslevel</a:t>
            </a:r>
            <a:r>
              <a:rPr lang="en-AU" altLang="zh-CN" dirty="0">
                <a:latin typeface="Courier New" panose="02070309020205020404" pitchFamily="49" charset="0"/>
              </a:rPr>
              <a:t> = 'B') order by </a:t>
            </a:r>
            <a:r>
              <a:rPr lang="en-AU" altLang="zh-CN" dirty="0" err="1">
                <a:latin typeface="Courier New" panose="02070309020205020404" pitchFamily="49" charset="0"/>
              </a:rPr>
              <a:t>cusid</a:t>
            </a:r>
            <a:r>
              <a:rPr lang="en-AU" altLang="zh-CN" dirty="0">
                <a:latin typeface="Courier New" panose="02070309020205020404" pitchFamily="49" charset="0"/>
              </a:rPr>
              <a:t>;</a:t>
            </a:r>
          </a:p>
          <a:p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0A84D4E-861A-43C5-96B2-3D08EBF610AE}"/>
              </a:ext>
            </a:extLst>
          </p:cNvPr>
          <p:cNvSpPr txBox="1"/>
          <p:nvPr/>
        </p:nvSpPr>
        <p:spPr>
          <a:xfrm>
            <a:off x="902238" y="2122101"/>
            <a:ext cx="480805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Find out  personal customers’ ID, name, age and level from </a:t>
            </a:r>
            <a:r>
              <a:rPr lang="en-US" altLang="zh-CN" sz="2400" dirty="0" err="1"/>
              <a:t>BOC_Customer</a:t>
            </a:r>
            <a:r>
              <a:rPr lang="en-US" altLang="zh-CN" sz="2400" dirty="0"/>
              <a:t>  whose level is ‘A’ or ‘B’  order by customer ID.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576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561</TotalTime>
  <Words>1073</Words>
  <Application>Microsoft Office PowerPoint</Application>
  <PresentationFormat>宽屏</PresentationFormat>
  <Paragraphs>114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方正舒体</vt:lpstr>
      <vt:lpstr>Calisto MT</vt:lpstr>
      <vt:lpstr>Courier New</vt:lpstr>
      <vt:lpstr>Trebuchet MS</vt:lpstr>
      <vt:lpstr>Wingdings 2</vt:lpstr>
      <vt:lpstr>石板</vt:lpstr>
      <vt:lpstr>Database HD Assignment</vt:lpstr>
      <vt:lpstr>Bank of China Australia</vt:lpstr>
      <vt:lpstr>Entity Relationship Diagram</vt:lpstr>
      <vt:lpstr>One To Many Relationship</vt:lpstr>
      <vt:lpstr>One To Many Relationship</vt:lpstr>
      <vt:lpstr>Many To Many Relationship</vt:lpstr>
      <vt:lpstr>Self-join Relationship</vt:lpstr>
      <vt:lpstr>Self-join Relationship</vt:lpstr>
      <vt:lpstr>A simple query of a single table.</vt:lpstr>
      <vt:lpstr>A query which uses the words "natural join"</vt:lpstr>
      <vt:lpstr>The cross product equivalent to the "natural join" query </vt:lpstr>
      <vt:lpstr>A query involving a “Group By…Having” </vt:lpstr>
      <vt:lpstr>A query which uses a sub query</vt:lpstr>
      <vt:lpstr>A cross product which cannot be implemented using the words “natural join” </vt:lpstr>
      <vt:lpstr>Check statements</vt:lpstr>
      <vt:lpstr>Check Statements</vt:lpstr>
      <vt:lpstr>Check Statements</vt:lpstr>
      <vt:lpstr>ON　DELETE RISTRICT</vt:lpstr>
      <vt:lpstr>ON　DELETE CASCADE</vt:lpstr>
      <vt:lpstr>View </vt:lpstr>
      <vt:lpstr>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HD Assignment</dc:title>
  <dc:creator>欣欣 艾</dc:creator>
  <cp:lastModifiedBy>欣欣 艾</cp:lastModifiedBy>
  <cp:revision>35</cp:revision>
  <cp:lastPrinted>2018-10-06T09:17:45Z</cp:lastPrinted>
  <dcterms:created xsi:type="dcterms:W3CDTF">2018-09-23T08:59:40Z</dcterms:created>
  <dcterms:modified xsi:type="dcterms:W3CDTF">2018-10-06T09:23:26Z</dcterms:modified>
</cp:coreProperties>
</file>