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1" r:id="rId3"/>
    <p:sldId id="257" r:id="rId4"/>
    <p:sldId id="262" r:id="rId5"/>
    <p:sldId id="259" r:id="rId6"/>
    <p:sldId id="260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9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2" r:id="rId41"/>
    <p:sldId id="297" r:id="rId42"/>
    <p:sldId id="303" r:id="rId43"/>
    <p:sldId id="299" r:id="rId44"/>
    <p:sldId id="300" r:id="rId45"/>
    <p:sldId id="301" r:id="rId46"/>
    <p:sldId id="304" r:id="rId47"/>
    <p:sldId id="306" r:id="rId48"/>
    <p:sldId id="308" r:id="rId49"/>
    <p:sldId id="307" r:id="rId50"/>
    <p:sldId id="309" r:id="rId51"/>
    <p:sldId id="310" r:id="rId52"/>
    <p:sldId id="311" r:id="rId53"/>
    <p:sldId id="312" r:id="rId54"/>
    <p:sldId id="319" r:id="rId55"/>
    <p:sldId id="313" r:id="rId56"/>
    <p:sldId id="314" r:id="rId57"/>
    <p:sldId id="315" r:id="rId58"/>
    <p:sldId id="316" r:id="rId59"/>
    <p:sldId id="318" r:id="rId60"/>
    <p:sldId id="31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BA52A-D4F3-4928-8080-5EC72B53080D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D13D-EFE5-4BB3-8E50-10BF3CF51F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DD13D-EFE5-4BB3-8E50-10BF3CF51F23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D68E1-95FF-462A-9485-795F204C4BA3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DA0F-8AB3-4ADB-B03D-7E81BC92C9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programs are loaded into the CU memory from an external source.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of CU is to decode instructions and determine where the decoded instructions should be executed.</a:t>
            </a:r>
            <a:endParaRPr lang="en-US" dirty="0">
              <a:latin typeface="Rockwell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Scalar/control type instructions are executed inside the CU.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Vector instructions are broadcast to the PEs for distributed execution to achieve spatial parallelism through duplicate arithmetic units (PEs).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PEs perform same function synchronously in a lock-step fashion under the CU.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Vector operands are distributed to the PEMs before the parallel execution in the array of PEs.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Distributed data can be loaded into the PEMs from an external source via the system data bus/ via CU in a broadcast mode using the control bus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PEs may be either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active or disabled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during an instruction cycle.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Masking vector is used to control the status of PEs during the execution of a vector instruction. Only enabled PEs participate in the execution of a vector instruction.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exchanges among PEs are done via an inter PE communication network (under the control of the control unit), which performs all data routing and manipulation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array processor is interfaced to a host computer through the control unit.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Host computer is a general-purpose machine which serves as “operating manager” of the entire system (consisting of the host and the processor array).  Functions of the host computer include resource management and peripheral-I/O supervisions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 of the processor array supervises the execution of programs whereas host machine performs the executive and I/O functions with outside world.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this sense, array processor can be considered a back end, attached computer, similar in function to pipeline attached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543800" cy="1188720"/>
          </a:xfrm>
        </p:spPr>
        <p:txBody>
          <a:bodyPr>
            <a:normAutofit/>
          </a:bodyPr>
          <a:lstStyle/>
          <a:p>
            <a:r>
              <a:rPr lang="en-US" dirty="0" smtClean="0"/>
              <a:t>SIMD Computer Organizations </a:t>
            </a:r>
            <a:r>
              <a:rPr lang="en-US" sz="2400" i="1" dirty="0" smtClean="0"/>
              <a:t>contd.</a:t>
            </a:r>
            <a:endParaRPr lang="en-US" i="1" dirty="0" smtClean="0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685800" y="1371600"/>
            <a:ext cx="68580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u="sng" dirty="0"/>
              <a:t>Case Study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FF0000"/>
                </a:solidFill>
              </a:rPr>
              <a:t>Burroughs Scientific Processors (BSP)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990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3886200" y="2979738"/>
            <a:ext cx="9906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3886200" y="2362200"/>
            <a:ext cx="1017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CU 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4111625" y="3048000"/>
            <a:ext cx="51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125119" y="213280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9200" y="4191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4" name="TextBox 23"/>
          <p:cNvSpPr txBox="1">
            <a:spLocks noChangeArrowheads="1"/>
          </p:cNvSpPr>
          <p:nvPr/>
        </p:nvSpPr>
        <p:spPr bwMode="auto">
          <a:xfrm>
            <a:off x="1328738" y="4194175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328863" y="4187825"/>
            <a:ext cx="76200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6" name="TextBox 28"/>
          <p:cNvSpPr txBox="1">
            <a:spLocks noChangeArrowheads="1"/>
          </p:cNvSpPr>
          <p:nvPr/>
        </p:nvSpPr>
        <p:spPr bwMode="auto">
          <a:xfrm>
            <a:off x="2438400" y="41910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38863" y="41910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8" name="TextBox 32"/>
          <p:cNvSpPr txBox="1">
            <a:spLocks noChangeArrowheads="1"/>
          </p:cNvSpPr>
          <p:nvPr/>
        </p:nvSpPr>
        <p:spPr bwMode="auto">
          <a:xfrm>
            <a:off x="6208713" y="420687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71600" y="5029200"/>
            <a:ext cx="5486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597025" y="3810000"/>
            <a:ext cx="495300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408113" y="4000500"/>
            <a:ext cx="382588" cy="1587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2552700" y="4000500"/>
            <a:ext cx="382588" cy="1588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6372225" y="4016375"/>
            <a:ext cx="382588" cy="1588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156869" y="3612356"/>
            <a:ext cx="37465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914400" y="2133600"/>
            <a:ext cx="3429000" cy="1588"/>
          </a:xfrm>
          <a:prstGeom prst="line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-1293812" y="4343400"/>
            <a:ext cx="4418012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14400" y="6553200"/>
            <a:ext cx="56388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449387" y="6399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2555875" y="6399213"/>
            <a:ext cx="303213" cy="1587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402387" y="6399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76800" y="3276600"/>
            <a:ext cx="297180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478588" y="4648200"/>
            <a:ext cx="2741612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1932782" y="4761706"/>
            <a:ext cx="531812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0" y="44958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3105150" y="4494213"/>
            <a:ext cx="228600" cy="317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6820694" y="4837906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6931025" y="4494213"/>
            <a:ext cx="228600" cy="317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8" name="TextBox 92"/>
          <p:cNvSpPr txBox="1">
            <a:spLocks noChangeArrowheads="1"/>
          </p:cNvSpPr>
          <p:nvPr/>
        </p:nvSpPr>
        <p:spPr bwMode="auto">
          <a:xfrm>
            <a:off x="4164013" y="1616075"/>
            <a:ext cx="493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I/O</a:t>
            </a:r>
          </a:p>
        </p:txBody>
      </p:sp>
      <p:sp>
        <p:nvSpPr>
          <p:cNvPr id="6179" name="TextBox 95"/>
          <p:cNvSpPr txBox="1">
            <a:spLocks noChangeArrowheads="1"/>
          </p:cNvSpPr>
          <p:nvPr/>
        </p:nvSpPr>
        <p:spPr bwMode="auto">
          <a:xfrm>
            <a:off x="4419600" y="1905000"/>
            <a:ext cx="201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&amp; Instruction</a:t>
            </a:r>
          </a:p>
        </p:txBody>
      </p:sp>
      <p:sp>
        <p:nvSpPr>
          <p:cNvPr id="6180" name="TextBox 96"/>
          <p:cNvSpPr txBox="1">
            <a:spLocks noChangeArrowheads="1"/>
          </p:cNvSpPr>
          <p:nvPr/>
        </p:nvSpPr>
        <p:spPr bwMode="auto">
          <a:xfrm>
            <a:off x="1905000" y="213360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Bus</a:t>
            </a:r>
          </a:p>
        </p:txBody>
      </p:sp>
      <p:sp>
        <p:nvSpPr>
          <p:cNvPr id="6181" name="TextBox 97"/>
          <p:cNvSpPr txBox="1">
            <a:spLocks noChangeArrowheads="1"/>
          </p:cNvSpPr>
          <p:nvPr/>
        </p:nvSpPr>
        <p:spPr bwMode="auto">
          <a:xfrm>
            <a:off x="2133600" y="34290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Control Bus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3062287" y="4759326"/>
            <a:ext cx="531813" cy="4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3" name="TextBox 56"/>
          <p:cNvSpPr txBox="1">
            <a:spLocks noChangeArrowheads="1"/>
          </p:cNvSpPr>
          <p:nvPr/>
        </p:nvSpPr>
        <p:spPr bwMode="auto">
          <a:xfrm>
            <a:off x="2157413" y="5041900"/>
            <a:ext cx="3903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 PE Memory Alignment Network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19200" y="5791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85" name="TextBox 60"/>
          <p:cNvSpPr txBox="1">
            <a:spLocks noChangeArrowheads="1"/>
          </p:cNvSpPr>
          <p:nvPr/>
        </p:nvSpPr>
        <p:spPr bwMode="auto">
          <a:xfrm>
            <a:off x="1328738" y="579437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</a:t>
            </a:r>
            <a:r>
              <a:rPr lang="en-US" baseline="-25000"/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28863" y="5788025"/>
            <a:ext cx="76200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87" name="TextBox 64"/>
          <p:cNvSpPr txBox="1">
            <a:spLocks noChangeArrowheads="1"/>
          </p:cNvSpPr>
          <p:nvPr/>
        </p:nvSpPr>
        <p:spPr bwMode="auto">
          <a:xfrm>
            <a:off x="2438400" y="5791200"/>
            <a:ext cx="461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</a:t>
            </a:r>
            <a:r>
              <a:rPr lang="en-US" baseline="-2500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38863" y="5791200"/>
            <a:ext cx="762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89" name="TextBox 66"/>
          <p:cNvSpPr txBox="1">
            <a:spLocks noChangeArrowheads="1"/>
          </p:cNvSpPr>
          <p:nvPr/>
        </p:nvSpPr>
        <p:spPr bwMode="auto">
          <a:xfrm>
            <a:off x="6208713" y="5807075"/>
            <a:ext cx="5984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M</a:t>
            </a:r>
            <a:r>
              <a:rPr lang="en-US" baseline="-25000"/>
              <a:t>p-1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449387" y="5637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2555875" y="5637213"/>
            <a:ext cx="303213" cy="1587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6402387" y="5637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10800000">
            <a:off x="6858000" y="5181600"/>
            <a:ext cx="3048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6" idx="3"/>
          </p:cNvCxnSpPr>
          <p:nvPr/>
        </p:nvCxnSpPr>
        <p:spPr>
          <a:xfrm>
            <a:off x="6900863" y="6019800"/>
            <a:ext cx="947737" cy="1588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/>
          <a:srcRect l="36607" t="48214" r="11161" b="33929"/>
          <a:stretch>
            <a:fillRect/>
          </a:stretch>
        </p:blipFill>
        <p:spPr bwMode="auto">
          <a:xfrm rot="16200000">
            <a:off x="-3047999" y="30480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Difference between the configurations --in two aspects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 - local memories attached to the PEs are replaced by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parallel memory modules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shared by all PEs through an alignment network.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 - inter PE permutation network is replaced by the inter PE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memory alignment network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again controlled by CU.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Burroughs scientific processor (BSP).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N PEs and P memory modules.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----2 numbers are not necessarily equal. They have been chosen to be relatively prime.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alignment network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path-switching network between PEs and parallel memories.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------To allow conflict free accesses of the shared memories by as many PEs as possible.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 III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dirty="0" smtClean="0"/>
              <a:t>     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 smtClean="0"/>
              <a:t>	Array processors - SIMD array processors – Interconnection networks - Static </a:t>
            </a:r>
            <a:r>
              <a:rPr lang="en-US" sz="2400" b="1" i="1" dirty="0" err="1" smtClean="0"/>
              <a:t>vs</a:t>
            </a:r>
            <a:r>
              <a:rPr lang="en-US" sz="2400" b="1" i="1" dirty="0" smtClean="0"/>
              <a:t> dynamic networks - mesh connected networks - Cube interconnection networks - Parallel algorithms for array processors - SIMD matrix multiplication-Parallel sorting on array processors - Associative array processing - Memory organization.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SIMD computer can be represented as:-</a:t>
            </a:r>
          </a:p>
          <a:p>
            <a:pPr lvl="1">
              <a:buFont typeface="Arial" charset="0"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00B0F0"/>
                </a:solidFill>
              </a:rPr>
              <a:t>C = &lt; N, F, I, M &gt;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		where</a:t>
            </a:r>
          </a:p>
          <a:p>
            <a:pPr lvl="1" algn="just">
              <a:buFont typeface="Arial" charset="0"/>
              <a:buNone/>
            </a:pPr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:number of PEs in system</a:t>
            </a:r>
          </a:p>
          <a:p>
            <a:pPr marL="1882775" lvl="1" indent="6350" algn="just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dirty="0" smtClean="0"/>
              <a:t>: set of data routing functions provided by interconnection network or alignment    network</a:t>
            </a:r>
          </a:p>
          <a:p>
            <a:pPr lvl="1" algn="just">
              <a:buFont typeface="Arial" charset="0"/>
              <a:buNone/>
            </a:pPr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/>
              <a:t>: set of machine instructions for scalar-vector, 				data routing and network manipulation 				operations</a:t>
            </a:r>
          </a:p>
          <a:p>
            <a:pPr marL="1882775" lvl="1" indent="6350" algn="just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/>
              <a:t>: set of masking schemes, where each mask set divides PEs into two subsets of enabled and disabled PEs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&amp; Data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PE (Configuration 1) consist of following:-</a:t>
            </a:r>
          </a:p>
          <a:p>
            <a:pPr lvl="1"/>
            <a:r>
              <a:rPr lang="en-US" sz="2400" dirty="0" smtClean="0"/>
              <a:t>Memory, </a:t>
            </a:r>
            <a:r>
              <a:rPr lang="en-US" sz="2400" dirty="0" err="1" smtClean="0"/>
              <a:t>PEM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pPr lvl="1"/>
            <a:r>
              <a:rPr lang="en-US" sz="2400" dirty="0" smtClean="0"/>
              <a:t>Set of working registers, 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 smtClean="0"/>
              <a:t>Performs </a:t>
            </a:r>
            <a:r>
              <a:rPr lang="en-US" sz="2000" i="1" dirty="0" smtClean="0"/>
              <a:t>arithmetic </a:t>
            </a:r>
            <a:r>
              <a:rPr lang="en-US" sz="2000" dirty="0" smtClean="0"/>
              <a:t>operations</a:t>
            </a:r>
          </a:p>
          <a:p>
            <a:pPr lvl="1"/>
            <a:r>
              <a:rPr lang="en-US" sz="2400" dirty="0" smtClean="0"/>
              <a:t>Status Flag (enable/disable), S</a:t>
            </a:r>
            <a:r>
              <a:rPr lang="en-US" sz="2400" baseline="-25000" dirty="0" smtClean="0"/>
              <a:t>i</a:t>
            </a:r>
            <a:endParaRPr lang="en-US" sz="2400" dirty="0" smtClean="0"/>
          </a:p>
          <a:p>
            <a:pPr lvl="2"/>
            <a:r>
              <a:rPr lang="en-US" sz="2000" dirty="0" smtClean="0"/>
              <a:t>Used in </a:t>
            </a:r>
            <a:r>
              <a:rPr lang="en-US" sz="2000" i="1" dirty="0" smtClean="0">
                <a:solidFill>
                  <a:srgbClr val="FF0000"/>
                </a:solidFill>
              </a:rPr>
              <a:t>masking</a:t>
            </a:r>
            <a:r>
              <a:rPr lang="en-US" sz="2000" dirty="0" smtClean="0"/>
              <a:t>, decides whether PE is active or inactive</a:t>
            </a:r>
          </a:p>
          <a:p>
            <a:pPr lvl="1"/>
            <a:r>
              <a:rPr lang="en-US" sz="2400" dirty="0" smtClean="0"/>
              <a:t>Local index register, I</a:t>
            </a:r>
            <a:r>
              <a:rPr lang="en-US" sz="2400" baseline="-25000" dirty="0" smtClean="0"/>
              <a:t>i</a:t>
            </a:r>
          </a:p>
          <a:p>
            <a:pPr lvl="1"/>
            <a:r>
              <a:rPr lang="en-US" sz="2400" dirty="0" smtClean="0"/>
              <a:t>Address register, D</a:t>
            </a:r>
            <a:r>
              <a:rPr lang="en-US" sz="2400" baseline="-25000" dirty="0" smtClean="0"/>
              <a:t>i</a:t>
            </a:r>
          </a:p>
          <a:p>
            <a:pPr lvl="2"/>
            <a:r>
              <a:rPr lang="en-US" sz="2000" dirty="0" smtClean="0"/>
              <a:t>Location of address in </a:t>
            </a:r>
            <a:r>
              <a:rPr lang="en-US" sz="2000" dirty="0" err="1" smtClean="0"/>
              <a:t>PEM</a:t>
            </a:r>
            <a:r>
              <a:rPr lang="en-US" sz="2000" baseline="-25000" dirty="0" err="1" smtClean="0"/>
              <a:t>i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Data routing </a:t>
            </a:r>
            <a:r>
              <a:rPr lang="en-US" sz="2400" dirty="0" smtClean="0"/>
              <a:t>register,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pPr lvl="2"/>
            <a:r>
              <a:rPr lang="en-US" sz="1800" dirty="0" smtClean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is connected to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of another </a:t>
            </a:r>
            <a:r>
              <a:rPr lang="en-US" sz="1800" dirty="0" err="1" smtClean="0"/>
              <a:t>PE</a:t>
            </a:r>
            <a:r>
              <a:rPr lang="en-US" sz="1800" baseline="-25000" dirty="0" err="1" smtClean="0"/>
              <a:t>i</a:t>
            </a: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96542C-1252-409E-9702-EDE171100FF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057400"/>
            <a:ext cx="48768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000" y="251460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2743200" y="2130425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  <a:r>
              <a:rPr lang="en-US" sz="2000" baseline="-25000"/>
              <a:t>i</a:t>
            </a:r>
          </a:p>
        </p:txBody>
      </p:sp>
      <p:sp>
        <p:nvSpPr>
          <p:cNvPr id="8" name="Rectangle 7"/>
          <p:cNvSpPr/>
          <p:nvPr/>
        </p:nvSpPr>
        <p:spPr>
          <a:xfrm>
            <a:off x="4257675" y="2517775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>
            <a:off x="4333875" y="2133600"/>
            <a:ext cx="3937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  <a:r>
              <a:rPr lang="en-US" sz="2000" baseline="-25000"/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7400" y="2517775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6" name="TextBox 10"/>
          <p:cNvSpPr txBox="1">
            <a:spLocks noChangeArrowheads="1"/>
          </p:cNvSpPr>
          <p:nvPr/>
        </p:nvSpPr>
        <p:spPr bwMode="auto">
          <a:xfrm>
            <a:off x="5943600" y="2133600"/>
            <a:ext cx="409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</a:t>
            </a:r>
            <a:r>
              <a:rPr lang="en-US" sz="2000" baseline="-25000"/>
              <a:t>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000" y="3660775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8" name="TextBox 12"/>
          <p:cNvSpPr txBox="1">
            <a:spLocks noChangeArrowheads="1"/>
          </p:cNvSpPr>
          <p:nvPr/>
        </p:nvSpPr>
        <p:spPr bwMode="auto">
          <a:xfrm>
            <a:off x="2743200" y="3276600"/>
            <a:ext cx="409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  <a:r>
              <a:rPr lang="en-US" sz="2000" baseline="-25000"/>
              <a:t>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57675" y="36639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4333875" y="3279775"/>
            <a:ext cx="293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  <a:r>
              <a:rPr lang="en-US" sz="2000" baseline="-2500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7400" y="3663950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2" name="TextBox 16"/>
          <p:cNvSpPr txBox="1">
            <a:spLocks noChangeArrowheads="1"/>
          </p:cNvSpPr>
          <p:nvPr/>
        </p:nvSpPr>
        <p:spPr bwMode="auto">
          <a:xfrm>
            <a:off x="5943600" y="3279775"/>
            <a:ext cx="409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  <a:r>
              <a:rPr lang="en-US" sz="2000" baseline="-25000"/>
              <a:t>i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4572000" y="1447800"/>
            <a:ext cx="228600" cy="6064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4" name="TextBox 18"/>
          <p:cNvSpPr txBox="1">
            <a:spLocks noChangeArrowheads="1"/>
          </p:cNvSpPr>
          <p:nvPr/>
        </p:nvSpPr>
        <p:spPr bwMode="auto">
          <a:xfrm>
            <a:off x="4435475" y="1093788"/>
            <a:ext cx="5191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</a:t>
            </a:r>
          </a:p>
        </p:txBody>
      </p:sp>
      <p:sp>
        <p:nvSpPr>
          <p:cNvPr id="9235" name="TextBox 19"/>
          <p:cNvSpPr txBox="1">
            <a:spLocks noChangeArrowheads="1"/>
          </p:cNvSpPr>
          <p:nvPr/>
        </p:nvSpPr>
        <p:spPr bwMode="auto">
          <a:xfrm>
            <a:off x="1295400" y="3352800"/>
            <a:ext cx="639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PE</a:t>
            </a:r>
            <a:r>
              <a:rPr lang="en-US" sz="2400" baseline="-25000">
                <a:solidFill>
                  <a:srgbClr val="00B0F0"/>
                </a:solidFill>
              </a:rPr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33600" y="6248400"/>
            <a:ext cx="4876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7" name="TextBox 21"/>
          <p:cNvSpPr txBox="1">
            <a:spLocks noChangeArrowheads="1"/>
          </p:cNvSpPr>
          <p:nvPr/>
        </p:nvSpPr>
        <p:spPr bwMode="auto">
          <a:xfrm>
            <a:off x="4191000" y="6275388"/>
            <a:ext cx="736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PEM</a:t>
            </a:r>
            <a:r>
              <a:rPr lang="en-US" baseline="-25000"/>
              <a:t>i</a:t>
            </a:r>
          </a:p>
        </p:txBody>
      </p:sp>
      <p:sp>
        <p:nvSpPr>
          <p:cNvPr id="23" name="Up-Down Arrow 22"/>
          <p:cNvSpPr/>
          <p:nvPr/>
        </p:nvSpPr>
        <p:spPr>
          <a:xfrm>
            <a:off x="4419600" y="5715000"/>
            <a:ext cx="228600" cy="530225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7000" y="4956175"/>
            <a:ext cx="533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40" name="TextBox 24"/>
          <p:cNvSpPr txBox="1">
            <a:spLocks noChangeArrowheads="1"/>
          </p:cNvSpPr>
          <p:nvPr/>
        </p:nvSpPr>
        <p:spPr bwMode="auto">
          <a:xfrm>
            <a:off x="2743200" y="4572000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</a:t>
            </a:r>
            <a:r>
              <a:rPr lang="en-US" sz="2000" baseline="-25000"/>
              <a:t>i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267200" y="4572000"/>
            <a:ext cx="685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924300" y="4914900"/>
            <a:ext cx="9144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45720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95800" y="54864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67400" y="4572000"/>
            <a:ext cx="76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5334000" y="4876800"/>
            <a:ext cx="9144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4914900" y="46101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5067300" y="4610100"/>
            <a:ext cx="2286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9" name="TextBox 52"/>
          <p:cNvSpPr txBox="1">
            <a:spLocks noChangeArrowheads="1"/>
          </p:cNvSpPr>
          <p:nvPr/>
        </p:nvSpPr>
        <p:spPr bwMode="auto">
          <a:xfrm>
            <a:off x="4791075" y="494982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ALU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6477000" y="3124200"/>
            <a:ext cx="144780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477000" y="4038600"/>
            <a:ext cx="1371600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2" name="TextBox 59"/>
          <p:cNvSpPr txBox="1">
            <a:spLocks noChangeArrowheads="1"/>
          </p:cNvSpPr>
          <p:nvPr/>
        </p:nvSpPr>
        <p:spPr bwMode="auto">
          <a:xfrm>
            <a:off x="7732713" y="3054350"/>
            <a:ext cx="130016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To other</a:t>
            </a:r>
          </a:p>
          <a:p>
            <a:pPr algn="ctr"/>
            <a:r>
              <a:rPr lang="en-US"/>
              <a:t>PEs via </a:t>
            </a:r>
          </a:p>
          <a:p>
            <a:pPr algn="ctr"/>
            <a:r>
              <a:rPr lang="en-US"/>
              <a:t>Inter-</a:t>
            </a:r>
          </a:p>
          <a:p>
            <a:pPr algn="ctr"/>
            <a:r>
              <a:rPr lang="en-US"/>
              <a:t>connection</a:t>
            </a:r>
          </a:p>
          <a:p>
            <a:pPr algn="ctr"/>
            <a:r>
              <a:rPr lang="en-US"/>
              <a:t>Network</a:t>
            </a:r>
          </a:p>
        </p:txBody>
      </p:sp>
      <p:sp>
        <p:nvSpPr>
          <p:cNvPr id="61" name="Oval 60"/>
          <p:cNvSpPr/>
          <p:nvPr/>
        </p:nvSpPr>
        <p:spPr>
          <a:xfrm>
            <a:off x="7772400" y="2895600"/>
            <a:ext cx="1219200" cy="1981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54" name="TextBox 61"/>
          <p:cNvSpPr txBox="1">
            <a:spLocks noChangeArrowheads="1"/>
          </p:cNvSpPr>
          <p:nvPr/>
        </p:nvSpPr>
        <p:spPr bwMode="auto">
          <a:xfrm>
            <a:off x="4876800" y="1295400"/>
            <a:ext cx="3736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Global registers:</a:t>
            </a:r>
          </a:p>
          <a:p>
            <a:r>
              <a:rPr lang="en-US"/>
              <a:t>   index register &amp; masking register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 l="36607" t="65000" r="11161" b="33929"/>
          <a:stretch>
            <a:fillRect/>
          </a:stretch>
        </p:blipFill>
        <p:spPr bwMode="auto">
          <a:xfrm rot="16200000">
            <a:off x="-2689859" y="3406141"/>
            <a:ext cx="6858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4" grpId="0" animBg="1"/>
      <p:bldP spid="16" grpId="0" animBg="1"/>
      <p:bldP spid="24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</a:rPr>
              <a:t>Here each PE is a processor with its own memory PEM; a set of working registers and flags , namely A, B, C and S; an ALU; a local index register I; an address register D and a data routing register R.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The R of each PE is connected to the R of other PE via the interconnection n/w. 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When data transfer among PEs occur contents of R registers are being transferred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The D is used to hold the m-bit address of the PE.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Some array processors use 2 routing registers - for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/p and o/p.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PE is either in </a:t>
            </a:r>
            <a:r>
              <a:rPr lang="en-US" i="1" dirty="0" smtClean="0">
                <a:latin typeface="Times New Roman" pitchFamily="18" charset="0"/>
              </a:rPr>
              <a:t>active</a:t>
            </a:r>
            <a:r>
              <a:rPr lang="en-US" dirty="0" smtClean="0">
                <a:latin typeface="Times New Roman" pitchFamily="18" charset="0"/>
              </a:rPr>
              <a:t> or </a:t>
            </a:r>
            <a:r>
              <a:rPr lang="en-US" i="1" dirty="0" smtClean="0">
                <a:latin typeface="Times New Roman" pitchFamily="18" charset="0"/>
              </a:rPr>
              <a:t>inactive</a:t>
            </a:r>
            <a:r>
              <a:rPr lang="en-US" dirty="0" smtClean="0">
                <a:latin typeface="Times New Roman" pitchFamily="18" charset="0"/>
              </a:rPr>
              <a:t> mode during instruction cycle.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If a PE is active, it executes the instruction broadcast to it by the CU otherwise it will not.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Masking schemes are used to specify the status flag S of PE.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 S=1 indicate active PE and 0 for inactive 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In CU there is a global index register I and a masking register M. The M register has N bits. The </a:t>
            </a:r>
            <a:r>
              <a:rPr lang="en-US" dirty="0" err="1">
                <a:latin typeface="Times New Roman" pitchFamily="18" charset="0"/>
              </a:rPr>
              <a:t>ith</a:t>
            </a:r>
            <a:r>
              <a:rPr lang="en-US" dirty="0">
                <a:latin typeface="Times New Roman" pitchFamily="18" charset="0"/>
              </a:rPr>
              <a:t> bit of M is denoted as Mi.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The collection of Si flags for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=0,1,2,---N-1 forms a status register S for all the PEs.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Bit patterns in registers M and S are exchangeable upon the control of CU when masking is to be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Network design is the fundamental decision in determining appropriate architecture of an interconnection network for an SIMD machine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affecting Inter-PE design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lvl="1"/>
            <a:r>
              <a:rPr lang="en-US" sz="2400" b="1" i="1" dirty="0" smtClean="0"/>
              <a:t>Operating Mode</a:t>
            </a:r>
          </a:p>
          <a:p>
            <a:pPr lvl="2"/>
            <a:r>
              <a:rPr lang="en-US" sz="2000" dirty="0" smtClean="0"/>
              <a:t>Synchronous or Asynchronous or Combined</a:t>
            </a:r>
          </a:p>
          <a:p>
            <a:pPr lvl="1"/>
            <a:r>
              <a:rPr lang="en-US" sz="2400" b="1" i="1" dirty="0" smtClean="0"/>
              <a:t>Control Strategy</a:t>
            </a:r>
          </a:p>
          <a:p>
            <a:pPr lvl="2"/>
            <a:r>
              <a:rPr lang="en-US" sz="2000" dirty="0" smtClean="0"/>
              <a:t>Centralized or Distributed</a:t>
            </a:r>
          </a:p>
          <a:p>
            <a:pPr lvl="1"/>
            <a:r>
              <a:rPr lang="en-US" sz="2400" b="1" i="1" dirty="0" smtClean="0"/>
              <a:t>Switching methodology</a:t>
            </a:r>
          </a:p>
          <a:p>
            <a:pPr lvl="2"/>
            <a:r>
              <a:rPr lang="en-US" sz="2000" dirty="0" smtClean="0"/>
              <a:t>Circuit or Packet switching</a:t>
            </a:r>
          </a:p>
          <a:p>
            <a:pPr lvl="1"/>
            <a:r>
              <a:rPr lang="en-US" sz="2400" b="1" i="1" dirty="0" smtClean="0"/>
              <a:t>Network Topology</a:t>
            </a:r>
          </a:p>
          <a:p>
            <a:pPr lvl="2"/>
            <a:r>
              <a:rPr lang="en-US" sz="2000" dirty="0" smtClean="0"/>
              <a:t>Graph: </a:t>
            </a:r>
          </a:p>
          <a:p>
            <a:pPr lvl="3"/>
            <a:r>
              <a:rPr lang="en-US" sz="1800" b="1" i="1" dirty="0" smtClean="0"/>
              <a:t>nodes</a:t>
            </a:r>
            <a:r>
              <a:rPr lang="en-US" sz="1800" i="1" dirty="0" smtClean="0"/>
              <a:t> --&gt; </a:t>
            </a:r>
            <a:r>
              <a:rPr lang="en-US" sz="1800" i="1" u="sng" dirty="0" smtClean="0"/>
              <a:t>switching points </a:t>
            </a:r>
            <a:r>
              <a:rPr lang="en-US" sz="1800" i="1" dirty="0" smtClean="0"/>
              <a:t>&amp; </a:t>
            </a:r>
            <a:r>
              <a:rPr lang="en-US" sz="1800" b="1" i="1" dirty="0" smtClean="0"/>
              <a:t>edges</a:t>
            </a:r>
            <a:r>
              <a:rPr lang="en-US" sz="1800" i="1" dirty="0" smtClean="0"/>
              <a:t> </a:t>
            </a:r>
            <a:r>
              <a:rPr lang="en-US" sz="1800" i="1" dirty="0" smtClean="0">
                <a:sym typeface="Wingdings" pitchFamily="2" charset="2"/>
              </a:rPr>
              <a:t>--&gt; </a:t>
            </a:r>
            <a:r>
              <a:rPr lang="en-US" sz="1800" i="1" u="sng" dirty="0" smtClean="0">
                <a:sym typeface="Wingdings" pitchFamily="2" charset="2"/>
              </a:rPr>
              <a:t>communication links</a:t>
            </a:r>
            <a:endParaRPr lang="en-US" sz="1800" u="sng" dirty="0" smtClean="0"/>
          </a:p>
          <a:p>
            <a:pPr lvl="2"/>
            <a:r>
              <a:rPr lang="en-US" sz="2000" dirty="0" smtClean="0"/>
              <a:t>Type of topology: Linear array, ring, star, tree,</a:t>
            </a:r>
          </a:p>
          <a:p>
            <a:pPr lvl="2"/>
            <a:r>
              <a:rPr lang="en-US" sz="2000" dirty="0" smtClean="0"/>
              <a:t>Static or Dynamic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</a:rPr>
              <a:t>Operation mode</a:t>
            </a:r>
            <a:r>
              <a:rPr lang="en-US" dirty="0" smtClean="0">
                <a:latin typeface="Times New Roman" pitchFamily="18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2 types of communication: </a:t>
            </a:r>
            <a:r>
              <a:rPr lang="en-US" i="1" dirty="0" smtClean="0">
                <a:latin typeface="Times New Roman" pitchFamily="18" charset="0"/>
              </a:rPr>
              <a:t>synchronous</a:t>
            </a:r>
            <a:r>
              <a:rPr lang="en-US" dirty="0" smtClean="0">
                <a:latin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</a:rPr>
              <a:t>asynchronous</a:t>
            </a:r>
            <a:r>
              <a:rPr lang="en-US" dirty="0" smtClean="0">
                <a:latin typeface="Times New Roman" pitchFamily="18" charset="0"/>
              </a:rPr>
              <a:t>. 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Synchronous communication needed for establishing communication paths synchronously for either data manipulating function or for data instruction broadcast.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Asynchronous communication is needed for multiprocessing in which connection requests are issued dynamically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</a:rPr>
              <a:t>Control strategy</a:t>
            </a:r>
            <a:r>
              <a:rPr lang="en-US" dirty="0" smtClean="0">
                <a:latin typeface="Times New Roman" pitchFamily="18" charset="0"/>
              </a:rPr>
              <a:t>: A typical interconnection n/w consists of a no. of switching elements and interconnecting links.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Interconnection functions are realized by properly setting control of the switching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SIMD array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Key Characteristics:</a:t>
            </a:r>
          </a:p>
          <a:p>
            <a:pPr lvl="1"/>
            <a:r>
              <a:rPr lang="en-US" dirty="0" smtClean="0"/>
              <a:t>Synchronous array of parallel processors is called array processors</a:t>
            </a:r>
          </a:p>
          <a:p>
            <a:pPr lvl="1"/>
            <a:r>
              <a:rPr lang="en-US" dirty="0" smtClean="0"/>
              <a:t>Consists of multiple processing elements (PEs) under the supervision of single control unit (CU)</a:t>
            </a:r>
          </a:p>
          <a:p>
            <a:pPr lvl="1"/>
            <a:r>
              <a:rPr lang="en-US" dirty="0" smtClean="0"/>
              <a:t>Array processor can handle single instruction and multiple data (SIMD) streams</a:t>
            </a:r>
          </a:p>
          <a:p>
            <a:pPr lvl="1"/>
            <a:r>
              <a:rPr lang="en-US" dirty="0" smtClean="0"/>
              <a:t>Especially designed to perform vector computations over matrices or array of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</a:rPr>
              <a:t>Switching methodology</a:t>
            </a:r>
            <a:r>
              <a:rPr lang="en-US" dirty="0" smtClean="0">
                <a:latin typeface="Times New Roman" pitchFamily="18" charset="0"/>
              </a:rPr>
              <a:t>: </a:t>
            </a:r>
            <a:br>
              <a:rPr lang="en-US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---- </a:t>
            </a:r>
            <a:r>
              <a:rPr lang="en-US" i="1" dirty="0" smtClean="0">
                <a:latin typeface="Times New Roman" pitchFamily="18" charset="0"/>
              </a:rPr>
              <a:t>circuit switching</a:t>
            </a:r>
            <a:r>
              <a:rPr lang="en-US" dirty="0" smtClean="0">
                <a:latin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</a:rPr>
              <a:t>packet switching. 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circuit switching: </a:t>
            </a:r>
            <a:r>
              <a:rPr lang="en-US" dirty="0" smtClean="0">
                <a:latin typeface="Times New Roman" pitchFamily="18" charset="0"/>
              </a:rPr>
              <a:t>physical path is established between source and destination. 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packet switching: </a:t>
            </a:r>
            <a:r>
              <a:rPr lang="en-US" dirty="0" smtClean="0">
                <a:latin typeface="Times New Roman" pitchFamily="18" charset="0"/>
              </a:rPr>
              <a:t>data is put in a packet and routed through the interconnection n/w without establishing a physical connection path.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</a:rPr>
              <a:t> N/w topology</a:t>
            </a:r>
            <a:r>
              <a:rPr lang="en-US" dirty="0" smtClean="0">
                <a:latin typeface="Times New Roman" pitchFamily="18" charset="0"/>
              </a:rPr>
              <a:t>: </a:t>
            </a:r>
            <a:br>
              <a:rPr lang="en-US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N/w is depicted by a graph.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nodes represent switching points and edges represent communication links. 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latin typeface="Times New Roman" pitchFamily="18" charset="0"/>
              </a:rPr>
              <a:t>Topologies grouped into 2 categories: </a:t>
            </a:r>
          </a:p>
          <a:p>
            <a:r>
              <a:rPr lang="en-US" b="1" i="1" dirty="0" smtClean="0">
                <a:latin typeface="Times New Roman" pitchFamily="18" charset="0"/>
              </a:rPr>
              <a:t>static and dynamic</a:t>
            </a:r>
            <a:r>
              <a:rPr lang="en-US" dirty="0" smtClean="0">
                <a:latin typeface="Times New Roman" pitchFamily="18" charset="0"/>
              </a:rPr>
              <a:t>. </a:t>
            </a:r>
            <a:r>
              <a:rPr lang="en-US" i="1" dirty="0" smtClean="0">
                <a:latin typeface="Times New Roman" pitchFamily="18" charset="0"/>
              </a:rPr>
              <a:t>Static topology:</a:t>
            </a:r>
            <a:r>
              <a:rPr lang="en-US" dirty="0" smtClean="0">
                <a:latin typeface="Times New Roman" pitchFamily="18" charset="0"/>
              </a:rPr>
              <a:t> links between 2 processors are passive and dedicated buses cannot be reconfigured for direct connections to other processors. </a:t>
            </a:r>
          </a:p>
          <a:p>
            <a:r>
              <a:rPr lang="en-US" dirty="0" smtClean="0">
                <a:latin typeface="Times New Roman" pitchFamily="18" charset="0"/>
              </a:rPr>
              <a:t>Links in the </a:t>
            </a:r>
            <a:r>
              <a:rPr lang="en-US" i="1" dirty="0" smtClean="0">
                <a:latin typeface="Times New Roman" pitchFamily="18" charset="0"/>
              </a:rPr>
              <a:t>dynamic</a:t>
            </a:r>
            <a:r>
              <a:rPr lang="en-US" dirty="0" smtClean="0">
                <a:latin typeface="Times New Roman" pitchFamily="18" charset="0"/>
              </a:rPr>
              <a:t> category can be reconfigured by setting the n/</a:t>
            </a:r>
            <a:r>
              <a:rPr lang="en-US" dirty="0" err="1" smtClean="0">
                <a:latin typeface="Times New Roman" pitchFamily="18" charset="0"/>
              </a:rPr>
              <a:t>ws</a:t>
            </a:r>
            <a:r>
              <a:rPr lang="en-US" dirty="0" smtClean="0">
                <a:latin typeface="Times New Roman" pitchFamily="18" charset="0"/>
              </a:rPr>
              <a:t> active switching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SIMD interconnection n/</a:t>
            </a:r>
            <a:r>
              <a:rPr lang="en-US" dirty="0" err="1" smtClean="0">
                <a:latin typeface="Times New Roman" pitchFamily="18" charset="0"/>
              </a:rPr>
              <a:t>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SIMD </a:t>
            </a:r>
            <a:r>
              <a:rPr lang="en-US" dirty="0">
                <a:latin typeface="Times New Roman" pitchFamily="18" charset="0"/>
              </a:rPr>
              <a:t>interconnection n/</a:t>
            </a:r>
            <a:r>
              <a:rPr lang="en-US" dirty="0" err="1">
                <a:latin typeface="Times New Roman" pitchFamily="18" charset="0"/>
              </a:rPr>
              <a:t>ws</a:t>
            </a:r>
            <a:r>
              <a:rPr lang="en-US" dirty="0">
                <a:latin typeface="Times New Roman" pitchFamily="18" charset="0"/>
              </a:rPr>
              <a:t> are classified based on n/w topologies: </a:t>
            </a:r>
            <a:r>
              <a:rPr lang="en-US" b="1" i="1" dirty="0">
                <a:latin typeface="Times New Roman" pitchFamily="18" charset="0"/>
              </a:rPr>
              <a:t>static n/</a:t>
            </a:r>
            <a:r>
              <a:rPr lang="en-US" b="1" i="1" dirty="0" err="1">
                <a:latin typeface="Times New Roman" pitchFamily="18" charset="0"/>
              </a:rPr>
              <a:t>ws</a:t>
            </a:r>
            <a:r>
              <a:rPr lang="en-US" b="1" i="1" dirty="0">
                <a:latin typeface="Times New Roman" pitchFamily="18" charset="0"/>
              </a:rPr>
              <a:t> and dynamic n/</a:t>
            </a:r>
            <a:r>
              <a:rPr lang="en-US" b="1" i="1" dirty="0" err="1">
                <a:latin typeface="Times New Roman" pitchFamily="18" charset="0"/>
              </a:rPr>
              <a:t>ws</a:t>
            </a:r>
            <a:r>
              <a:rPr lang="en-US" b="1" i="1" dirty="0">
                <a:latin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US" b="1" dirty="0">
                <a:latin typeface="Times New Roman" pitchFamily="18" charset="0"/>
              </a:rPr>
              <a:t>Static n/</a:t>
            </a:r>
            <a:r>
              <a:rPr lang="en-US" b="1" dirty="0" err="1">
                <a:latin typeface="Times New Roman" pitchFamily="18" charset="0"/>
              </a:rPr>
              <a:t>ws</a:t>
            </a:r>
            <a:endParaRPr lang="en-US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Topologies in the static n/</a:t>
            </a:r>
            <a:r>
              <a:rPr lang="en-US" dirty="0" err="1">
                <a:latin typeface="Times New Roman" pitchFamily="18" charset="0"/>
              </a:rPr>
              <a:t>ws</a:t>
            </a:r>
            <a:r>
              <a:rPr lang="en-US" dirty="0">
                <a:latin typeface="Times New Roman" pitchFamily="18" charset="0"/>
              </a:rPr>
              <a:t> can be classified according to the dimensions (1D, 2D, 3D and hypercube) required for layout.</a:t>
            </a:r>
            <a:endParaRPr lang="en-US" sz="2800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2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00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6153"/>
            <a:ext cx="8229600" cy="331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353469"/>
            <a:ext cx="32385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itchFamily="18" charset="0"/>
              </a:rPr>
              <a:t>Eg</a:t>
            </a:r>
            <a:r>
              <a:rPr lang="en-US" dirty="0">
                <a:latin typeface="Times New Roman" pitchFamily="18" charset="0"/>
              </a:rPr>
              <a:t> of 1D : linear array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2D: ring, star, tree, mesh, and systolic array.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3D:completely connected, </a:t>
            </a:r>
            <a:r>
              <a:rPr lang="en-US" dirty="0" err="1">
                <a:latin typeface="Times New Roman" pitchFamily="18" charset="0"/>
              </a:rPr>
              <a:t>chordal</a:t>
            </a:r>
            <a:r>
              <a:rPr lang="en-US" dirty="0">
                <a:latin typeface="Times New Roman" pitchFamily="18" charset="0"/>
              </a:rPr>
              <a:t> ring, 3 cube, 3 cube connected cycle.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A D dimensional W-wide hypercube contains W nodes in each dimension and there is a connection to a node in each dimension. 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Mesh and 3 cube are actually 2 and 3D </a:t>
            </a:r>
            <a:r>
              <a:rPr lang="en-US" dirty="0" err="1">
                <a:latin typeface="Times New Roman" pitchFamily="18" charset="0"/>
              </a:rPr>
              <a:t>hypercubes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networks can be classified according to the routing 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Single stage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Multi stage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With an array processor, a single instruction is issued by a control unit and that instruction is applied to a number of data sets at the same time.</a:t>
            </a:r>
          </a:p>
          <a:p>
            <a:r>
              <a:rPr lang="en-US" sz="2400" dirty="0" smtClean="0"/>
              <a:t>An </a:t>
            </a:r>
            <a:r>
              <a:rPr lang="en-US" sz="2400" dirty="0"/>
              <a:t>array processor (or vector processor) has a number of Arithmetic Logic Units (ALU) that allows all the elements of an array to be processed at the same time.</a:t>
            </a:r>
          </a:p>
          <a:p>
            <a:endParaRPr lang="en-US" sz="2400" dirty="0"/>
          </a:p>
        </p:txBody>
      </p:sp>
      <p:pic>
        <p:nvPicPr>
          <p:cNvPr id="5" name="Content Placeholder 3"/>
          <p:cNvPicPr>
            <a:picLocks noGrp="1"/>
          </p:cNvPicPr>
          <p:nvPr>
            <p:ph sz="half" idx="1"/>
          </p:nvPr>
        </p:nvPicPr>
        <p:blipFill>
          <a:blip r:embed="rId2"/>
          <a:srcRect l="1089" t="13014" r="37315" b="8904"/>
          <a:stretch>
            <a:fillRect/>
          </a:stretch>
        </p:blipFill>
        <p:spPr bwMode="auto">
          <a:xfrm>
            <a:off x="533400" y="1676400"/>
            <a:ext cx="365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smtClean="0"/>
              <a:t>stage networks</a:t>
            </a:r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48172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IS </a:t>
            </a:r>
            <a:r>
              <a:rPr lang="en-US" dirty="0" err="1" smtClean="0">
                <a:latin typeface="Times New Roman" pitchFamily="18" charset="0"/>
              </a:rPr>
              <a:t>is</a:t>
            </a:r>
            <a:r>
              <a:rPr lang="en-US" dirty="0" smtClean="0">
                <a:latin typeface="Times New Roman" pitchFamily="18" charset="0"/>
              </a:rPr>
              <a:t> a 1 to D </a:t>
            </a:r>
            <a:r>
              <a:rPr lang="en-US" dirty="0" err="1" smtClean="0">
                <a:latin typeface="Times New Roman" pitchFamily="18" charset="0"/>
              </a:rPr>
              <a:t>demultiplexer</a:t>
            </a:r>
            <a:r>
              <a:rPr lang="en-US" dirty="0" smtClean="0">
                <a:latin typeface="Times New Roman" pitchFamily="18" charset="0"/>
              </a:rPr>
              <a:t> and OS is an M to1 multiplexer where 1&lt;=D&lt;=N and 1&lt;=M&lt;=N.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Crossbar switching n/w is a single stage n/w with </a:t>
            </a:r>
            <a:r>
              <a:rPr lang="en-US" dirty="0" smtClean="0">
                <a:latin typeface="Times New Roman" pitchFamily="18" charset="0"/>
              </a:rPr>
              <a:t>D=M=N(full connectivity)</a:t>
            </a:r>
            <a:endParaRPr lang="en-US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To establish a connecting path, different path control signals will be applied to all IS and OS.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network does not have full connectivity , several passes through the network is needed to perform routing to a destination OS, hence </a:t>
            </a:r>
            <a:r>
              <a:rPr lang="en-US" dirty="0" err="1" smtClean="0"/>
              <a:t>recirculating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greater the connectivity less </a:t>
            </a:r>
            <a:r>
              <a:rPr lang="en-US" dirty="0" err="1" smtClean="0"/>
              <a:t>recirculating</a:t>
            </a:r>
            <a:r>
              <a:rPr lang="en-US" dirty="0" smtClean="0"/>
              <a:t>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85800"/>
            <a:ext cx="67817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467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</a:rPr>
              <a:t>Multistage n/</a:t>
            </a:r>
            <a:r>
              <a:rPr lang="en-US" dirty="0" err="1" smtClean="0">
                <a:latin typeface="Times New Roman" pitchFamily="18" charset="0"/>
              </a:rPr>
              <a:t>ws</a:t>
            </a:r>
            <a:r>
              <a:rPr lang="en-US" dirty="0" smtClean="0">
                <a:latin typeface="Times New Roman" pitchFamily="18" charset="0"/>
              </a:rPr>
              <a:t> are described by </a:t>
            </a:r>
            <a:r>
              <a:rPr lang="en-US" dirty="0" smtClean="0">
                <a:latin typeface="Times New Roman" pitchFamily="18" charset="0"/>
              </a:rPr>
              <a:t>3 characterizing </a:t>
            </a:r>
            <a:r>
              <a:rPr lang="en-US" dirty="0" smtClean="0">
                <a:latin typeface="Times New Roman" pitchFamily="18" charset="0"/>
              </a:rPr>
              <a:t>features: 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switch box</a:t>
            </a:r>
          </a:p>
          <a:p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network topology </a:t>
            </a:r>
          </a:p>
          <a:p>
            <a:r>
              <a:rPr lang="en-US" dirty="0" smtClean="0">
                <a:latin typeface="Times New Roman" pitchFamily="18" charset="0"/>
              </a:rPr>
              <a:t>control </a:t>
            </a:r>
            <a:r>
              <a:rPr lang="en-US" dirty="0" smtClean="0">
                <a:latin typeface="Times New Roman" pitchFamily="18" charset="0"/>
              </a:rPr>
              <a:t>structure.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</a:rPr>
              <a:t>Many switch boxes are used in a multistage n/w. </a:t>
            </a:r>
          </a:p>
          <a:p>
            <a:r>
              <a:rPr lang="en-US" dirty="0" smtClean="0">
                <a:latin typeface="Times New Roman" pitchFamily="18" charset="0"/>
              </a:rPr>
              <a:t>Each box is an interchange device with 2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</a:rPr>
              <a:t> and 2 o/ps.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</a:rPr>
              <a:t>4 states of switch box</a:t>
            </a:r>
            <a:r>
              <a:rPr lang="en-US" dirty="0" smtClean="0">
                <a:latin typeface="Times New Roman" pitchFamily="18" charset="0"/>
              </a:rPr>
              <a:t>: </a:t>
            </a:r>
          </a:p>
          <a:p>
            <a:r>
              <a:rPr lang="en-US" i="1" dirty="0" smtClean="0">
                <a:latin typeface="Times New Roman" pitchFamily="18" charset="0"/>
              </a:rPr>
              <a:t>straight , exchange, upper broadcast and lower broadcast</a:t>
            </a:r>
            <a:r>
              <a:rPr lang="en-US" dirty="0" smtClean="0">
                <a:latin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Centralized ( Statically)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Pre compute the necessary signals and send signals accordingly</a:t>
            </a:r>
          </a:p>
          <a:p>
            <a:r>
              <a:rPr lang="en-US" b="1" dirty="0" smtClean="0"/>
              <a:t>Decentralized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Send the information along with the message , when the message get into the box , the associated information is used to determine the box setting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b="1" dirty="0" smtClean="0"/>
              <a:t> Array processors</a:t>
            </a:r>
            <a:r>
              <a:rPr lang="en-US" dirty="0" smtClean="0"/>
              <a:t>, using random access memory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Associative processors</a:t>
            </a:r>
            <a:r>
              <a:rPr lang="en-US" dirty="0" smtClean="0"/>
              <a:t>, using content addressable memory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2 function switch box can assume either the straight or the exchange states. 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</a:rPr>
              <a:t>A 4 function switch box can be in any one of the 4 legitimate states.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A multistage n/w is capable of connecting an arbitrary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/p terminal to an arbitrary o/p terminal.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Multistage n/w can be </a:t>
            </a:r>
            <a:r>
              <a:rPr lang="en-US" b="1" dirty="0" smtClean="0">
                <a:latin typeface="Times New Roman" pitchFamily="18" charset="0"/>
              </a:rPr>
              <a:t>1 sided or 2 sided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1 sided n/w, called </a:t>
            </a:r>
            <a:r>
              <a:rPr lang="en-US" i="1" dirty="0" smtClean="0">
                <a:latin typeface="Times New Roman" pitchFamily="18" charset="0"/>
              </a:rPr>
              <a:t>full switches</a:t>
            </a:r>
            <a:r>
              <a:rPr lang="en-US" dirty="0" smtClean="0">
                <a:latin typeface="Times New Roman" pitchFamily="18" charset="0"/>
              </a:rPr>
              <a:t> have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/p-o/p ports on the same side. 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2 sided multistage n/w usually have an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/p side and an o/p side,  can be divided into 3 classes: </a:t>
            </a:r>
          </a:p>
          <a:p>
            <a:pPr>
              <a:spcBef>
                <a:spcPct val="50000"/>
              </a:spcBef>
            </a:pPr>
            <a:r>
              <a:rPr lang="en-US" i="1" dirty="0" smtClean="0">
                <a:latin typeface="Times New Roman" pitchFamily="18" charset="0"/>
              </a:rPr>
              <a:t>blocking, </a:t>
            </a:r>
            <a:r>
              <a:rPr lang="en-US" i="1" dirty="0" err="1" smtClean="0">
                <a:latin typeface="Times New Roman" pitchFamily="18" charset="0"/>
              </a:rPr>
              <a:t>rearrangeable</a:t>
            </a:r>
            <a:r>
              <a:rPr lang="en-US" i="1" dirty="0" smtClean="0">
                <a:latin typeface="Times New Roman" pitchFamily="18" charset="0"/>
              </a:rPr>
              <a:t> and </a:t>
            </a:r>
            <a:r>
              <a:rPr lang="en-US" i="1" dirty="0" err="1" smtClean="0">
                <a:latin typeface="Times New Roman" pitchFamily="18" charset="0"/>
              </a:rPr>
              <a:t>nonblocking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In </a:t>
            </a:r>
            <a:r>
              <a:rPr lang="en-US" b="1" dirty="0" smtClean="0">
                <a:latin typeface="Times New Roman" pitchFamily="18" charset="0"/>
              </a:rPr>
              <a:t>blocking n/</a:t>
            </a:r>
            <a:r>
              <a:rPr lang="en-US" b="1" dirty="0" err="1" smtClean="0">
                <a:latin typeface="Times New Roman" pitchFamily="18" charset="0"/>
              </a:rPr>
              <a:t>ws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, simultaneous connections of more than one terminal pair may result in conflicts in the use of n/w communication links. </a:t>
            </a: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</a:rPr>
              <a:t> : data manipulator, omega, flip, n cube and baseline. </a:t>
            </a:r>
          </a:p>
          <a:p>
            <a:pPr>
              <a:spcBef>
                <a:spcPct val="50000"/>
              </a:spcBef>
            </a:pPr>
            <a:r>
              <a:rPr lang="en-US" b="1" dirty="0" err="1" smtClean="0">
                <a:latin typeface="Times New Roman" pitchFamily="18" charset="0"/>
              </a:rPr>
              <a:t>Rearrangeable</a:t>
            </a:r>
            <a:r>
              <a:rPr lang="en-US" dirty="0" smtClean="0">
                <a:latin typeface="Times New Roman" pitchFamily="18" charset="0"/>
              </a:rPr>
              <a:t>:  if it can perform all possible connections between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</a:rPr>
              <a:t> and o/</a:t>
            </a:r>
            <a:r>
              <a:rPr lang="en-US" dirty="0" err="1" smtClean="0">
                <a:latin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</a:rPr>
              <a:t> by rearranging its existing connections so that a connection path for a new </a:t>
            </a:r>
            <a:r>
              <a:rPr lang="en-US" dirty="0" err="1" smtClean="0">
                <a:latin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</a:rPr>
              <a:t>/p-o/p pair can always be established. </a:t>
            </a:r>
          </a:p>
          <a:p>
            <a:pPr>
              <a:spcBef>
                <a:spcPct val="50000"/>
              </a:spcBef>
            </a:pPr>
            <a:r>
              <a:rPr lang="en-US" dirty="0" err="1" smtClean="0">
                <a:latin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</a:rPr>
              <a:t> Benes n/w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839199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Mesh-connected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n/w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stage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recirculating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n/w is implemented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-IV array processor with N=64 PEs.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allowed to send data to any one of PE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i+r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where r = √N in one circulation step through the n/w.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Illiac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n/w is characterized by the following 4 routing functions: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(i+1)mod 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(i-1)mod N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+r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i+r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)mod 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=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-r)mod 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0&lt;=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&lt;=N-1. N is commonly a perfect square.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connected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j=i+1, i-1,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i+r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-r. On the other hand,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=j-1, j+1, j-r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j+r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directly connected to its 4 nearest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the mesh n/w.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504"/>
          <p:cNvPicPr>
            <a:picLocks noGrp="1"/>
          </p:cNvPicPr>
          <p:nvPr>
            <p:ph idx="1"/>
          </p:nvPr>
        </p:nvPicPr>
        <p:blipFill>
          <a:blip r:embed="rId2"/>
          <a:srcRect b="50166"/>
          <a:stretch>
            <a:fillRect/>
          </a:stretch>
        </p:blipFill>
        <p:spPr bwMode="auto">
          <a:xfrm>
            <a:off x="1066800" y="762000"/>
            <a:ext cx="7239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Computer Organizations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 Features:-</a:t>
            </a:r>
          </a:p>
          <a:p>
            <a:pPr lvl="1" algn="just"/>
            <a:r>
              <a:rPr lang="en-US" sz="2400" i="1" u="sng" dirty="0" smtClean="0"/>
              <a:t>Number</a:t>
            </a:r>
            <a:r>
              <a:rPr lang="en-US" sz="2400" dirty="0" smtClean="0"/>
              <a:t> of synchronized </a:t>
            </a:r>
            <a:r>
              <a:rPr lang="en-US" sz="2400" u="sng" dirty="0" smtClean="0"/>
              <a:t>processing elements(PEs)</a:t>
            </a:r>
          </a:p>
          <a:p>
            <a:pPr lvl="1" algn="just"/>
            <a:r>
              <a:rPr lang="en-US" sz="2400" dirty="0" smtClean="0"/>
              <a:t>Controlled by </a:t>
            </a:r>
            <a:r>
              <a:rPr lang="en-US" sz="2400" i="1" u="sng" dirty="0" smtClean="0"/>
              <a:t>single</a:t>
            </a:r>
            <a:r>
              <a:rPr lang="en-US" sz="2400" dirty="0" smtClean="0"/>
              <a:t> control unit (CU)</a:t>
            </a:r>
          </a:p>
          <a:p>
            <a:pPr lvl="1" algn="just"/>
            <a:r>
              <a:rPr lang="en-US" sz="2400" dirty="0" smtClean="0"/>
              <a:t>CU has its own memory for storing control instructions</a:t>
            </a:r>
          </a:p>
          <a:p>
            <a:pPr lvl="2" algn="just"/>
            <a:r>
              <a:rPr lang="en-US" sz="2000" dirty="0" smtClean="0"/>
              <a:t>Control unit directly supervises execution of instructions</a:t>
            </a:r>
          </a:p>
          <a:p>
            <a:pPr lvl="1" algn="just"/>
            <a:r>
              <a:rPr lang="en-US" sz="2400" i="1" dirty="0" smtClean="0">
                <a:solidFill>
                  <a:srgbClr val="00B0F0"/>
                </a:solidFill>
              </a:rPr>
              <a:t>Masking schemes </a:t>
            </a:r>
            <a:r>
              <a:rPr lang="en-US" sz="2400" dirty="0" smtClean="0"/>
              <a:t>are used to activate or deactivate processing elements (PEs)</a:t>
            </a:r>
          </a:p>
          <a:p>
            <a:pPr lvl="2" algn="just"/>
            <a:r>
              <a:rPr lang="en-US" sz="2000" dirty="0" smtClean="0"/>
              <a:t>At each instruction cycle, some PEs are active and some are inactive</a:t>
            </a:r>
          </a:p>
          <a:p>
            <a:pPr lvl="1" algn="just"/>
            <a:r>
              <a:rPr lang="en-US" sz="2400" dirty="0" smtClean="0"/>
              <a:t>Processor is connected to a </a:t>
            </a:r>
            <a:r>
              <a:rPr lang="en-US" sz="2400" i="1" dirty="0" smtClean="0">
                <a:solidFill>
                  <a:srgbClr val="00B0F0"/>
                </a:solidFill>
              </a:rPr>
              <a:t>host computer </a:t>
            </a:r>
            <a:r>
              <a:rPr lang="en-US" sz="2400" dirty="0" smtClean="0"/>
              <a:t>through CU</a:t>
            </a:r>
          </a:p>
          <a:p>
            <a:pPr lvl="2" algn="just"/>
            <a:r>
              <a:rPr lang="en-US" sz="2000" dirty="0" smtClean="0"/>
              <a:t>Host computer performs resource management, I/O supervision, etc.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1 013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609600"/>
            <a:ext cx="6781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Computer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Two configurations: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Configuration 1 implemented in </a:t>
            </a:r>
            <a:r>
              <a:rPr lang="en-US" dirty="0" err="1" smtClean="0"/>
              <a:t>Illiac</a:t>
            </a:r>
            <a:r>
              <a:rPr lang="en-US" dirty="0" smtClean="0"/>
              <a:t> –IV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Configuration 2 implemented in BSP(Burroughs Scientific computer)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Computer Organizations </a:t>
            </a:r>
            <a:r>
              <a:rPr lang="en-US" sz="2400" i="1" dirty="0" smtClean="0"/>
              <a:t>contd.</a:t>
            </a:r>
            <a:endParaRPr lang="en-US" i="1" dirty="0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685800" y="1371600"/>
            <a:ext cx="35814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u="sng"/>
              <a:t>Case Study</a:t>
            </a:r>
            <a:r>
              <a:rPr lang="en-US" sz="2000" b="1"/>
              <a:t>: </a:t>
            </a:r>
            <a:r>
              <a:rPr lang="en-US" sz="2000" b="1">
                <a:solidFill>
                  <a:srgbClr val="FF0000"/>
                </a:solidFill>
              </a:rPr>
              <a:t>Illiac IV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990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3886200" y="2979738"/>
            <a:ext cx="990600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3886200" y="2362200"/>
            <a:ext cx="1017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CU </a:t>
            </a:r>
          </a:p>
          <a:p>
            <a:pPr algn="ctr"/>
            <a:r>
              <a:rPr lang="en-US"/>
              <a:t>Memory</a:t>
            </a:r>
          </a:p>
        </p:txBody>
      </p:sp>
      <p:sp>
        <p:nvSpPr>
          <p:cNvPr id="5127" name="TextBox 9"/>
          <p:cNvSpPr txBox="1">
            <a:spLocks noChangeArrowheads="1"/>
          </p:cNvSpPr>
          <p:nvPr/>
        </p:nvSpPr>
        <p:spPr bwMode="auto">
          <a:xfrm>
            <a:off x="4111625" y="3048000"/>
            <a:ext cx="51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4125119" y="2132806"/>
            <a:ext cx="4572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19200" y="4191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0" name="TextBox 23"/>
          <p:cNvSpPr txBox="1">
            <a:spLocks noChangeArrowheads="1"/>
          </p:cNvSpPr>
          <p:nvPr/>
        </p:nvSpPr>
        <p:spPr bwMode="auto">
          <a:xfrm>
            <a:off x="1328738" y="4194175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0</a:t>
            </a:r>
          </a:p>
        </p:txBody>
      </p:sp>
      <p:sp>
        <p:nvSpPr>
          <p:cNvPr id="5131" name="TextBox 24"/>
          <p:cNvSpPr txBox="1">
            <a:spLocks noChangeArrowheads="1"/>
          </p:cNvSpPr>
          <p:nvPr/>
        </p:nvSpPr>
        <p:spPr bwMode="auto">
          <a:xfrm>
            <a:off x="1228725" y="4724400"/>
            <a:ext cx="769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PEM</a:t>
            </a:r>
            <a:r>
              <a:rPr lang="en-US" baseline="-25000"/>
              <a:t>0</a:t>
            </a:r>
          </a:p>
        </p:txBody>
      </p:sp>
      <p:cxnSp>
        <p:nvCxnSpPr>
          <p:cNvPr id="27" name="Straight Connector 26"/>
          <p:cNvCxnSpPr>
            <a:stCxn id="23" idx="1"/>
            <a:endCxn id="23" idx="3"/>
          </p:cNvCxnSpPr>
          <p:nvPr/>
        </p:nvCxnSpPr>
        <p:spPr>
          <a:xfrm rot="10800000" flipH="1">
            <a:off x="1219200" y="46482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28863" y="4187825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4" name="TextBox 28"/>
          <p:cNvSpPr txBox="1">
            <a:spLocks noChangeArrowheads="1"/>
          </p:cNvSpPr>
          <p:nvPr/>
        </p:nvSpPr>
        <p:spPr bwMode="auto">
          <a:xfrm>
            <a:off x="2438400" y="4191000"/>
            <a:ext cx="577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1</a:t>
            </a:r>
          </a:p>
        </p:txBody>
      </p:sp>
      <p:sp>
        <p:nvSpPr>
          <p:cNvPr id="5135" name="TextBox 29"/>
          <p:cNvSpPr txBox="1">
            <a:spLocks noChangeArrowheads="1"/>
          </p:cNvSpPr>
          <p:nvPr/>
        </p:nvSpPr>
        <p:spPr bwMode="auto">
          <a:xfrm>
            <a:off x="2338388" y="4721225"/>
            <a:ext cx="769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PEM</a:t>
            </a:r>
            <a:r>
              <a:rPr lang="en-US" baseline="-25000"/>
              <a:t>1</a:t>
            </a:r>
          </a:p>
        </p:txBody>
      </p:sp>
      <p:cxnSp>
        <p:nvCxnSpPr>
          <p:cNvPr id="31" name="Straight Connector 30"/>
          <p:cNvCxnSpPr>
            <a:stCxn id="28" idx="1"/>
            <a:endCxn id="28" idx="3"/>
          </p:cNvCxnSpPr>
          <p:nvPr/>
        </p:nvCxnSpPr>
        <p:spPr>
          <a:xfrm rot="10800000" flipH="1">
            <a:off x="2328863" y="4645025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38863" y="4191000"/>
            <a:ext cx="7620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8" name="TextBox 32"/>
          <p:cNvSpPr txBox="1">
            <a:spLocks noChangeArrowheads="1"/>
          </p:cNvSpPr>
          <p:nvPr/>
        </p:nvSpPr>
        <p:spPr bwMode="auto">
          <a:xfrm>
            <a:off x="6208713" y="4206875"/>
            <a:ext cx="714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PE</a:t>
            </a:r>
            <a:r>
              <a:rPr lang="en-US" baseline="-25000"/>
              <a:t>n-1</a:t>
            </a:r>
          </a:p>
        </p:txBody>
      </p:sp>
      <p:sp>
        <p:nvSpPr>
          <p:cNvPr id="5139" name="TextBox 33"/>
          <p:cNvSpPr txBox="1">
            <a:spLocks noChangeArrowheads="1"/>
          </p:cNvSpPr>
          <p:nvPr/>
        </p:nvSpPr>
        <p:spPr bwMode="auto">
          <a:xfrm>
            <a:off x="6083300" y="4672013"/>
            <a:ext cx="904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PEM</a:t>
            </a:r>
            <a:r>
              <a:rPr lang="en-US" baseline="-25000"/>
              <a:t>n-1</a:t>
            </a:r>
          </a:p>
        </p:txBody>
      </p:sp>
      <p:cxnSp>
        <p:nvCxnSpPr>
          <p:cNvPr id="35" name="Straight Connector 34"/>
          <p:cNvCxnSpPr>
            <a:stCxn id="32" idx="1"/>
            <a:endCxn id="32" idx="3"/>
          </p:cNvCxnSpPr>
          <p:nvPr/>
        </p:nvCxnSpPr>
        <p:spPr>
          <a:xfrm rot="10800000" flipH="1">
            <a:off x="6138863" y="46482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371600" y="5645150"/>
            <a:ext cx="525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42" name="TextBox 36"/>
          <p:cNvSpPr txBox="1">
            <a:spLocks noChangeArrowheads="1"/>
          </p:cNvSpPr>
          <p:nvPr/>
        </p:nvSpPr>
        <p:spPr bwMode="auto">
          <a:xfrm>
            <a:off x="2667000" y="5757863"/>
            <a:ext cx="267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Interconnection Network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1597025" y="3810000"/>
            <a:ext cx="495300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 flipH="1" flipV="1">
            <a:off x="1408113" y="4000500"/>
            <a:ext cx="382588" cy="1587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2552700" y="4000500"/>
            <a:ext cx="382588" cy="1588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6372225" y="4016375"/>
            <a:ext cx="382588" cy="1588"/>
          </a:xfrm>
          <a:prstGeom prst="straightConnector1">
            <a:avLst/>
          </a:prstGeom>
          <a:ln w="254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4156869" y="3612356"/>
            <a:ext cx="37465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914400" y="2133600"/>
            <a:ext cx="3429000" cy="1588"/>
          </a:xfrm>
          <a:prstGeom prst="line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-722312" y="3771900"/>
            <a:ext cx="3275012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14400" y="5403850"/>
            <a:ext cx="5334000" cy="158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220788" y="5257800"/>
            <a:ext cx="303212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2363787" y="5256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097587" y="5256213"/>
            <a:ext cx="303213" cy="1588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76800" y="3276600"/>
            <a:ext cx="2971800" cy="15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515101" y="4610100"/>
            <a:ext cx="2667000" cy="31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36" idx="3"/>
          </p:cNvCxnSpPr>
          <p:nvPr/>
        </p:nvCxnSpPr>
        <p:spPr>
          <a:xfrm rot="10800000" flipV="1">
            <a:off x="6629400" y="5943600"/>
            <a:ext cx="1219200" cy="63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5400000">
            <a:off x="1642269" y="5068094"/>
            <a:ext cx="1143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0800000">
            <a:off x="1981200" y="4495800"/>
            <a:ext cx="228600" cy="158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2766219" y="5066506"/>
            <a:ext cx="1143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3105150" y="4494213"/>
            <a:ext cx="228600" cy="317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6515894" y="5142706"/>
            <a:ext cx="1295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6931025" y="4494213"/>
            <a:ext cx="228600" cy="317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6629400" y="57912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4" name="TextBox 92"/>
          <p:cNvSpPr txBox="1">
            <a:spLocks noChangeArrowheads="1"/>
          </p:cNvSpPr>
          <p:nvPr/>
        </p:nvSpPr>
        <p:spPr bwMode="auto">
          <a:xfrm>
            <a:off x="4191000" y="1524000"/>
            <a:ext cx="492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I/O</a:t>
            </a:r>
          </a:p>
        </p:txBody>
      </p:sp>
      <p:sp>
        <p:nvSpPr>
          <p:cNvPr id="5165" name="TextBox 95"/>
          <p:cNvSpPr txBox="1">
            <a:spLocks noChangeArrowheads="1"/>
          </p:cNvSpPr>
          <p:nvPr/>
        </p:nvSpPr>
        <p:spPr bwMode="auto">
          <a:xfrm>
            <a:off x="4419600" y="1905000"/>
            <a:ext cx="201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&amp; Instruction</a:t>
            </a:r>
          </a:p>
        </p:txBody>
      </p:sp>
      <p:sp>
        <p:nvSpPr>
          <p:cNvPr id="5166" name="TextBox 96"/>
          <p:cNvSpPr txBox="1">
            <a:spLocks noChangeArrowheads="1"/>
          </p:cNvSpPr>
          <p:nvPr/>
        </p:nvSpPr>
        <p:spPr bwMode="auto">
          <a:xfrm>
            <a:off x="1905000" y="213360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Bus</a:t>
            </a:r>
          </a:p>
        </p:txBody>
      </p:sp>
      <p:sp>
        <p:nvSpPr>
          <p:cNvPr id="5167" name="TextBox 97"/>
          <p:cNvSpPr txBox="1">
            <a:spLocks noChangeArrowheads="1"/>
          </p:cNvSpPr>
          <p:nvPr/>
        </p:nvSpPr>
        <p:spPr bwMode="auto">
          <a:xfrm>
            <a:off x="2133600" y="3429000"/>
            <a:ext cx="1390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Control Bus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/>
          <a:srcRect l="36607" t="66428" r="11161" b="32501"/>
          <a:stretch>
            <a:fillRect/>
          </a:stretch>
        </p:blipFill>
        <p:spPr bwMode="auto">
          <a:xfrm rot="16200000">
            <a:off x="-2628896" y="3406141"/>
            <a:ext cx="6858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Configuration is structured with N synchronized PEs, under the control of one CU.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an ALU with attached working registers and local memory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 storage of distributed data.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 has its main memory for the storage of programs. The system/user programs are executed under the control of CU.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1992</Words>
  <Application>Microsoft Office PowerPoint</Application>
  <PresentationFormat>On-screen Show (4:3)</PresentationFormat>
  <Paragraphs>250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MODULE 3</vt:lpstr>
      <vt:lpstr>Module III  </vt:lpstr>
      <vt:lpstr>SIMD array processors</vt:lpstr>
      <vt:lpstr>Slide 4</vt:lpstr>
      <vt:lpstr>Architectural configurations</vt:lpstr>
      <vt:lpstr>SIMD Computer Organizations </vt:lpstr>
      <vt:lpstr>SIMD Computer Organizations</vt:lpstr>
      <vt:lpstr>SIMD Computer Organizations contd.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SIMD Computer Organizations contd.</vt:lpstr>
      <vt:lpstr>Difference between the configurations --in two aspects </vt:lpstr>
      <vt:lpstr>Slide 19</vt:lpstr>
      <vt:lpstr>SIMD representation</vt:lpstr>
      <vt:lpstr>Masking &amp; Data routing</vt:lpstr>
      <vt:lpstr>PE Components</vt:lpstr>
      <vt:lpstr>Slide 23</vt:lpstr>
      <vt:lpstr>Slide 24</vt:lpstr>
      <vt:lpstr>Slide 25</vt:lpstr>
      <vt:lpstr>Inter-PE communications</vt:lpstr>
      <vt:lpstr>Factors affecting Inter-PE design </vt:lpstr>
      <vt:lpstr>Operation mode:</vt:lpstr>
      <vt:lpstr>Slide 29</vt:lpstr>
      <vt:lpstr>Switching methodology:  </vt:lpstr>
      <vt:lpstr> N/w topology:  </vt:lpstr>
      <vt:lpstr>SIMD interconnection n/ws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Single stage networks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Control strategies </vt:lpstr>
      <vt:lpstr>Slide 50</vt:lpstr>
      <vt:lpstr>Slide 51</vt:lpstr>
      <vt:lpstr>Slide 52</vt:lpstr>
      <vt:lpstr>Slide 53</vt:lpstr>
      <vt:lpstr>Slide 54</vt:lpstr>
      <vt:lpstr>Slide 55</vt:lpstr>
      <vt:lpstr>Mesh-connected Illiac n/w </vt:lpstr>
      <vt:lpstr>Slide 57</vt:lpstr>
      <vt:lpstr>Slide 58</vt:lpstr>
      <vt:lpstr>Slide 59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user</dc:creator>
  <cp:lastModifiedBy>cse</cp:lastModifiedBy>
  <cp:revision>72</cp:revision>
  <dcterms:created xsi:type="dcterms:W3CDTF">2014-03-18T17:25:10Z</dcterms:created>
  <dcterms:modified xsi:type="dcterms:W3CDTF">2014-03-20T08:04:14Z</dcterms:modified>
</cp:coreProperties>
</file>