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7" r:id="rId4"/>
    <p:sldId id="265" r:id="rId5"/>
    <p:sldId id="267" r:id="rId6"/>
    <p:sldId id="266" r:id="rId7"/>
    <p:sldId id="259" r:id="rId8"/>
    <p:sldId id="263" r:id="rId9"/>
    <p:sldId id="268" r:id="rId10"/>
    <p:sldId id="269" r:id="rId11"/>
    <p:sldId id="264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807"/>
  </p:normalViewPr>
  <p:slideViewPr>
    <p:cSldViewPr snapToGrid="0" snapToObjects="1">
      <p:cViewPr varScale="1">
        <p:scale>
          <a:sx n="110" d="100"/>
          <a:sy n="11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xoming__\Documents\LARIAT%20Revenue%20Analysis-AM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oming__/Documents/LARIAT%20Revenue%20Analysis-AM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xoming__\Documents\LARIAT%20Revenue%20Analysis-AM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xoming__\Documents\LARIAT%20Revenue%20Analysis-AM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FY 2018 &amp; FY2019 Gross Revenue Comparison between the Top 10 Branches</a:t>
            </a:r>
          </a:p>
        </c:rich>
      </c:tx>
      <c:layout>
        <c:manualLayout>
          <c:xMode val="edge"/>
          <c:yMode val="edge"/>
          <c:x val="0.18387772906227634"/>
          <c:y val="2.2644927536231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FY 2018 Top 10 Branches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'Strategy 1 Model'!$G$35</c:f>
              <c:numCache>
                <c:formatCode>_("$"* #,##0_);_("$"* \(#,##0\);_("$"* "-"??_);_(@_)</c:formatCode>
                <c:ptCount val="1"/>
                <c:pt idx="0">
                  <c:v>12531303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5-7D41-A032-7345300E4646}"/>
            </c:ext>
          </c:extLst>
        </c:ser>
        <c:ser>
          <c:idx val="1"/>
          <c:order val="1"/>
          <c:tx>
            <c:v>FY 2019 Top 10 Branches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'Strategy 1 Model'!$J$20</c:f>
              <c:numCache>
                <c:formatCode>_("$"* #,##0_);_("$"* \(#,##0\);_("$"* "-"??_);_(@_)</c:formatCode>
                <c:ptCount val="1"/>
                <c:pt idx="0">
                  <c:v>13072849.3509636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85-7D41-A032-7345300E464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3853696"/>
        <c:axId val="309741960"/>
      </c:barChart>
      <c:catAx>
        <c:axId val="443853696"/>
        <c:scaling>
          <c:orientation val="minMax"/>
        </c:scaling>
        <c:delete val="1"/>
        <c:axPos val="b"/>
        <c:majorTickMark val="none"/>
        <c:minorTickMark val="none"/>
        <c:tickLblPos val="nextTo"/>
        <c:crossAx val="309741960"/>
        <c:crosses val="autoZero"/>
        <c:auto val="1"/>
        <c:lblAlgn val="ctr"/>
        <c:lblOffset val="100"/>
        <c:noMultiLvlLbl val="0"/>
      </c:catAx>
      <c:valAx>
        <c:axId val="30974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GROSS</a:t>
                </a:r>
                <a:r>
                  <a:rPr lang="en-US" baseline="0"/>
                  <a:t> </a:t>
                </a: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FY 2018 Total Cost Comparison between the 44 least profitable cars and the Pontiac Grand Prix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1A-3D40-9A33-0CE7E07A82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('Strategy 2 Model'!$B$18,'Strategy 2 Model'!$B$30)</c:f>
              <c:numCache>
                <c:formatCode>_("$"* #,##0.00_);_("$"* \(#,##0.00\);_("$"* "-"??_);_(@_)</c:formatCode>
                <c:ptCount val="2"/>
                <c:pt idx="0">
                  <c:v>14740.14</c:v>
                </c:pt>
                <c:pt idx="1">
                  <c:v>13352.55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1A-3D40-9A33-0CE7E07A8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12138287"/>
        <c:axId val="512139935"/>
      </c:barChart>
      <c:catAx>
        <c:axId val="51213828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err="1"/>
                  <a:t>LEASt</a:t>
                </a:r>
                <a:r>
                  <a:rPr lang="en-US" sz="1200" dirty="0"/>
                  <a:t> PROFITABLE CARS                                                                      </a:t>
                </a:r>
                <a:r>
                  <a:rPr lang="en-US" sz="1200" dirty="0" err="1"/>
                  <a:t>pontiac</a:t>
                </a:r>
                <a:r>
                  <a:rPr lang="en-US" sz="1200" dirty="0"/>
                  <a:t> grand prix</a:t>
                </a:r>
              </a:p>
            </c:rich>
          </c:tx>
          <c:layout>
            <c:manualLayout>
              <c:xMode val="edge"/>
              <c:yMode val="edge"/>
              <c:x val="0.24766784452767515"/>
              <c:y val="0.942990733721314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512139935"/>
        <c:crosses val="autoZero"/>
        <c:auto val="1"/>
        <c:lblAlgn val="ctr"/>
        <c:lblOffset val="100"/>
        <c:noMultiLvlLbl val="0"/>
      </c:catAx>
      <c:valAx>
        <c:axId val="512139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TOTAL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138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FY 2018 Gross Revenue Comparison between the 44 least profitable cars and the Pontiac Grand Prix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PONTIAC GRAND PRIX</c:v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42-F848-A92C-E2B77085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'Strategy 2 Model'!$B$27</c:f>
              <c:numCache>
                <c:formatCode>_("$"* #,##0.00_);_("$"* \(#,##0.00\);_("$"* "-"??_);_(@_)</c:formatCode>
                <c:ptCount val="1"/>
                <c:pt idx="0">
                  <c:v>292260.76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F-F349-A89E-6E49EBD8C444}"/>
            </c:ext>
          </c:extLst>
        </c:ser>
        <c:ser>
          <c:idx val="1"/>
          <c:order val="1"/>
          <c:tx>
            <c:v>LEAST PROFITABLE CARS</c:v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D3121D4-3012-D249-B933-3DE6C0F08AEA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FAF-F349-A89E-6E49EBD8C4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'Strategy 2 Model'!$E$18</c:f>
              <c:numCache>
                <c:formatCode>_("$"* #,##0.00_);_("$"* \(#,##0.00\);_("$"* "-"??_);_(@_)</c:formatCode>
                <c:ptCount val="1"/>
                <c:pt idx="0">
                  <c:v>112644.61515151514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AF-F349-A89E-6E49EBD8C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7354975"/>
        <c:axId val="607673423"/>
      </c:barChart>
      <c:catAx>
        <c:axId val="607354975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Make</a:t>
                </a:r>
                <a:r>
                  <a:rPr lang="en-US" sz="1200" baseline="0"/>
                  <a:t> of car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7927018260414217"/>
              <c:y val="0.885363989309635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607673423"/>
        <c:crosses val="autoZero"/>
        <c:auto val="1"/>
        <c:lblAlgn val="ctr"/>
        <c:lblOffset val="100"/>
        <c:noMultiLvlLbl val="0"/>
      </c:catAx>
      <c:valAx>
        <c:axId val="607673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GROSS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5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FY 2018 &amp; FY 2019 Pontiac Grand Prix Gross Revenue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691469816272966"/>
          <c:y val="0.12078703703703704"/>
          <c:w val="0.80308530183727034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v>FY 2019 GROSS REVENUE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'Strategy 2 Model'!$F$57</c:f>
              <c:numCache>
                <c:formatCode>_("$"* #,##0_);_("$"* \(#,##0\);_("$"* "-"??_);_(@_)</c:formatCode>
                <c:ptCount val="1"/>
                <c:pt idx="0">
                  <c:v>1142420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E-FD42-9212-1C45F45B77EA}"/>
            </c:ext>
          </c:extLst>
        </c:ser>
        <c:ser>
          <c:idx val="1"/>
          <c:order val="1"/>
          <c:tx>
            <c:v>FY 2018 GROSS REVENUE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'Strategy 2 Model'!$B$27</c:f>
              <c:numCache>
                <c:formatCode>_("$"* #,##0.00_);_("$"* \(#,##0.00\);_("$"* "-"??_);_(@_)</c:formatCode>
                <c:ptCount val="1"/>
                <c:pt idx="0">
                  <c:v>292260.76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E-FD42-9212-1C45F45B7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8819263"/>
        <c:axId val="257975039"/>
      </c:barChart>
      <c:catAx>
        <c:axId val="51881926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       </a:t>
                </a:r>
                <a:r>
                  <a:rPr lang="en-US" sz="1600" dirty="0" err="1"/>
                  <a:t>Fy</a:t>
                </a:r>
                <a:r>
                  <a:rPr lang="en-US" sz="1600" dirty="0"/>
                  <a:t> 2019                            FY 2018</a:t>
                </a:r>
              </a:p>
            </c:rich>
          </c:tx>
          <c:layout>
            <c:manualLayout>
              <c:xMode val="edge"/>
              <c:yMode val="edge"/>
              <c:x val="0.31294104621680158"/>
              <c:y val="0.766637887736509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257975039"/>
        <c:crosses val="autoZero"/>
        <c:auto val="1"/>
        <c:lblAlgn val="ctr"/>
        <c:lblOffset val="100"/>
        <c:noMultiLvlLbl val="0"/>
      </c:catAx>
      <c:valAx>
        <c:axId val="25797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gross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81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8350380728334929"/>
          <c:y val="0.92226305257881924"/>
          <c:w val="0.57491545805828415"/>
          <c:h val="5.59187624794219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8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E065F53E-18F4-45DC-8966-BA885732A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4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67265-9BE8-8B4C-8777-7997657BB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Lariat Revenue</a:t>
            </a:r>
            <a:br>
              <a:rPr lang="en-US" sz="4800" dirty="0"/>
            </a:br>
            <a:r>
              <a:rPr lang="en-US" sz="4800" dirty="0"/>
              <a:t>Analysis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6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37936-3ADA-B34F-8636-EC169388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STRATEGY 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FA4B88-F1F8-F143-B181-765BEDE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44</a:t>
            </a:r>
            <a:r>
              <a:rPr lang="en-US" dirty="0"/>
              <a:t> Cars </a:t>
            </a:r>
          </a:p>
          <a:p>
            <a:r>
              <a:rPr lang="en-US" dirty="0">
                <a:solidFill>
                  <a:srgbClr val="0070C0"/>
                </a:solidFill>
              </a:rPr>
              <a:t>$112,644.62 </a:t>
            </a:r>
            <a:r>
              <a:rPr lang="en-US" dirty="0"/>
              <a:t>Gross Revenue</a:t>
            </a:r>
          </a:p>
          <a:p>
            <a:r>
              <a:rPr lang="en-US" dirty="0">
                <a:solidFill>
                  <a:srgbClr val="0070C0"/>
                </a:solidFill>
              </a:rPr>
              <a:t>$14,740 </a:t>
            </a:r>
            <a:r>
              <a:rPr lang="en-US" dirty="0"/>
              <a:t>total monthly costs</a:t>
            </a:r>
          </a:p>
        </p:txBody>
      </p:sp>
    </p:spTree>
    <p:extLst>
      <p:ext uri="{BB962C8B-B14F-4D97-AF65-F5344CB8AC3E}">
        <p14:creationId xmlns:p14="http://schemas.microsoft.com/office/powerpoint/2010/main" val="213036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7936-3ADA-B34F-8636-EC169388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BD714C-439E-0847-B96B-8991423F4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607138"/>
              </p:ext>
            </p:extLst>
          </p:nvPr>
        </p:nvGraphicFramePr>
        <p:xfrm>
          <a:off x="1116013" y="1900238"/>
          <a:ext cx="10167937" cy="49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12DDD6-A64E-0341-A7E5-D90D9D2B0FAD}"/>
              </a:ext>
            </a:extLst>
          </p:cNvPr>
          <p:cNvSpPr txBox="1"/>
          <p:nvPr/>
        </p:nvSpPr>
        <p:spPr>
          <a:xfrm>
            <a:off x="8477250" y="3543301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$1387.59 difference</a:t>
            </a:r>
          </a:p>
        </p:txBody>
      </p:sp>
    </p:spTree>
    <p:extLst>
      <p:ext uri="{BB962C8B-B14F-4D97-AF65-F5344CB8AC3E}">
        <p14:creationId xmlns:p14="http://schemas.microsoft.com/office/powerpoint/2010/main" val="98785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37936-3ADA-B34F-8636-EC169388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STRATEGY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DDD6-A64E-0341-A7E5-D90D9D2B0FAD}"/>
              </a:ext>
            </a:extLst>
          </p:cNvPr>
          <p:cNvSpPr txBox="1"/>
          <p:nvPr/>
        </p:nvSpPr>
        <p:spPr>
          <a:xfrm>
            <a:off x="8477250" y="3543301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$1387.59 difference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6D494A7-04A1-6147-9543-DB4F1E66CF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48361"/>
              </p:ext>
            </p:extLst>
          </p:nvPr>
        </p:nvGraphicFramePr>
        <p:xfrm>
          <a:off x="5414356" y="625684"/>
          <a:ext cx="6408836" cy="545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6400FB3-4B8C-A74E-8AAB-824A20717B72}"/>
              </a:ext>
            </a:extLst>
          </p:cNvPr>
          <p:cNvSpPr/>
          <p:nvPr/>
        </p:nvSpPr>
        <p:spPr>
          <a:xfrm>
            <a:off x="578652" y="4903857"/>
            <a:ext cx="3493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Difference: </a:t>
            </a:r>
            <a:r>
              <a:rPr lang="en-US" b="1" dirty="0">
                <a:solidFill>
                  <a:srgbClr val="0070C0"/>
                </a:solidFill>
              </a:rPr>
              <a:t>$90,383.86</a:t>
            </a:r>
          </a:p>
        </p:txBody>
      </p:sp>
    </p:spTree>
    <p:extLst>
      <p:ext uri="{BB962C8B-B14F-4D97-AF65-F5344CB8AC3E}">
        <p14:creationId xmlns:p14="http://schemas.microsoft.com/office/powerpoint/2010/main" val="371733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37936-3ADA-B34F-8636-EC169388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PROJECTED REVENUE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9931A0-B474-2B4D-B92B-52C27D4DD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251277"/>
              </p:ext>
            </p:extLst>
          </p:nvPr>
        </p:nvGraphicFramePr>
        <p:xfrm>
          <a:off x="4864608" y="625683"/>
          <a:ext cx="6846363" cy="545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9716A23-CDDD-1A43-A2AA-8852A5D9699E}"/>
              </a:ext>
            </a:extLst>
          </p:cNvPr>
          <p:cNvSpPr/>
          <p:nvPr/>
        </p:nvSpPr>
        <p:spPr>
          <a:xfrm>
            <a:off x="578652" y="4903857"/>
            <a:ext cx="3493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Increase: </a:t>
            </a:r>
            <a:r>
              <a:rPr lang="en-US" b="1" dirty="0">
                <a:solidFill>
                  <a:srgbClr val="0070C0"/>
                </a:solidFill>
              </a:rPr>
              <a:t>$850,160</a:t>
            </a:r>
          </a:p>
        </p:txBody>
      </p:sp>
    </p:spTree>
    <p:extLst>
      <p:ext uri="{BB962C8B-B14F-4D97-AF65-F5344CB8AC3E}">
        <p14:creationId xmlns:p14="http://schemas.microsoft.com/office/powerpoint/2010/main" val="100441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37936-3ADA-B34F-8636-EC169388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ACTION STEPS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D0B1-F1AE-8E48-8D3F-86D76B0C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 Test the strategies in the top 5 branches for QTR 1 and QTR 2</a:t>
            </a:r>
          </a:p>
          <a:p>
            <a:pPr marL="0" indent="0">
              <a:buNone/>
            </a:pPr>
            <a:r>
              <a:rPr lang="en-US" sz="2000" b="1" dirty="0"/>
              <a:t>2.  Monitor and analyze monthly data to see increases vs. costs of expanding fleet</a:t>
            </a:r>
          </a:p>
          <a:p>
            <a:pPr marL="0" indent="0">
              <a:buNone/>
            </a:pPr>
            <a:r>
              <a:rPr lang="en-US" sz="2000" b="1" dirty="0"/>
              <a:t>3.  Expand strategies to the rest of top 10 branches </a:t>
            </a:r>
          </a:p>
          <a:p>
            <a:pPr marL="0" indent="0">
              <a:buNone/>
            </a:pPr>
            <a:r>
              <a:rPr lang="en-US" sz="2000" b="1" dirty="0"/>
              <a:t>4. Collect more data 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E7746-36EB-B044-99E2-A5FF02DB2AC5}"/>
              </a:ext>
            </a:extLst>
          </p:cNvPr>
          <p:cNvSpPr txBox="1"/>
          <p:nvPr/>
        </p:nvSpPr>
        <p:spPr>
          <a:xfrm>
            <a:off x="2600325" y="814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1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B8722-EF25-4A4D-8665-708CBAC8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COMPANY GOAL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4AB9-C988-B54F-92D5-05BA724D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Maximize</a:t>
            </a:r>
            <a:r>
              <a:rPr lang="en-US" sz="2000" dirty="0"/>
              <a:t> revenue and </a:t>
            </a:r>
            <a:r>
              <a:rPr lang="en-US" sz="2000" b="1" dirty="0">
                <a:solidFill>
                  <a:srgbClr val="0070C0"/>
                </a:solidFill>
              </a:rPr>
              <a:t>reduce</a:t>
            </a:r>
            <a:r>
              <a:rPr lang="en-US" sz="2000" dirty="0"/>
              <a:t> costs for the year 2019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900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2CF55-7030-CE4A-90E7-AF9A0728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FY 2018 PERFORMANCE</a:t>
            </a:r>
            <a:br>
              <a:rPr lang="en-US" sz="3700"/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48D5-7676-824C-87C2-EC664B9E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4872922"/>
            <a:ext cx="5082118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Total Revenue </a:t>
            </a:r>
            <a:r>
              <a:rPr lang="en-US" sz="2400" dirty="0"/>
              <a:t>- </a:t>
            </a:r>
            <a:r>
              <a:rPr lang="en-US" sz="2400" b="1" dirty="0">
                <a:solidFill>
                  <a:srgbClr val="0070C0"/>
                </a:solidFill>
              </a:rPr>
              <a:t>$52,830,207</a:t>
            </a:r>
          </a:p>
          <a:p>
            <a:pPr marL="0" indent="0">
              <a:buNone/>
            </a:pPr>
            <a:r>
              <a:rPr lang="en-US" sz="2000" b="1" dirty="0"/>
              <a:t>Fleet Total: </a:t>
            </a:r>
            <a:r>
              <a:rPr lang="en-US" sz="2000" b="1" dirty="0">
                <a:solidFill>
                  <a:srgbClr val="0070C0"/>
                </a:solidFill>
              </a:rPr>
              <a:t>4,000 cars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Upward trend">
            <a:extLst>
              <a:ext uri="{FF2B5EF4-FFF2-40B4-BE49-F238E27FC236}">
                <a16:creationId xmlns:a16="http://schemas.microsoft.com/office/drawing/2014/main" id="{1F081317-C219-4690-882C-45C2614F6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6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Rectangle 7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Freeform: Shape 7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7" name="Freeform: Shape 8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2CF55-7030-CE4A-90E7-AF9A0728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FY 2018 PERFORMANCE</a:t>
            </a:r>
            <a:br>
              <a:rPr lang="en-US" sz="3700"/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48D5-7676-824C-87C2-EC664B9E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/>
              <a:t>Top 10 profitable states</a:t>
            </a:r>
            <a:endParaRPr lang="en-US" sz="2000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2263BA-CE72-6E4E-8768-67687E8D3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68466"/>
              </p:ext>
            </p:extLst>
          </p:nvPr>
        </p:nvGraphicFramePr>
        <p:xfrm>
          <a:off x="5414356" y="1623216"/>
          <a:ext cx="6408837" cy="346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65">
                  <a:extLst>
                    <a:ext uri="{9D8B030D-6E8A-4147-A177-3AD203B41FA5}">
                      <a16:colId xmlns:a16="http://schemas.microsoft.com/office/drawing/2014/main" val="2641470733"/>
                    </a:ext>
                  </a:extLst>
                </a:gridCol>
                <a:gridCol w="2320570">
                  <a:extLst>
                    <a:ext uri="{9D8B030D-6E8A-4147-A177-3AD203B41FA5}">
                      <a16:colId xmlns:a16="http://schemas.microsoft.com/office/drawing/2014/main" val="1054317913"/>
                    </a:ext>
                  </a:extLst>
                </a:gridCol>
                <a:gridCol w="1922102">
                  <a:extLst>
                    <a:ext uri="{9D8B030D-6E8A-4147-A177-3AD203B41FA5}">
                      <a16:colId xmlns:a16="http://schemas.microsoft.com/office/drawing/2014/main" val="2792228919"/>
                    </a:ext>
                  </a:extLst>
                </a:gridCol>
              </a:tblGrid>
              <a:tr h="28360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Top 10 States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9957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 Number of Cars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>
                          <a:effectLst/>
                        </a:rPr>
                        <a:t>Gross Revenue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242374816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California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8,577,869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419187235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Colorado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2,076,027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3279669836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District of Columbia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2,747,309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2951267503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Idaho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1,220,567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1060577480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Iowa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2,151,274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2271482706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Michigan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2,220,924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147494127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New York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3,411,370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3519465629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North Carolina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3,269,030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3376222024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Texas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10,669,325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103325128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Florida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  4,075,123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1152991143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                                      3,048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             40,418,818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97" marR="11797" marT="11797" marB="0" anchor="b"/>
                </a:tc>
                <a:extLst>
                  <a:ext uri="{0D108BD9-81ED-4DB2-BD59-A6C34878D82A}">
                    <a16:rowId xmlns:a16="http://schemas.microsoft.com/office/drawing/2014/main" val="3964432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4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2CF55-7030-CE4A-90E7-AF9A0728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FY 2018 PERFORMANCE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E178D3-E3A0-2244-A5C5-D8A80304BA67}"/>
              </a:ext>
            </a:extLst>
          </p:cNvPr>
          <p:cNvSpPr txBox="1">
            <a:spLocks/>
          </p:cNvSpPr>
          <p:nvPr/>
        </p:nvSpPr>
        <p:spPr>
          <a:xfrm>
            <a:off x="578652" y="4963119"/>
            <a:ext cx="5082118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76% </a:t>
            </a:r>
            <a:r>
              <a:rPr lang="en-US" sz="2400" b="1" dirty="0"/>
              <a:t>of Total Revenue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2C7145-AC7C-2848-9BE7-70F5C4DC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70614"/>
              </p:ext>
            </p:extLst>
          </p:nvPr>
        </p:nvGraphicFramePr>
        <p:xfrm>
          <a:off x="4715055" y="1142137"/>
          <a:ext cx="7019215" cy="443299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728983">
                  <a:extLst>
                    <a:ext uri="{9D8B030D-6E8A-4147-A177-3AD203B41FA5}">
                      <a16:colId xmlns:a16="http://schemas.microsoft.com/office/drawing/2014/main" val="2422973292"/>
                    </a:ext>
                  </a:extLst>
                </a:gridCol>
                <a:gridCol w="2290232">
                  <a:extLst>
                    <a:ext uri="{9D8B030D-6E8A-4147-A177-3AD203B41FA5}">
                      <a16:colId xmlns:a16="http://schemas.microsoft.com/office/drawing/2014/main" val="4053873960"/>
                    </a:ext>
                  </a:extLst>
                </a:gridCol>
              </a:tblGrid>
              <a:tr h="5974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FY 2018 Revenue (Top 10 States)</a:t>
                      </a:r>
                      <a:endParaRPr lang="en-US" sz="22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98868"/>
                  </a:ext>
                </a:extLst>
              </a:tr>
              <a:tr h="513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Total # of Cars</a:t>
                      </a:r>
                      <a:endParaRPr lang="en-US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3048</a:t>
                      </a:r>
                      <a:endParaRPr lang="en-US" sz="16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extLst>
                  <a:ext uri="{0D108BD9-81ED-4DB2-BD59-A6C34878D82A}">
                    <a16:rowId xmlns:a16="http://schemas.microsoft.com/office/drawing/2014/main" val="2180154967"/>
                  </a:ext>
                </a:extLst>
              </a:tr>
              <a:tr h="513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Average rental days</a:t>
                      </a:r>
                      <a:endParaRPr lang="en-US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6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extLst>
                  <a:ext uri="{0D108BD9-81ED-4DB2-BD59-A6C34878D82A}">
                    <a16:rowId xmlns:a16="http://schemas.microsoft.com/office/drawing/2014/main" val="1062350120"/>
                  </a:ext>
                </a:extLst>
              </a:tr>
              <a:tr h="513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Total Transactions</a:t>
                      </a:r>
                      <a:endParaRPr lang="en-US" sz="16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62,066</a:t>
                      </a:r>
                      <a:endParaRPr lang="en-US" sz="16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extLst>
                  <a:ext uri="{0D108BD9-81ED-4DB2-BD59-A6C34878D82A}">
                    <a16:rowId xmlns:a16="http://schemas.microsoft.com/office/drawing/2014/main" val="517975584"/>
                  </a:ext>
                </a:extLst>
              </a:tr>
              <a:tr h="76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Top 10 States Gross Revenue</a:t>
                      </a:r>
                      <a:endParaRPr lang="en-US" sz="16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$              40,418,818 </a:t>
                      </a:r>
                      <a:endParaRPr lang="en-US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extLst>
                  <a:ext uri="{0D108BD9-81ED-4DB2-BD59-A6C34878D82A}">
                    <a16:rowId xmlns:a16="http://schemas.microsoft.com/office/drawing/2014/main" val="552332461"/>
                  </a:ext>
                </a:extLst>
              </a:tr>
              <a:tr h="76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Other States Gross Revenue</a:t>
                      </a:r>
                      <a:endParaRPr lang="en-US" sz="16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$              12,411,389 </a:t>
                      </a:r>
                      <a:endParaRPr lang="en-US" sz="16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extLst>
                  <a:ext uri="{0D108BD9-81ED-4DB2-BD59-A6C34878D82A}">
                    <a16:rowId xmlns:a16="http://schemas.microsoft.com/office/drawing/2014/main" val="3293203749"/>
                  </a:ext>
                </a:extLst>
              </a:tr>
              <a:tr h="76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Total Revenue</a:t>
                      </a:r>
                      <a:endParaRPr lang="en-US" sz="16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$              52,830,207 </a:t>
                      </a:r>
                      <a:endParaRPr lang="en-US" sz="16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41" marR="13057" marT="25069" marB="188015" anchor="b"/>
                </a:tc>
                <a:extLst>
                  <a:ext uri="{0D108BD9-81ED-4DB2-BD59-A6C34878D82A}">
                    <a16:rowId xmlns:a16="http://schemas.microsoft.com/office/drawing/2014/main" val="1507964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29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2CF55-7030-CE4A-90E7-AF9A0728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FY 2018 PERFORMANCE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48D5-7676-824C-87C2-EC664B9E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Top Gross Revenue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ECAF13-AC09-5F4D-9883-ED98621F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29537"/>
              </p:ext>
            </p:extLst>
          </p:nvPr>
        </p:nvGraphicFramePr>
        <p:xfrm>
          <a:off x="5726410" y="625684"/>
          <a:ext cx="5784729" cy="545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57">
                  <a:extLst>
                    <a:ext uri="{9D8B030D-6E8A-4147-A177-3AD203B41FA5}">
                      <a16:colId xmlns:a16="http://schemas.microsoft.com/office/drawing/2014/main" val="572744708"/>
                    </a:ext>
                  </a:extLst>
                </a:gridCol>
                <a:gridCol w="3904372">
                  <a:extLst>
                    <a:ext uri="{9D8B030D-6E8A-4147-A177-3AD203B41FA5}">
                      <a16:colId xmlns:a16="http://schemas.microsoft.com/office/drawing/2014/main" val="1675902066"/>
                    </a:ext>
                  </a:extLst>
                </a:gridCol>
              </a:tblGrid>
              <a:tr h="4841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Top 10 Profitable Make of Vehicles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59007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MG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$                         15,726.00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88628514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Panoz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$                         15,713.00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505539703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Shelby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$                         15,591.00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1113465763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Daihatsu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$                         14,508.33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1282225312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Austin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$                         14,407.50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3352341320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Smart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$                         14,288.00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576237738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Lamborghini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$                         14,250.35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2842608746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Daewoo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$                         14,037.44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131209280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Alfa Romeo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$                         14,001.17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4208597467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Morgan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$                         13,825.00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2167107295"/>
                  </a:ext>
                </a:extLst>
              </a:tr>
              <a:tr h="45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Total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b="1" u="none" strike="noStrike" dirty="0">
                          <a:effectLst/>
                        </a:rPr>
                        <a:t>$                      146,347.79 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139" marR="20139" marT="20139" marB="0" anchor="b"/>
                </a:tc>
                <a:extLst>
                  <a:ext uri="{0D108BD9-81ED-4DB2-BD59-A6C34878D82A}">
                    <a16:rowId xmlns:a16="http://schemas.microsoft.com/office/drawing/2014/main" val="283084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97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7936-3ADA-B34F-8636-EC169388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D0B1-F1AE-8E48-8D3F-86D76B0C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1: Increase </a:t>
            </a:r>
            <a:r>
              <a:rPr lang="en-US" dirty="0">
                <a:solidFill>
                  <a:srgbClr val="0070C0"/>
                </a:solidFill>
              </a:rPr>
              <a:t>fleet size </a:t>
            </a:r>
            <a:r>
              <a:rPr lang="en-US" dirty="0"/>
              <a:t>in top 10 most profitable branches</a:t>
            </a:r>
            <a:r>
              <a:rPr lang="en-US" dirty="0">
                <a:solidFill>
                  <a:srgbClr val="0070C0"/>
                </a:solidFill>
              </a:rPr>
              <a:t> (5%)</a:t>
            </a:r>
            <a:r>
              <a:rPr lang="en-US" dirty="0"/>
              <a:t>.</a:t>
            </a:r>
          </a:p>
          <a:p>
            <a:r>
              <a:rPr lang="en-US" dirty="0"/>
              <a:t>Strategy 2: </a:t>
            </a:r>
            <a:r>
              <a:rPr lang="en-US" dirty="0">
                <a:solidFill>
                  <a:srgbClr val="0070C0"/>
                </a:solidFill>
              </a:rPr>
              <a:t>Cut </a:t>
            </a:r>
            <a:r>
              <a:rPr lang="en-US" dirty="0"/>
              <a:t>44 least profitable cars and evenly distribute the money to </a:t>
            </a:r>
            <a:r>
              <a:rPr lang="en-US" dirty="0">
                <a:solidFill>
                  <a:srgbClr val="0070C0"/>
                </a:solidFill>
              </a:rPr>
              <a:t>buy </a:t>
            </a:r>
            <a:r>
              <a:rPr lang="en-US" dirty="0"/>
              <a:t>25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most profitable car.</a:t>
            </a:r>
          </a:p>
        </p:txBody>
      </p:sp>
    </p:spTree>
    <p:extLst>
      <p:ext uri="{BB962C8B-B14F-4D97-AF65-F5344CB8AC3E}">
        <p14:creationId xmlns:p14="http://schemas.microsoft.com/office/powerpoint/2010/main" val="150841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37936-3ADA-B34F-8636-EC169388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STRATEGY 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B5EFA0-564D-AC4F-9805-40654620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82063"/>
              </p:ext>
            </p:extLst>
          </p:nvPr>
        </p:nvGraphicFramePr>
        <p:xfrm>
          <a:off x="385572" y="2373510"/>
          <a:ext cx="11420857" cy="362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915">
                  <a:extLst>
                    <a:ext uri="{9D8B030D-6E8A-4147-A177-3AD203B41FA5}">
                      <a16:colId xmlns:a16="http://schemas.microsoft.com/office/drawing/2014/main" val="2724521783"/>
                    </a:ext>
                  </a:extLst>
                </a:gridCol>
                <a:gridCol w="3080942">
                  <a:extLst>
                    <a:ext uri="{9D8B030D-6E8A-4147-A177-3AD203B41FA5}">
                      <a16:colId xmlns:a16="http://schemas.microsoft.com/office/drawing/2014/main" val="3319265562"/>
                    </a:ext>
                  </a:extLst>
                </a:gridCol>
              </a:tblGrid>
              <a:tr h="4841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FY 2019 Outlook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45383"/>
                  </a:ext>
                </a:extLst>
              </a:tr>
              <a:tr h="44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>
                          <a:effectLst/>
                        </a:rPr>
                        <a:t>Percentage Increase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5%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extLst>
                  <a:ext uri="{0D108BD9-81ED-4DB2-BD59-A6C34878D82A}">
                    <a16:rowId xmlns:a16="http://schemas.microsoft.com/office/drawing/2014/main" val="2056781260"/>
                  </a:ext>
                </a:extLst>
              </a:tr>
              <a:tr h="44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>
                          <a:effectLst/>
                        </a:rPr>
                        <a:t>Total # of Cars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934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extLst>
                  <a:ext uri="{0D108BD9-81ED-4DB2-BD59-A6C34878D82A}">
                    <a16:rowId xmlns:a16="http://schemas.microsoft.com/office/drawing/2014/main" val="4224197471"/>
                  </a:ext>
                </a:extLst>
              </a:tr>
              <a:tr h="44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>
                          <a:effectLst/>
                        </a:rPr>
                        <a:t>Average rental days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4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extLst>
                  <a:ext uri="{0D108BD9-81ED-4DB2-BD59-A6C34878D82A}">
                    <a16:rowId xmlns:a16="http://schemas.microsoft.com/office/drawing/2014/main" val="989901136"/>
                  </a:ext>
                </a:extLst>
              </a:tr>
              <a:tr h="44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>
                          <a:effectLst/>
                        </a:rPr>
                        <a:t>Total Transactions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19,189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extLst>
                  <a:ext uri="{0D108BD9-81ED-4DB2-BD59-A6C34878D82A}">
                    <a16:rowId xmlns:a16="http://schemas.microsoft.com/office/drawing/2014/main" val="3875053839"/>
                  </a:ext>
                </a:extLst>
              </a:tr>
              <a:tr h="44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>
                          <a:effectLst/>
                        </a:rPr>
                        <a:t>Top 10 Branches Gross Revenue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 $              13,073,805 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extLst>
                  <a:ext uri="{0D108BD9-81ED-4DB2-BD59-A6C34878D82A}">
                    <a16:rowId xmlns:a16="http://schemas.microsoft.com/office/drawing/2014/main" val="535807511"/>
                  </a:ext>
                </a:extLst>
              </a:tr>
              <a:tr h="44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>
                          <a:effectLst/>
                        </a:rPr>
                        <a:t>Other Branches Gross Revenue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 $              40,298,904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extLst>
                  <a:ext uri="{0D108BD9-81ED-4DB2-BD59-A6C34878D82A}">
                    <a16:rowId xmlns:a16="http://schemas.microsoft.com/office/drawing/2014/main" val="186857860"/>
                  </a:ext>
                </a:extLst>
              </a:tr>
              <a:tr h="44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1" u="none" strike="noStrike">
                          <a:effectLst/>
                        </a:rPr>
                        <a:t>Total Revenue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 $              53,372,709 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73" marR="21973" marT="21973" marB="0" anchor="b"/>
                </a:tc>
                <a:extLst>
                  <a:ext uri="{0D108BD9-81ED-4DB2-BD59-A6C34878D82A}">
                    <a16:rowId xmlns:a16="http://schemas.microsoft.com/office/drawing/2014/main" val="248982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9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5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5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Freeform: Shape 5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37936-3ADA-B34F-8636-EC169388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STRATEGY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6EA29A9-BFF2-4343-B10F-086A4D899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142167"/>
              </p:ext>
            </p:extLst>
          </p:nvPr>
        </p:nvGraphicFramePr>
        <p:xfrm>
          <a:off x="5414356" y="625684"/>
          <a:ext cx="6408836" cy="545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15A9682-ED9D-CA48-99AA-704758782AE8}"/>
              </a:ext>
            </a:extLst>
          </p:cNvPr>
          <p:cNvSpPr txBox="1">
            <a:spLocks/>
          </p:cNvSpPr>
          <p:nvPr/>
        </p:nvSpPr>
        <p:spPr>
          <a:xfrm>
            <a:off x="477981" y="5010121"/>
            <a:ext cx="5082118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Increase: </a:t>
            </a:r>
            <a:r>
              <a:rPr lang="en-US" sz="2400" b="1" dirty="0">
                <a:solidFill>
                  <a:srgbClr val="0070C0"/>
                </a:solidFill>
              </a:rPr>
              <a:t>$541,546</a:t>
            </a: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144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427"/>
      </a:dk2>
      <a:lt2>
        <a:srgbClr val="E8E6E2"/>
      </a:lt2>
      <a:accent1>
        <a:srgbClr val="6D90CC"/>
      </a:accent1>
      <a:accent2>
        <a:srgbClr val="5DADC2"/>
      </a:accent2>
      <a:accent3>
        <a:srgbClr val="8B87D5"/>
      </a:accent3>
      <a:accent4>
        <a:srgbClr val="CC7D6D"/>
      </a:accent4>
      <a:accent5>
        <a:srgbClr val="C79B5E"/>
      </a:accent5>
      <a:accent6>
        <a:srgbClr val="A6A658"/>
      </a:accent6>
      <a:hlink>
        <a:srgbClr val="96805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462</Words>
  <Application>Microsoft Macintosh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Lariat Revenue Analysis</vt:lpstr>
      <vt:lpstr>COMPANY GOAL</vt:lpstr>
      <vt:lpstr>FY 2018 PERFORMANCE </vt:lpstr>
      <vt:lpstr>FY 2018 PERFORMANCE </vt:lpstr>
      <vt:lpstr>FY 2018 PERFORMANCE </vt:lpstr>
      <vt:lpstr>FY 2018 PERFORMANCE </vt:lpstr>
      <vt:lpstr>STRATEGIES</vt:lpstr>
      <vt:lpstr>STRATEGY 1</vt:lpstr>
      <vt:lpstr>STRATEGY 1</vt:lpstr>
      <vt:lpstr>STRATEGY 2</vt:lpstr>
      <vt:lpstr>STRATEGY 2</vt:lpstr>
      <vt:lpstr>STRATEGY 2</vt:lpstr>
      <vt:lpstr>PROJECTED REVENUE</vt:lpstr>
      <vt:lpstr>ACTION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Revenue Analysis</dc:title>
  <dc:creator>Aiyannah Terry</dc:creator>
  <cp:lastModifiedBy>Aiyannah Terry</cp:lastModifiedBy>
  <cp:revision>7</cp:revision>
  <dcterms:created xsi:type="dcterms:W3CDTF">2020-12-15T03:09:57Z</dcterms:created>
  <dcterms:modified xsi:type="dcterms:W3CDTF">2020-12-18T23:46:16Z</dcterms:modified>
</cp:coreProperties>
</file>