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51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61A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93276" y="1803889"/>
            <a:ext cx="17462500" cy="7985759"/>
          </a:xfrm>
          <a:custGeom>
            <a:avLst/>
            <a:gdLst/>
            <a:ahLst/>
            <a:cxnLst/>
            <a:rect l="l" t="t" r="r" b="b"/>
            <a:pathLst>
              <a:path w="17462500" h="7985759">
                <a:moveTo>
                  <a:pt x="17271681" y="7985758"/>
                </a:moveTo>
                <a:lnTo>
                  <a:pt x="190499" y="7985758"/>
                </a:lnTo>
                <a:lnTo>
                  <a:pt x="153161" y="7982064"/>
                </a:lnTo>
                <a:lnTo>
                  <a:pt x="84810" y="7953753"/>
                </a:lnTo>
                <a:lnTo>
                  <a:pt x="32006" y="7900948"/>
                </a:lnTo>
                <a:lnTo>
                  <a:pt x="3694" y="7832597"/>
                </a:lnTo>
                <a:lnTo>
                  <a:pt x="0" y="7795258"/>
                </a:lnTo>
                <a:lnTo>
                  <a:pt x="0" y="190499"/>
                </a:lnTo>
                <a:lnTo>
                  <a:pt x="14500" y="117598"/>
                </a:lnTo>
                <a:lnTo>
                  <a:pt x="55796" y="55796"/>
                </a:lnTo>
                <a:lnTo>
                  <a:pt x="117598" y="14500"/>
                </a:lnTo>
                <a:lnTo>
                  <a:pt x="190499" y="0"/>
                </a:lnTo>
                <a:lnTo>
                  <a:pt x="17271681" y="0"/>
                </a:lnTo>
                <a:lnTo>
                  <a:pt x="17344582" y="14500"/>
                </a:lnTo>
                <a:lnTo>
                  <a:pt x="17406386" y="55796"/>
                </a:lnTo>
                <a:lnTo>
                  <a:pt x="17447681" y="117598"/>
                </a:lnTo>
                <a:lnTo>
                  <a:pt x="17462181" y="190499"/>
                </a:lnTo>
                <a:lnTo>
                  <a:pt x="17462181" y="7795258"/>
                </a:lnTo>
                <a:lnTo>
                  <a:pt x="17447681" y="7868160"/>
                </a:lnTo>
                <a:lnTo>
                  <a:pt x="17406386" y="7929963"/>
                </a:lnTo>
                <a:lnTo>
                  <a:pt x="17344582" y="7971258"/>
                </a:lnTo>
                <a:lnTo>
                  <a:pt x="17271681" y="79857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778294" y="1"/>
            <a:ext cx="5509895" cy="1494155"/>
          </a:xfrm>
          <a:custGeom>
            <a:avLst/>
            <a:gdLst/>
            <a:ahLst/>
            <a:cxnLst/>
            <a:rect l="l" t="t" r="r" b="b"/>
            <a:pathLst>
              <a:path w="5509894" h="1494155">
                <a:moveTo>
                  <a:pt x="5509704" y="1494137"/>
                </a:moveTo>
                <a:lnTo>
                  <a:pt x="1111271" y="1494137"/>
                </a:lnTo>
                <a:lnTo>
                  <a:pt x="1063073" y="1493110"/>
                </a:lnTo>
                <a:lnTo>
                  <a:pt x="1015395" y="1490057"/>
                </a:lnTo>
                <a:lnTo>
                  <a:pt x="968284" y="1485021"/>
                </a:lnTo>
                <a:lnTo>
                  <a:pt x="921781" y="1478042"/>
                </a:lnTo>
                <a:lnTo>
                  <a:pt x="875926" y="1469162"/>
                </a:lnTo>
                <a:lnTo>
                  <a:pt x="830763" y="1458423"/>
                </a:lnTo>
                <a:lnTo>
                  <a:pt x="786332" y="1445867"/>
                </a:lnTo>
                <a:lnTo>
                  <a:pt x="742676" y="1431536"/>
                </a:lnTo>
                <a:lnTo>
                  <a:pt x="699836" y="1415470"/>
                </a:lnTo>
                <a:lnTo>
                  <a:pt x="657854" y="1397713"/>
                </a:lnTo>
                <a:lnTo>
                  <a:pt x="616772" y="1378305"/>
                </a:lnTo>
                <a:lnTo>
                  <a:pt x="576631" y="1357289"/>
                </a:lnTo>
                <a:lnTo>
                  <a:pt x="537472" y="1334705"/>
                </a:lnTo>
                <a:lnTo>
                  <a:pt x="499339" y="1310597"/>
                </a:lnTo>
                <a:lnTo>
                  <a:pt x="462272" y="1285004"/>
                </a:lnTo>
                <a:lnTo>
                  <a:pt x="426313" y="1257970"/>
                </a:lnTo>
                <a:lnTo>
                  <a:pt x="391504" y="1229536"/>
                </a:lnTo>
                <a:lnTo>
                  <a:pt x="357886" y="1199743"/>
                </a:lnTo>
                <a:lnTo>
                  <a:pt x="325502" y="1168634"/>
                </a:lnTo>
                <a:lnTo>
                  <a:pt x="294393" y="1136250"/>
                </a:lnTo>
                <a:lnTo>
                  <a:pt x="264600" y="1102632"/>
                </a:lnTo>
                <a:lnTo>
                  <a:pt x="236166" y="1067823"/>
                </a:lnTo>
                <a:lnTo>
                  <a:pt x="209132" y="1031864"/>
                </a:lnTo>
                <a:lnTo>
                  <a:pt x="183539" y="994797"/>
                </a:lnTo>
                <a:lnTo>
                  <a:pt x="159431" y="956663"/>
                </a:lnTo>
                <a:lnTo>
                  <a:pt x="136847" y="917505"/>
                </a:lnTo>
                <a:lnTo>
                  <a:pt x="115831" y="877364"/>
                </a:lnTo>
                <a:lnTo>
                  <a:pt x="96423" y="836281"/>
                </a:lnTo>
                <a:lnTo>
                  <a:pt x="78666" y="794299"/>
                </a:lnTo>
                <a:lnTo>
                  <a:pt x="62600" y="751459"/>
                </a:lnTo>
                <a:lnTo>
                  <a:pt x="48269" y="707803"/>
                </a:lnTo>
                <a:lnTo>
                  <a:pt x="35713" y="663372"/>
                </a:lnTo>
                <a:lnTo>
                  <a:pt x="24974" y="618209"/>
                </a:lnTo>
                <a:lnTo>
                  <a:pt x="16095" y="572355"/>
                </a:lnTo>
                <a:lnTo>
                  <a:pt x="9116" y="525851"/>
                </a:lnTo>
                <a:lnTo>
                  <a:pt x="4079" y="478740"/>
                </a:lnTo>
                <a:lnTo>
                  <a:pt x="1026" y="431063"/>
                </a:lnTo>
                <a:lnTo>
                  <a:pt x="0" y="382862"/>
                </a:lnTo>
                <a:lnTo>
                  <a:pt x="0" y="0"/>
                </a:lnTo>
                <a:lnTo>
                  <a:pt x="5509704" y="0"/>
                </a:lnTo>
                <a:lnTo>
                  <a:pt x="5509704" y="1494137"/>
                </a:lnTo>
                <a:close/>
              </a:path>
            </a:pathLst>
          </a:custGeom>
          <a:solidFill>
            <a:srgbClr val="FF6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61A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1495" y="307795"/>
            <a:ext cx="11846560" cy="1296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2082583"/>
            <a:ext cx="16099790" cy="6842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onaiyappan47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esearchgate.net/publication/372132271_ChatGPT_in_Practice_Increas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669111" y="0"/>
            <a:ext cx="4618990" cy="10287000"/>
            <a:chOff x="13669111" y="0"/>
            <a:chExt cx="4618990" cy="10287000"/>
          </a:xfrm>
        </p:grpSpPr>
        <p:sp>
          <p:nvSpPr>
            <p:cNvPr id="3" name="object 3"/>
            <p:cNvSpPr/>
            <p:nvPr/>
          </p:nvSpPr>
          <p:spPr>
            <a:xfrm>
              <a:off x="13669111" y="0"/>
              <a:ext cx="4618990" cy="10139045"/>
            </a:xfrm>
            <a:custGeom>
              <a:avLst/>
              <a:gdLst/>
              <a:ahLst/>
              <a:cxnLst/>
              <a:rect l="l" t="t" r="r" b="b"/>
              <a:pathLst>
                <a:path w="4618990" h="10139045">
                  <a:moveTo>
                    <a:pt x="4618889" y="10138445"/>
                  </a:moveTo>
                  <a:lnTo>
                    <a:pt x="0" y="10138445"/>
                  </a:lnTo>
                  <a:lnTo>
                    <a:pt x="448" y="10027740"/>
                  </a:lnTo>
                  <a:lnTo>
                    <a:pt x="1803" y="9916357"/>
                  </a:lnTo>
                  <a:lnTo>
                    <a:pt x="4056" y="9805193"/>
                  </a:lnTo>
                  <a:lnTo>
                    <a:pt x="7205" y="9694249"/>
                  </a:lnTo>
                  <a:lnTo>
                    <a:pt x="11246" y="9583530"/>
                  </a:lnTo>
                  <a:lnTo>
                    <a:pt x="16175" y="9473039"/>
                  </a:lnTo>
                  <a:lnTo>
                    <a:pt x="21990" y="9362780"/>
                  </a:lnTo>
                  <a:lnTo>
                    <a:pt x="28686" y="9252757"/>
                  </a:lnTo>
                  <a:lnTo>
                    <a:pt x="36259" y="9142971"/>
                  </a:lnTo>
                  <a:lnTo>
                    <a:pt x="44708" y="9033428"/>
                  </a:lnTo>
                  <a:lnTo>
                    <a:pt x="54027" y="8924131"/>
                  </a:lnTo>
                  <a:lnTo>
                    <a:pt x="64214" y="8815082"/>
                  </a:lnTo>
                  <a:lnTo>
                    <a:pt x="75266" y="8706286"/>
                  </a:lnTo>
                  <a:lnTo>
                    <a:pt x="87178" y="8597746"/>
                  </a:lnTo>
                  <a:lnTo>
                    <a:pt x="99947" y="8489466"/>
                  </a:lnTo>
                  <a:lnTo>
                    <a:pt x="113570" y="8381449"/>
                  </a:lnTo>
                  <a:lnTo>
                    <a:pt x="128043" y="8273698"/>
                  </a:lnTo>
                  <a:lnTo>
                    <a:pt x="143363" y="8166216"/>
                  </a:lnTo>
                  <a:lnTo>
                    <a:pt x="159527" y="8059009"/>
                  </a:lnTo>
                  <a:lnTo>
                    <a:pt x="176530" y="7952078"/>
                  </a:lnTo>
                  <a:lnTo>
                    <a:pt x="194369" y="7845428"/>
                  </a:lnTo>
                  <a:lnTo>
                    <a:pt x="213042" y="7739061"/>
                  </a:lnTo>
                  <a:lnTo>
                    <a:pt x="232544" y="7632982"/>
                  </a:lnTo>
                  <a:lnTo>
                    <a:pt x="252872" y="7527193"/>
                  </a:lnTo>
                  <a:lnTo>
                    <a:pt x="274022" y="7421699"/>
                  </a:lnTo>
                  <a:lnTo>
                    <a:pt x="295992" y="7316502"/>
                  </a:lnTo>
                  <a:lnTo>
                    <a:pt x="318777" y="7211607"/>
                  </a:lnTo>
                  <a:lnTo>
                    <a:pt x="342374" y="7107016"/>
                  </a:lnTo>
                  <a:lnTo>
                    <a:pt x="366780" y="7002734"/>
                  </a:lnTo>
                  <a:lnTo>
                    <a:pt x="391991" y="6898763"/>
                  </a:lnTo>
                  <a:lnTo>
                    <a:pt x="418003" y="6795107"/>
                  </a:lnTo>
                  <a:lnTo>
                    <a:pt x="444814" y="6691770"/>
                  </a:lnTo>
                  <a:lnTo>
                    <a:pt x="472420" y="6588755"/>
                  </a:lnTo>
                  <a:lnTo>
                    <a:pt x="500817" y="6486066"/>
                  </a:lnTo>
                  <a:lnTo>
                    <a:pt x="530001" y="6383706"/>
                  </a:lnTo>
                  <a:lnTo>
                    <a:pt x="559970" y="6281678"/>
                  </a:lnTo>
                  <a:lnTo>
                    <a:pt x="590720" y="6179986"/>
                  </a:lnTo>
                  <a:lnTo>
                    <a:pt x="622247" y="6078633"/>
                  </a:lnTo>
                  <a:lnTo>
                    <a:pt x="654548" y="5977624"/>
                  </a:lnTo>
                  <a:lnTo>
                    <a:pt x="687620" y="5876961"/>
                  </a:lnTo>
                  <a:lnTo>
                    <a:pt x="721458" y="5776647"/>
                  </a:lnTo>
                  <a:lnTo>
                    <a:pt x="756060" y="5676688"/>
                  </a:lnTo>
                  <a:lnTo>
                    <a:pt x="791422" y="5577085"/>
                  </a:lnTo>
                  <a:lnTo>
                    <a:pt x="827541" y="5477842"/>
                  </a:lnTo>
                  <a:lnTo>
                    <a:pt x="864413" y="5378963"/>
                  </a:lnTo>
                  <a:lnTo>
                    <a:pt x="902034" y="5280452"/>
                  </a:lnTo>
                  <a:lnTo>
                    <a:pt x="940402" y="5182311"/>
                  </a:lnTo>
                  <a:lnTo>
                    <a:pt x="979512" y="5084544"/>
                  </a:lnTo>
                  <a:lnTo>
                    <a:pt x="1019361" y="4987155"/>
                  </a:lnTo>
                  <a:lnTo>
                    <a:pt x="1059946" y="4890148"/>
                  </a:lnTo>
                  <a:lnTo>
                    <a:pt x="1101264" y="4793525"/>
                  </a:lnTo>
                  <a:lnTo>
                    <a:pt x="1143310" y="4697290"/>
                  </a:lnTo>
                  <a:lnTo>
                    <a:pt x="1186081" y="4601446"/>
                  </a:lnTo>
                  <a:lnTo>
                    <a:pt x="1229575" y="4505998"/>
                  </a:lnTo>
                  <a:lnTo>
                    <a:pt x="1273786" y="4410949"/>
                  </a:lnTo>
                  <a:lnTo>
                    <a:pt x="1318713" y="4316301"/>
                  </a:lnTo>
                  <a:lnTo>
                    <a:pt x="1364351" y="4222059"/>
                  </a:lnTo>
                  <a:lnTo>
                    <a:pt x="1410697" y="4128226"/>
                  </a:lnTo>
                  <a:lnTo>
                    <a:pt x="1457747" y="4034805"/>
                  </a:lnTo>
                  <a:lnTo>
                    <a:pt x="1505499" y="3941801"/>
                  </a:lnTo>
                  <a:lnTo>
                    <a:pt x="1553948" y="3849216"/>
                  </a:lnTo>
                  <a:lnTo>
                    <a:pt x="1603091" y="3757054"/>
                  </a:lnTo>
                  <a:lnTo>
                    <a:pt x="1652925" y="3665318"/>
                  </a:lnTo>
                  <a:lnTo>
                    <a:pt x="1703446" y="3574012"/>
                  </a:lnTo>
                  <a:lnTo>
                    <a:pt x="1754650" y="3483139"/>
                  </a:lnTo>
                  <a:lnTo>
                    <a:pt x="1806535" y="3392703"/>
                  </a:lnTo>
                  <a:lnTo>
                    <a:pt x="1859097" y="3302708"/>
                  </a:lnTo>
                  <a:lnTo>
                    <a:pt x="1912332" y="3213156"/>
                  </a:lnTo>
                  <a:lnTo>
                    <a:pt x="1966236" y="3124051"/>
                  </a:lnTo>
                  <a:lnTo>
                    <a:pt x="2020807" y="3035398"/>
                  </a:lnTo>
                  <a:lnTo>
                    <a:pt x="2076041" y="2947198"/>
                  </a:lnTo>
                  <a:lnTo>
                    <a:pt x="2131934" y="2859456"/>
                  </a:lnTo>
                  <a:lnTo>
                    <a:pt x="2188483" y="2772175"/>
                  </a:lnTo>
                  <a:lnTo>
                    <a:pt x="2245684" y="2685359"/>
                  </a:lnTo>
                  <a:lnTo>
                    <a:pt x="2303535" y="2599011"/>
                  </a:lnTo>
                  <a:lnTo>
                    <a:pt x="2362031" y="2513135"/>
                  </a:lnTo>
                  <a:lnTo>
                    <a:pt x="2421168" y="2427734"/>
                  </a:lnTo>
                  <a:lnTo>
                    <a:pt x="2480945" y="2342811"/>
                  </a:lnTo>
                  <a:lnTo>
                    <a:pt x="2541356" y="2258370"/>
                  </a:lnTo>
                  <a:lnTo>
                    <a:pt x="2602400" y="2174415"/>
                  </a:lnTo>
                  <a:lnTo>
                    <a:pt x="2664071" y="2090949"/>
                  </a:lnTo>
                  <a:lnTo>
                    <a:pt x="2726367" y="2007975"/>
                  </a:lnTo>
                  <a:lnTo>
                    <a:pt x="2789284" y="1925497"/>
                  </a:lnTo>
                  <a:lnTo>
                    <a:pt x="2852819" y="1843518"/>
                  </a:lnTo>
                  <a:lnTo>
                    <a:pt x="2916968" y="1762043"/>
                  </a:lnTo>
                  <a:lnTo>
                    <a:pt x="2981728" y="1681073"/>
                  </a:lnTo>
                  <a:lnTo>
                    <a:pt x="3047095" y="1600614"/>
                  </a:lnTo>
                  <a:lnTo>
                    <a:pt x="3113066" y="1520668"/>
                  </a:lnTo>
                  <a:lnTo>
                    <a:pt x="3179637" y="1441239"/>
                  </a:lnTo>
                  <a:lnTo>
                    <a:pt x="3246806" y="1362329"/>
                  </a:lnTo>
                  <a:lnTo>
                    <a:pt x="3314567" y="1283944"/>
                  </a:lnTo>
                  <a:lnTo>
                    <a:pt x="3382919" y="1206086"/>
                  </a:lnTo>
                  <a:lnTo>
                    <a:pt x="3451857" y="1128759"/>
                  </a:lnTo>
                  <a:lnTo>
                    <a:pt x="3521378" y="1051965"/>
                  </a:lnTo>
                  <a:lnTo>
                    <a:pt x="3591479" y="975710"/>
                  </a:lnTo>
                  <a:lnTo>
                    <a:pt x="3662156" y="899995"/>
                  </a:lnTo>
                  <a:lnTo>
                    <a:pt x="3733405" y="824826"/>
                  </a:lnTo>
                  <a:lnTo>
                    <a:pt x="3805224" y="750204"/>
                  </a:lnTo>
                  <a:lnTo>
                    <a:pt x="3877608" y="676134"/>
                  </a:lnTo>
                  <a:lnTo>
                    <a:pt x="3950554" y="602618"/>
                  </a:lnTo>
                  <a:lnTo>
                    <a:pt x="4024060" y="529662"/>
                  </a:lnTo>
                  <a:lnTo>
                    <a:pt x="4098120" y="457267"/>
                  </a:lnTo>
                  <a:lnTo>
                    <a:pt x="4172732" y="385438"/>
                  </a:lnTo>
                  <a:lnTo>
                    <a:pt x="4247892" y="314178"/>
                  </a:lnTo>
                  <a:lnTo>
                    <a:pt x="4323598" y="243490"/>
                  </a:lnTo>
                  <a:lnTo>
                    <a:pt x="4399844" y="173378"/>
                  </a:lnTo>
                  <a:lnTo>
                    <a:pt x="4476629" y="103846"/>
                  </a:lnTo>
                  <a:lnTo>
                    <a:pt x="4553948" y="34896"/>
                  </a:lnTo>
                  <a:lnTo>
                    <a:pt x="4593687" y="0"/>
                  </a:lnTo>
                  <a:lnTo>
                    <a:pt x="4618889" y="0"/>
                  </a:lnTo>
                  <a:lnTo>
                    <a:pt x="4618889" y="10138445"/>
                  </a:lnTo>
                  <a:close/>
                </a:path>
              </a:pathLst>
            </a:custGeom>
            <a:solidFill>
              <a:srgbClr val="81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678631" y="4714446"/>
              <a:ext cx="4609465" cy="5572760"/>
            </a:xfrm>
            <a:custGeom>
              <a:avLst/>
              <a:gdLst/>
              <a:ahLst/>
              <a:cxnLst/>
              <a:rect l="l" t="t" r="r" b="b"/>
              <a:pathLst>
                <a:path w="4609465" h="5572759">
                  <a:moveTo>
                    <a:pt x="4609367" y="5572553"/>
                  </a:moveTo>
                  <a:lnTo>
                    <a:pt x="0" y="5572553"/>
                  </a:lnTo>
                  <a:lnTo>
                    <a:pt x="0" y="4599310"/>
                  </a:lnTo>
                  <a:lnTo>
                    <a:pt x="48518" y="4599059"/>
                  </a:lnTo>
                  <a:lnTo>
                    <a:pt x="96918" y="4598311"/>
                  </a:lnTo>
                  <a:lnTo>
                    <a:pt x="145195" y="4597066"/>
                  </a:lnTo>
                  <a:lnTo>
                    <a:pt x="193348" y="4595327"/>
                  </a:lnTo>
                  <a:lnTo>
                    <a:pt x="241373" y="4593096"/>
                  </a:lnTo>
                  <a:lnTo>
                    <a:pt x="289270" y="4590377"/>
                  </a:lnTo>
                  <a:lnTo>
                    <a:pt x="337034" y="4587172"/>
                  </a:lnTo>
                  <a:lnTo>
                    <a:pt x="384664" y="4583482"/>
                  </a:lnTo>
                  <a:lnTo>
                    <a:pt x="432157" y="4579311"/>
                  </a:lnTo>
                  <a:lnTo>
                    <a:pt x="479510" y="4574660"/>
                  </a:lnTo>
                  <a:lnTo>
                    <a:pt x="526723" y="4569533"/>
                  </a:lnTo>
                  <a:lnTo>
                    <a:pt x="573790" y="4563932"/>
                  </a:lnTo>
                  <a:lnTo>
                    <a:pt x="620712" y="4557859"/>
                  </a:lnTo>
                  <a:lnTo>
                    <a:pt x="667484" y="4551316"/>
                  </a:lnTo>
                  <a:lnTo>
                    <a:pt x="714105" y="4544307"/>
                  </a:lnTo>
                  <a:lnTo>
                    <a:pt x="760572" y="4536833"/>
                  </a:lnTo>
                  <a:lnTo>
                    <a:pt x="806882" y="4528897"/>
                  </a:lnTo>
                  <a:lnTo>
                    <a:pt x="853034" y="4520502"/>
                  </a:lnTo>
                  <a:lnTo>
                    <a:pt x="899025" y="4511649"/>
                  </a:lnTo>
                  <a:lnTo>
                    <a:pt x="944852" y="4502342"/>
                  </a:lnTo>
                  <a:lnTo>
                    <a:pt x="990512" y="4492583"/>
                  </a:lnTo>
                  <a:lnTo>
                    <a:pt x="1036004" y="4482374"/>
                  </a:lnTo>
                  <a:lnTo>
                    <a:pt x="1081326" y="4471717"/>
                  </a:lnTo>
                  <a:lnTo>
                    <a:pt x="1126473" y="4460615"/>
                  </a:lnTo>
                  <a:lnTo>
                    <a:pt x="1171445" y="4449072"/>
                  </a:lnTo>
                  <a:lnTo>
                    <a:pt x="1216239" y="4437088"/>
                  </a:lnTo>
                  <a:lnTo>
                    <a:pt x="1260851" y="4424666"/>
                  </a:lnTo>
                  <a:lnTo>
                    <a:pt x="1305281" y="4411809"/>
                  </a:lnTo>
                  <a:lnTo>
                    <a:pt x="1349525" y="4398520"/>
                  </a:lnTo>
                  <a:lnTo>
                    <a:pt x="1393580" y="4384800"/>
                  </a:lnTo>
                  <a:lnTo>
                    <a:pt x="1437445" y="4370653"/>
                  </a:lnTo>
                  <a:lnTo>
                    <a:pt x="1481118" y="4356080"/>
                  </a:lnTo>
                  <a:lnTo>
                    <a:pt x="1524594" y="4341085"/>
                  </a:lnTo>
                  <a:lnTo>
                    <a:pt x="1567873" y="4325669"/>
                  </a:lnTo>
                  <a:lnTo>
                    <a:pt x="1610952" y="4309835"/>
                  </a:lnTo>
                  <a:lnTo>
                    <a:pt x="1653827" y="4293585"/>
                  </a:lnTo>
                  <a:lnTo>
                    <a:pt x="1696498" y="4276922"/>
                  </a:lnTo>
                  <a:lnTo>
                    <a:pt x="1738961" y="4259849"/>
                  </a:lnTo>
                  <a:lnTo>
                    <a:pt x="1781214" y="4242367"/>
                  </a:lnTo>
                  <a:lnTo>
                    <a:pt x="1823254" y="4224480"/>
                  </a:lnTo>
                  <a:lnTo>
                    <a:pt x="1865079" y="4206189"/>
                  </a:lnTo>
                  <a:lnTo>
                    <a:pt x="1906687" y="4187497"/>
                  </a:lnTo>
                  <a:lnTo>
                    <a:pt x="1948075" y="4168407"/>
                  </a:lnTo>
                  <a:lnTo>
                    <a:pt x="1989241" y="4148921"/>
                  </a:lnTo>
                  <a:lnTo>
                    <a:pt x="2030182" y="4129042"/>
                  </a:lnTo>
                  <a:lnTo>
                    <a:pt x="2070896" y="4108771"/>
                  </a:lnTo>
                  <a:lnTo>
                    <a:pt x="2111380" y="4088111"/>
                  </a:lnTo>
                  <a:lnTo>
                    <a:pt x="2151632" y="4067066"/>
                  </a:lnTo>
                  <a:lnTo>
                    <a:pt x="2191650" y="4045636"/>
                  </a:lnTo>
                  <a:lnTo>
                    <a:pt x="2231431" y="4023826"/>
                  </a:lnTo>
                  <a:lnTo>
                    <a:pt x="2270972" y="4001636"/>
                  </a:lnTo>
                  <a:lnTo>
                    <a:pt x="2310272" y="3979070"/>
                  </a:lnTo>
                  <a:lnTo>
                    <a:pt x="2349327" y="3956130"/>
                  </a:lnTo>
                  <a:lnTo>
                    <a:pt x="2388135" y="3932818"/>
                  </a:lnTo>
                  <a:lnTo>
                    <a:pt x="2426695" y="3909137"/>
                  </a:lnTo>
                  <a:lnTo>
                    <a:pt x="2465002" y="3885090"/>
                  </a:lnTo>
                  <a:lnTo>
                    <a:pt x="2503056" y="3860678"/>
                  </a:lnTo>
                  <a:lnTo>
                    <a:pt x="2540853" y="3835905"/>
                  </a:lnTo>
                  <a:lnTo>
                    <a:pt x="2578391" y="3810772"/>
                  </a:lnTo>
                  <a:lnTo>
                    <a:pt x="2615668" y="3785282"/>
                  </a:lnTo>
                  <a:lnTo>
                    <a:pt x="2652681" y="3759438"/>
                  </a:lnTo>
                  <a:lnTo>
                    <a:pt x="2689428" y="3733242"/>
                  </a:lnTo>
                  <a:lnTo>
                    <a:pt x="2725906" y="3706696"/>
                  </a:lnTo>
                  <a:lnTo>
                    <a:pt x="2762113" y="3679804"/>
                  </a:lnTo>
                  <a:lnTo>
                    <a:pt x="2798046" y="3652566"/>
                  </a:lnTo>
                  <a:lnTo>
                    <a:pt x="2833704" y="3624987"/>
                  </a:lnTo>
                  <a:lnTo>
                    <a:pt x="2869083" y="3597067"/>
                  </a:lnTo>
                  <a:lnTo>
                    <a:pt x="2904181" y="3568811"/>
                  </a:lnTo>
                  <a:lnTo>
                    <a:pt x="2938995" y="3540219"/>
                  </a:lnTo>
                  <a:lnTo>
                    <a:pt x="2973524" y="3511295"/>
                  </a:lnTo>
                  <a:lnTo>
                    <a:pt x="3007765" y="3482041"/>
                  </a:lnTo>
                  <a:lnTo>
                    <a:pt x="3041714" y="3452459"/>
                  </a:lnTo>
                  <a:lnTo>
                    <a:pt x="3075371" y="3422553"/>
                  </a:lnTo>
                  <a:lnTo>
                    <a:pt x="3108732" y="3392324"/>
                  </a:lnTo>
                  <a:lnTo>
                    <a:pt x="3141795" y="3361774"/>
                  </a:lnTo>
                  <a:lnTo>
                    <a:pt x="3174558" y="3330907"/>
                  </a:lnTo>
                  <a:lnTo>
                    <a:pt x="3207018" y="3299724"/>
                  </a:lnTo>
                  <a:lnTo>
                    <a:pt x="3239173" y="3268229"/>
                  </a:lnTo>
                  <a:lnTo>
                    <a:pt x="3271019" y="3236423"/>
                  </a:lnTo>
                  <a:lnTo>
                    <a:pt x="3302556" y="3204309"/>
                  </a:lnTo>
                  <a:lnTo>
                    <a:pt x="3333780" y="3171889"/>
                  </a:lnTo>
                  <a:lnTo>
                    <a:pt x="3364688" y="3139167"/>
                  </a:lnTo>
                  <a:lnTo>
                    <a:pt x="3395279" y="3106144"/>
                  </a:lnTo>
                  <a:lnTo>
                    <a:pt x="3425551" y="3072822"/>
                  </a:lnTo>
                  <a:lnTo>
                    <a:pt x="3455499" y="3039205"/>
                  </a:lnTo>
                  <a:lnTo>
                    <a:pt x="3485123" y="3005295"/>
                  </a:lnTo>
                  <a:lnTo>
                    <a:pt x="3514420" y="2971093"/>
                  </a:lnTo>
                  <a:lnTo>
                    <a:pt x="3543387" y="2936604"/>
                  </a:lnTo>
                  <a:lnTo>
                    <a:pt x="3572021" y="2901828"/>
                  </a:lnTo>
                  <a:lnTo>
                    <a:pt x="3600321" y="2866769"/>
                  </a:lnTo>
                  <a:lnTo>
                    <a:pt x="3628284" y="2831428"/>
                  </a:lnTo>
                  <a:lnTo>
                    <a:pt x="3655907" y="2795809"/>
                  </a:lnTo>
                  <a:lnTo>
                    <a:pt x="3683189" y="2759914"/>
                  </a:lnTo>
                  <a:lnTo>
                    <a:pt x="3710126" y="2723745"/>
                  </a:lnTo>
                  <a:lnTo>
                    <a:pt x="3736716" y="2687305"/>
                  </a:lnTo>
                  <a:lnTo>
                    <a:pt x="3762957" y="2650596"/>
                  </a:lnTo>
                  <a:lnTo>
                    <a:pt x="3788846" y="2613620"/>
                  </a:lnTo>
                  <a:lnTo>
                    <a:pt x="3814381" y="2576381"/>
                  </a:lnTo>
                  <a:lnTo>
                    <a:pt x="3839559" y="2538880"/>
                  </a:lnTo>
                  <a:lnTo>
                    <a:pt x="3864378" y="2501120"/>
                  </a:lnTo>
                  <a:lnTo>
                    <a:pt x="3888836" y="2463103"/>
                  </a:lnTo>
                  <a:lnTo>
                    <a:pt x="3912929" y="2424832"/>
                  </a:lnTo>
                  <a:lnTo>
                    <a:pt x="3936657" y="2386309"/>
                  </a:lnTo>
                  <a:lnTo>
                    <a:pt x="3960015" y="2347537"/>
                  </a:lnTo>
                  <a:lnTo>
                    <a:pt x="3983002" y="2308518"/>
                  </a:lnTo>
                  <a:lnTo>
                    <a:pt x="4005616" y="2269255"/>
                  </a:lnTo>
                  <a:lnTo>
                    <a:pt x="4027853" y="2229749"/>
                  </a:lnTo>
                  <a:lnTo>
                    <a:pt x="4049712" y="2190005"/>
                  </a:lnTo>
                  <a:lnTo>
                    <a:pt x="4071190" y="2150023"/>
                  </a:lnTo>
                  <a:lnTo>
                    <a:pt x="4092284" y="2109806"/>
                  </a:lnTo>
                  <a:lnTo>
                    <a:pt x="4112992" y="2069357"/>
                  </a:lnTo>
                  <a:lnTo>
                    <a:pt x="4133312" y="2028679"/>
                  </a:lnTo>
                  <a:lnTo>
                    <a:pt x="4153241" y="1987773"/>
                  </a:lnTo>
                  <a:lnTo>
                    <a:pt x="4172777" y="1946643"/>
                  </a:lnTo>
                  <a:lnTo>
                    <a:pt x="4191917" y="1905290"/>
                  </a:lnTo>
                  <a:lnTo>
                    <a:pt x="4210659" y="1863717"/>
                  </a:lnTo>
                  <a:lnTo>
                    <a:pt x="4229000" y="1821926"/>
                  </a:lnTo>
                  <a:lnTo>
                    <a:pt x="4246939" y="1779920"/>
                  </a:lnTo>
                  <a:lnTo>
                    <a:pt x="4264472" y="1737702"/>
                  </a:lnTo>
                  <a:lnTo>
                    <a:pt x="4281597" y="1695274"/>
                  </a:lnTo>
                  <a:lnTo>
                    <a:pt x="4298311" y="1652638"/>
                  </a:lnTo>
                  <a:lnTo>
                    <a:pt x="4314613" y="1609796"/>
                  </a:lnTo>
                  <a:lnTo>
                    <a:pt x="4330500" y="1566752"/>
                  </a:lnTo>
                  <a:lnTo>
                    <a:pt x="4345969" y="1523507"/>
                  </a:lnTo>
                  <a:lnTo>
                    <a:pt x="4361017" y="1480064"/>
                  </a:lnTo>
                  <a:lnTo>
                    <a:pt x="4375644" y="1436426"/>
                  </a:lnTo>
                  <a:lnTo>
                    <a:pt x="4389845" y="1392595"/>
                  </a:lnTo>
                  <a:lnTo>
                    <a:pt x="4403618" y="1348573"/>
                  </a:lnTo>
                  <a:lnTo>
                    <a:pt x="4416962" y="1304363"/>
                  </a:lnTo>
                  <a:lnTo>
                    <a:pt x="4429874" y="1259967"/>
                  </a:lnTo>
                  <a:lnTo>
                    <a:pt x="4442351" y="1215388"/>
                  </a:lnTo>
                  <a:lnTo>
                    <a:pt x="4454390" y="1170628"/>
                  </a:lnTo>
                  <a:lnTo>
                    <a:pt x="4465990" y="1125690"/>
                  </a:lnTo>
                  <a:lnTo>
                    <a:pt x="4477148" y="1080575"/>
                  </a:lnTo>
                  <a:lnTo>
                    <a:pt x="4487861" y="1035288"/>
                  </a:lnTo>
                  <a:lnTo>
                    <a:pt x="4498127" y="989829"/>
                  </a:lnTo>
                  <a:lnTo>
                    <a:pt x="4507944" y="944201"/>
                  </a:lnTo>
                  <a:lnTo>
                    <a:pt x="4517309" y="898407"/>
                  </a:lnTo>
                  <a:lnTo>
                    <a:pt x="4526219" y="852450"/>
                  </a:lnTo>
                  <a:lnTo>
                    <a:pt x="4534673" y="806331"/>
                  </a:lnTo>
                  <a:lnTo>
                    <a:pt x="4542668" y="760054"/>
                  </a:lnTo>
                  <a:lnTo>
                    <a:pt x="4550201" y="713620"/>
                  </a:lnTo>
                  <a:lnTo>
                    <a:pt x="4557270" y="667032"/>
                  </a:lnTo>
                  <a:lnTo>
                    <a:pt x="4563872" y="620292"/>
                  </a:lnTo>
                  <a:lnTo>
                    <a:pt x="4570005" y="573404"/>
                  </a:lnTo>
                  <a:lnTo>
                    <a:pt x="4575667" y="526369"/>
                  </a:lnTo>
                  <a:lnTo>
                    <a:pt x="4580856" y="479190"/>
                  </a:lnTo>
                  <a:lnTo>
                    <a:pt x="4585567" y="431869"/>
                  </a:lnTo>
                  <a:lnTo>
                    <a:pt x="4589801" y="384408"/>
                  </a:lnTo>
                  <a:lnTo>
                    <a:pt x="4593552" y="336811"/>
                  </a:lnTo>
                  <a:lnTo>
                    <a:pt x="4596821" y="289080"/>
                  </a:lnTo>
                  <a:lnTo>
                    <a:pt x="4599603" y="241216"/>
                  </a:lnTo>
                  <a:lnTo>
                    <a:pt x="4601897" y="193223"/>
                  </a:lnTo>
                  <a:lnTo>
                    <a:pt x="4603699" y="145103"/>
                  </a:lnTo>
                  <a:lnTo>
                    <a:pt x="4605009" y="96859"/>
                  </a:lnTo>
                  <a:lnTo>
                    <a:pt x="4605822" y="48492"/>
                  </a:lnTo>
                  <a:lnTo>
                    <a:pt x="4606138" y="5"/>
                  </a:lnTo>
                  <a:lnTo>
                    <a:pt x="4609367" y="0"/>
                  </a:lnTo>
                  <a:lnTo>
                    <a:pt x="4609367" y="5572553"/>
                  </a:lnTo>
                  <a:close/>
                </a:path>
              </a:pathLst>
            </a:custGeom>
            <a:solidFill>
              <a:srgbClr val="FDD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1779351"/>
            <a:ext cx="10325100" cy="275018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 marR="5080">
              <a:lnSpc>
                <a:spcPts val="10420"/>
              </a:lnSpc>
              <a:spcBef>
                <a:spcPts val="810"/>
              </a:spcBef>
            </a:pPr>
            <a:r>
              <a:rPr sz="9200" spc="-940" dirty="0"/>
              <a:t>EVENT</a:t>
            </a:r>
            <a:r>
              <a:rPr sz="9200" spc="-1165" dirty="0"/>
              <a:t> </a:t>
            </a:r>
            <a:r>
              <a:rPr sz="9200" spc="-710" dirty="0"/>
              <a:t>PLANNING </a:t>
            </a:r>
            <a:r>
              <a:rPr sz="9200" spc="-575" dirty="0"/>
              <a:t>CHATBOT</a:t>
            </a:r>
            <a:endParaRPr sz="9200"/>
          </a:p>
        </p:txBody>
      </p:sp>
      <p:sp>
        <p:nvSpPr>
          <p:cNvPr id="6" name="object 6"/>
          <p:cNvSpPr txBox="1"/>
          <p:nvPr/>
        </p:nvSpPr>
        <p:spPr>
          <a:xfrm>
            <a:off x="457201" y="4910101"/>
            <a:ext cx="12573000" cy="3157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3365">
              <a:lnSpc>
                <a:spcPct val="100000"/>
              </a:lnSpc>
              <a:spcBef>
                <a:spcPts val="120"/>
              </a:spcBef>
            </a:pPr>
            <a:r>
              <a:rPr sz="2800" dirty="0">
                <a:solidFill>
                  <a:srgbClr val="FDDB67"/>
                </a:solidFill>
                <a:latin typeface="Verdana"/>
                <a:cs typeface="Verdana"/>
              </a:rPr>
              <a:t>DEEP</a:t>
            </a:r>
            <a:r>
              <a:rPr sz="2800" spc="-180" dirty="0">
                <a:solidFill>
                  <a:srgbClr val="FDDB67"/>
                </a:solidFill>
                <a:latin typeface="Verdana"/>
                <a:cs typeface="Verdana"/>
              </a:rPr>
              <a:t> </a:t>
            </a:r>
            <a:r>
              <a:rPr sz="2800" spc="-10" dirty="0" smtClean="0">
                <a:solidFill>
                  <a:srgbClr val="FDDB67"/>
                </a:solidFill>
                <a:latin typeface="Verdana"/>
                <a:cs typeface="Verdana"/>
              </a:rPr>
              <a:t>LEARNING</a:t>
            </a:r>
            <a:endParaRPr lang="en-US" sz="2800" dirty="0">
              <a:latin typeface="Verdana"/>
              <a:cs typeface="Verdana"/>
            </a:endParaRPr>
          </a:p>
          <a:p>
            <a:pPr marL="253365">
              <a:lnSpc>
                <a:spcPct val="100000"/>
              </a:lnSpc>
              <a:spcBef>
                <a:spcPts val="120"/>
              </a:spcBef>
            </a:pPr>
            <a:endParaRPr lang="en-US" sz="2800" spc="-220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253365">
              <a:lnSpc>
                <a:spcPct val="100000"/>
              </a:lnSpc>
              <a:spcBef>
                <a:spcPts val="120"/>
              </a:spcBef>
            </a:pPr>
            <a:r>
              <a:rPr lang="en-US" sz="28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spc="-220" dirty="0" smtClean="0">
                <a:solidFill>
                  <a:srgbClr val="FFFFFF"/>
                </a:solidFill>
                <a:latin typeface="Verdana"/>
                <a:cs typeface="Verdana"/>
              </a:rPr>
              <a:t>                                                                               </a:t>
            </a:r>
            <a:r>
              <a:rPr lang="en-US" sz="3600" spc="-220" dirty="0" smtClean="0">
                <a:solidFill>
                  <a:srgbClr val="FFFFFF"/>
                </a:solidFill>
                <a:latin typeface="Arial Black"/>
                <a:cs typeface="Arial Black"/>
              </a:rPr>
              <a:t>NAME: </a:t>
            </a:r>
            <a:r>
              <a:rPr sz="3600" spc="-220" dirty="0" smtClean="0">
                <a:solidFill>
                  <a:srgbClr val="FFFFFF"/>
                </a:solidFill>
                <a:latin typeface="Arial Black"/>
                <a:cs typeface="Arial Black"/>
              </a:rPr>
              <a:t>AIYAPPAN</a:t>
            </a:r>
            <a:r>
              <a:rPr sz="3600" spc="-290" dirty="0" smtClean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65" dirty="0" smtClean="0">
                <a:solidFill>
                  <a:srgbClr val="FFFFFF"/>
                </a:solidFill>
                <a:latin typeface="Arial Black"/>
                <a:cs typeface="Arial Black"/>
              </a:rPr>
              <a:t>V</a:t>
            </a:r>
            <a:endParaRPr lang="en-US" sz="3600" spc="-65" dirty="0" smtClean="0">
              <a:solidFill>
                <a:srgbClr val="FFFFFF"/>
              </a:solidFill>
              <a:latin typeface="Arial Black"/>
              <a:cs typeface="Arial Black"/>
            </a:endParaRPr>
          </a:p>
          <a:p>
            <a:pPr marL="253365">
              <a:lnSpc>
                <a:spcPct val="100000"/>
              </a:lnSpc>
              <a:spcBef>
                <a:spcPts val="120"/>
              </a:spcBef>
            </a:pPr>
            <a:r>
              <a:rPr sz="3600" spc="-65" dirty="0" smtClean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lang="en-US" sz="3600" spc="-65" dirty="0" smtClean="0">
                <a:solidFill>
                  <a:srgbClr val="FFFFFF"/>
                </a:solidFill>
                <a:latin typeface="Arial Black"/>
                <a:cs typeface="Arial Black"/>
              </a:rPr>
              <a:t>                           </a:t>
            </a:r>
            <a:r>
              <a:rPr lang="en-US" sz="3600" spc="-65" dirty="0" smtClean="0">
                <a:solidFill>
                  <a:srgbClr val="FFFFFF"/>
                </a:solidFill>
                <a:latin typeface="Arial Black"/>
                <a:cs typeface="Arial Black"/>
              </a:rPr>
              <a:t>           </a:t>
            </a:r>
            <a:r>
              <a:rPr lang="en-US" sz="3600" spc="-65" dirty="0" smtClean="0">
                <a:solidFill>
                  <a:srgbClr val="FFFFFF"/>
                </a:solidFill>
                <a:latin typeface="Arial Black"/>
                <a:cs typeface="Arial Black"/>
              </a:rPr>
              <a:t>REG.NO.: </a:t>
            </a:r>
            <a:r>
              <a:rPr sz="3600" spc="-80" dirty="0" smtClean="0">
                <a:solidFill>
                  <a:srgbClr val="FFFFFF"/>
                </a:solidFill>
                <a:latin typeface="Arial Black"/>
                <a:cs typeface="Arial Black"/>
              </a:rPr>
              <a:t>422521104004</a:t>
            </a:r>
            <a:endParaRPr lang="en-US" sz="3600" spc="-80" dirty="0">
              <a:solidFill>
                <a:srgbClr val="FFFFFF"/>
              </a:solidFill>
              <a:latin typeface="Arial Black"/>
              <a:cs typeface="Arial Black"/>
            </a:endParaRPr>
          </a:p>
          <a:p>
            <a:pPr marL="253365">
              <a:lnSpc>
                <a:spcPct val="100000"/>
              </a:lnSpc>
              <a:spcBef>
                <a:spcPts val="120"/>
              </a:spcBef>
            </a:pPr>
            <a:r>
              <a:rPr lang="en-US" sz="3600" spc="-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lang="en-US" sz="3600" spc="-80" dirty="0" smtClean="0">
                <a:solidFill>
                  <a:srgbClr val="FFFFFF"/>
                </a:solidFill>
                <a:latin typeface="Arial Black"/>
                <a:cs typeface="Arial Black"/>
              </a:rPr>
              <a:t>               EMAIL: </a:t>
            </a:r>
            <a:r>
              <a:rPr lang="en-IN" sz="3600" spc="-10" dirty="0" smtClean="0">
                <a:solidFill>
                  <a:srgbClr val="FFFFFF"/>
                </a:solidFill>
                <a:latin typeface="Arial Black"/>
                <a:cs typeface="Arial Black"/>
                <a:hlinkClick r:id="rId2"/>
              </a:rPr>
              <a:t>donaiyappan47@gmail.com</a:t>
            </a:r>
            <a:endParaRPr lang="en-IN" sz="3600" dirty="0" smtClean="0">
              <a:latin typeface="Arial Black"/>
              <a:cs typeface="Arial Black"/>
            </a:endParaRPr>
          </a:p>
          <a:p>
            <a:pPr marL="253365">
              <a:lnSpc>
                <a:spcPct val="100000"/>
              </a:lnSpc>
              <a:spcBef>
                <a:spcPts val="120"/>
              </a:spcBef>
            </a:pPr>
            <a:r>
              <a:rPr lang="en-IN" sz="3600" spc="-60" dirty="0" smtClean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lang="en-US" sz="2900" spc="-60" dirty="0" smtClean="0">
                <a:solidFill>
                  <a:srgbClr val="FFFFFF"/>
                </a:solidFill>
                <a:latin typeface="Arial Black"/>
                <a:cs typeface="Arial Black"/>
              </a:rPr>
              <a:t>COLLEGE : </a:t>
            </a:r>
            <a:r>
              <a:rPr sz="2900" spc="-60" dirty="0" smtClean="0">
                <a:solidFill>
                  <a:srgbClr val="FFFFFF"/>
                </a:solidFill>
                <a:latin typeface="Arial Black"/>
                <a:cs typeface="Arial Black"/>
              </a:rPr>
              <a:t>University</a:t>
            </a:r>
            <a:r>
              <a:rPr sz="2900" spc="-235" dirty="0" smtClean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900" spc="-40" dirty="0">
                <a:solidFill>
                  <a:srgbClr val="FFFFFF"/>
                </a:solidFill>
                <a:latin typeface="Arial Black"/>
                <a:cs typeface="Arial Black"/>
              </a:rPr>
              <a:t>college</a:t>
            </a:r>
            <a:r>
              <a:rPr sz="2900" spc="-2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900" spc="100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2900" spc="-2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900" spc="-10" dirty="0">
                <a:solidFill>
                  <a:srgbClr val="FFFFFF"/>
                </a:solidFill>
                <a:latin typeface="Arial Black"/>
                <a:cs typeface="Arial Black"/>
              </a:rPr>
              <a:t>Engineering,Villupuram</a:t>
            </a:r>
            <a:endParaRPr sz="29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5700" y="2097462"/>
            <a:ext cx="14497049" cy="74009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10"/>
              </a:spcBef>
            </a:pPr>
            <a:r>
              <a:rPr spc="-695" dirty="0"/>
              <a:t>RESULT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7320" y="3407306"/>
            <a:ext cx="16049622" cy="47815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10"/>
              </a:spcBef>
            </a:pPr>
            <a:r>
              <a:rPr spc="-695" dirty="0"/>
              <a:t>RESULT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2619" y="2094748"/>
            <a:ext cx="10086974" cy="74009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10"/>
              </a:spcBef>
            </a:pPr>
            <a:r>
              <a:rPr spc="-695" dirty="0"/>
              <a:t>RESULT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276" y="1803889"/>
            <a:ext cx="17462500" cy="7985759"/>
          </a:xfrm>
          <a:custGeom>
            <a:avLst/>
            <a:gdLst/>
            <a:ahLst/>
            <a:cxnLst/>
            <a:rect l="l" t="t" r="r" b="b"/>
            <a:pathLst>
              <a:path w="17462500" h="7985759">
                <a:moveTo>
                  <a:pt x="17271681" y="7985758"/>
                </a:moveTo>
                <a:lnTo>
                  <a:pt x="190499" y="7985758"/>
                </a:lnTo>
                <a:lnTo>
                  <a:pt x="153161" y="7982064"/>
                </a:lnTo>
                <a:lnTo>
                  <a:pt x="84810" y="7953753"/>
                </a:lnTo>
                <a:lnTo>
                  <a:pt x="32006" y="7900948"/>
                </a:lnTo>
                <a:lnTo>
                  <a:pt x="3694" y="7832597"/>
                </a:lnTo>
                <a:lnTo>
                  <a:pt x="0" y="7795258"/>
                </a:lnTo>
                <a:lnTo>
                  <a:pt x="0" y="190499"/>
                </a:lnTo>
                <a:lnTo>
                  <a:pt x="14500" y="117598"/>
                </a:lnTo>
                <a:lnTo>
                  <a:pt x="55796" y="55796"/>
                </a:lnTo>
                <a:lnTo>
                  <a:pt x="117598" y="14500"/>
                </a:lnTo>
                <a:lnTo>
                  <a:pt x="190499" y="0"/>
                </a:lnTo>
                <a:lnTo>
                  <a:pt x="17271681" y="0"/>
                </a:lnTo>
                <a:lnTo>
                  <a:pt x="17344582" y="14500"/>
                </a:lnTo>
                <a:lnTo>
                  <a:pt x="17406386" y="55796"/>
                </a:lnTo>
                <a:lnTo>
                  <a:pt x="17447681" y="117598"/>
                </a:lnTo>
                <a:lnTo>
                  <a:pt x="17462181" y="190499"/>
                </a:lnTo>
                <a:lnTo>
                  <a:pt x="17462181" y="7795258"/>
                </a:lnTo>
                <a:lnTo>
                  <a:pt x="17447681" y="7868160"/>
                </a:lnTo>
                <a:lnTo>
                  <a:pt x="17406386" y="7929963"/>
                </a:lnTo>
                <a:lnTo>
                  <a:pt x="17344582" y="7971258"/>
                </a:lnTo>
                <a:lnTo>
                  <a:pt x="17271681" y="79857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78294" y="1"/>
            <a:ext cx="5509895" cy="1494155"/>
          </a:xfrm>
          <a:custGeom>
            <a:avLst/>
            <a:gdLst/>
            <a:ahLst/>
            <a:cxnLst/>
            <a:rect l="l" t="t" r="r" b="b"/>
            <a:pathLst>
              <a:path w="5509894" h="1494155">
                <a:moveTo>
                  <a:pt x="5509704" y="1494137"/>
                </a:moveTo>
                <a:lnTo>
                  <a:pt x="1111271" y="1494137"/>
                </a:lnTo>
                <a:lnTo>
                  <a:pt x="1063073" y="1493110"/>
                </a:lnTo>
                <a:lnTo>
                  <a:pt x="1015395" y="1490057"/>
                </a:lnTo>
                <a:lnTo>
                  <a:pt x="968284" y="1485021"/>
                </a:lnTo>
                <a:lnTo>
                  <a:pt x="921781" y="1478042"/>
                </a:lnTo>
                <a:lnTo>
                  <a:pt x="875926" y="1469162"/>
                </a:lnTo>
                <a:lnTo>
                  <a:pt x="830763" y="1458423"/>
                </a:lnTo>
                <a:lnTo>
                  <a:pt x="786332" y="1445867"/>
                </a:lnTo>
                <a:lnTo>
                  <a:pt x="742676" y="1431536"/>
                </a:lnTo>
                <a:lnTo>
                  <a:pt x="699836" y="1415470"/>
                </a:lnTo>
                <a:lnTo>
                  <a:pt x="657854" y="1397713"/>
                </a:lnTo>
                <a:lnTo>
                  <a:pt x="616772" y="1378305"/>
                </a:lnTo>
                <a:lnTo>
                  <a:pt x="576631" y="1357289"/>
                </a:lnTo>
                <a:lnTo>
                  <a:pt x="537472" y="1334705"/>
                </a:lnTo>
                <a:lnTo>
                  <a:pt x="499339" y="1310597"/>
                </a:lnTo>
                <a:lnTo>
                  <a:pt x="462272" y="1285004"/>
                </a:lnTo>
                <a:lnTo>
                  <a:pt x="426313" y="1257970"/>
                </a:lnTo>
                <a:lnTo>
                  <a:pt x="391504" y="1229536"/>
                </a:lnTo>
                <a:lnTo>
                  <a:pt x="357886" y="1199743"/>
                </a:lnTo>
                <a:lnTo>
                  <a:pt x="325502" y="1168634"/>
                </a:lnTo>
                <a:lnTo>
                  <a:pt x="294393" y="1136250"/>
                </a:lnTo>
                <a:lnTo>
                  <a:pt x="264600" y="1102632"/>
                </a:lnTo>
                <a:lnTo>
                  <a:pt x="236166" y="1067823"/>
                </a:lnTo>
                <a:lnTo>
                  <a:pt x="209132" y="1031864"/>
                </a:lnTo>
                <a:lnTo>
                  <a:pt x="183539" y="994797"/>
                </a:lnTo>
                <a:lnTo>
                  <a:pt x="159431" y="956663"/>
                </a:lnTo>
                <a:lnTo>
                  <a:pt x="136847" y="917505"/>
                </a:lnTo>
                <a:lnTo>
                  <a:pt x="115831" y="877364"/>
                </a:lnTo>
                <a:lnTo>
                  <a:pt x="96423" y="836281"/>
                </a:lnTo>
                <a:lnTo>
                  <a:pt x="78666" y="794299"/>
                </a:lnTo>
                <a:lnTo>
                  <a:pt x="62600" y="751459"/>
                </a:lnTo>
                <a:lnTo>
                  <a:pt x="48269" y="707803"/>
                </a:lnTo>
                <a:lnTo>
                  <a:pt x="35713" y="663372"/>
                </a:lnTo>
                <a:lnTo>
                  <a:pt x="24974" y="618209"/>
                </a:lnTo>
                <a:lnTo>
                  <a:pt x="16095" y="572355"/>
                </a:lnTo>
                <a:lnTo>
                  <a:pt x="9116" y="525851"/>
                </a:lnTo>
                <a:lnTo>
                  <a:pt x="4079" y="478740"/>
                </a:lnTo>
                <a:lnTo>
                  <a:pt x="1026" y="431063"/>
                </a:lnTo>
                <a:lnTo>
                  <a:pt x="0" y="382862"/>
                </a:lnTo>
                <a:lnTo>
                  <a:pt x="0" y="0"/>
                </a:lnTo>
                <a:lnTo>
                  <a:pt x="5509704" y="0"/>
                </a:lnTo>
                <a:lnTo>
                  <a:pt x="5509704" y="1494137"/>
                </a:lnTo>
                <a:close/>
              </a:path>
            </a:pathLst>
          </a:custGeom>
          <a:solidFill>
            <a:srgbClr val="FF6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10"/>
              </a:spcBef>
            </a:pPr>
            <a:r>
              <a:rPr spc="-395" dirty="0"/>
              <a:t>CONCLUSION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89210" y="2417606"/>
            <a:ext cx="16481425" cy="6597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54860" algn="just">
              <a:lnSpc>
                <a:spcPct val="100299"/>
              </a:lnSpc>
              <a:spcBef>
                <a:spcPts val="95"/>
              </a:spcBef>
            </a:pPr>
            <a:r>
              <a:rPr sz="4300" spc="170" dirty="0">
                <a:latin typeface="Times New Roman"/>
                <a:cs typeface="Times New Roman"/>
              </a:rPr>
              <a:t>In</a:t>
            </a:r>
            <a:r>
              <a:rPr sz="4300" spc="355" dirty="0">
                <a:latin typeface="Times New Roman"/>
                <a:cs typeface="Times New Roman"/>
              </a:rPr>
              <a:t> </a:t>
            </a:r>
            <a:r>
              <a:rPr sz="4300" dirty="0">
                <a:latin typeface="Times New Roman"/>
                <a:cs typeface="Times New Roman"/>
              </a:rPr>
              <a:t>conclusion,</a:t>
            </a:r>
            <a:r>
              <a:rPr sz="4300" spc="355" dirty="0">
                <a:latin typeface="Times New Roman"/>
                <a:cs typeface="Times New Roman"/>
              </a:rPr>
              <a:t> </a:t>
            </a:r>
            <a:r>
              <a:rPr sz="4300" spc="70" dirty="0">
                <a:latin typeface="Times New Roman"/>
                <a:cs typeface="Times New Roman"/>
              </a:rPr>
              <a:t>the</a:t>
            </a:r>
            <a:r>
              <a:rPr sz="4300" spc="355" dirty="0">
                <a:latin typeface="Times New Roman"/>
                <a:cs typeface="Times New Roman"/>
              </a:rPr>
              <a:t> </a:t>
            </a:r>
            <a:r>
              <a:rPr sz="4300" dirty="0">
                <a:latin typeface="Times New Roman"/>
                <a:cs typeface="Times New Roman"/>
              </a:rPr>
              <a:t>development</a:t>
            </a:r>
            <a:r>
              <a:rPr sz="4300" spc="355" dirty="0">
                <a:latin typeface="Times New Roman"/>
                <a:cs typeface="Times New Roman"/>
              </a:rPr>
              <a:t> </a:t>
            </a:r>
            <a:r>
              <a:rPr sz="4300" spc="55" dirty="0">
                <a:latin typeface="Times New Roman"/>
                <a:cs typeface="Times New Roman"/>
              </a:rPr>
              <a:t>of</a:t>
            </a:r>
            <a:r>
              <a:rPr sz="4300" spc="350" dirty="0">
                <a:latin typeface="Times New Roman"/>
                <a:cs typeface="Times New Roman"/>
              </a:rPr>
              <a:t> </a:t>
            </a:r>
            <a:r>
              <a:rPr sz="4300" spc="70" dirty="0">
                <a:latin typeface="Times New Roman"/>
                <a:cs typeface="Times New Roman"/>
              </a:rPr>
              <a:t>the</a:t>
            </a:r>
            <a:r>
              <a:rPr sz="4300" spc="355" dirty="0">
                <a:latin typeface="Times New Roman"/>
                <a:cs typeface="Times New Roman"/>
              </a:rPr>
              <a:t> </a:t>
            </a:r>
            <a:r>
              <a:rPr sz="4300" spc="55" dirty="0">
                <a:latin typeface="Times New Roman"/>
                <a:cs typeface="Times New Roman"/>
              </a:rPr>
              <a:t>Event</a:t>
            </a:r>
            <a:r>
              <a:rPr sz="4300" spc="355" dirty="0">
                <a:latin typeface="Times New Roman"/>
                <a:cs typeface="Times New Roman"/>
              </a:rPr>
              <a:t> </a:t>
            </a:r>
            <a:r>
              <a:rPr sz="4300" spc="45" dirty="0">
                <a:latin typeface="Times New Roman"/>
                <a:cs typeface="Times New Roman"/>
              </a:rPr>
              <a:t>Planning</a:t>
            </a:r>
            <a:r>
              <a:rPr sz="4300" spc="350" dirty="0">
                <a:latin typeface="Times New Roman"/>
                <a:cs typeface="Times New Roman"/>
              </a:rPr>
              <a:t> </a:t>
            </a:r>
            <a:r>
              <a:rPr sz="4300" spc="135" dirty="0">
                <a:latin typeface="Times New Roman"/>
                <a:cs typeface="Times New Roman"/>
              </a:rPr>
              <a:t>Chatbot </a:t>
            </a:r>
            <a:r>
              <a:rPr sz="4300" spc="-20" dirty="0">
                <a:latin typeface="Times New Roman"/>
                <a:cs typeface="Times New Roman"/>
              </a:rPr>
              <a:t>utilizing</a:t>
            </a:r>
            <a:r>
              <a:rPr sz="4300" spc="-75" dirty="0">
                <a:latin typeface="Times New Roman"/>
                <a:cs typeface="Times New Roman"/>
              </a:rPr>
              <a:t> </a:t>
            </a:r>
            <a:r>
              <a:rPr sz="4300" dirty="0">
                <a:latin typeface="Times New Roman"/>
                <a:cs typeface="Times New Roman"/>
              </a:rPr>
              <a:t>machine</a:t>
            </a:r>
            <a:r>
              <a:rPr sz="4300" spc="-75" dirty="0">
                <a:latin typeface="Times New Roman"/>
                <a:cs typeface="Times New Roman"/>
              </a:rPr>
              <a:t> </a:t>
            </a:r>
            <a:r>
              <a:rPr sz="4300" dirty="0">
                <a:latin typeface="Times New Roman"/>
                <a:cs typeface="Times New Roman"/>
              </a:rPr>
              <a:t>learning</a:t>
            </a:r>
            <a:r>
              <a:rPr sz="4300" spc="-75" dirty="0">
                <a:latin typeface="Times New Roman"/>
                <a:cs typeface="Times New Roman"/>
              </a:rPr>
              <a:t> </a:t>
            </a:r>
            <a:r>
              <a:rPr sz="4300" spc="155" dirty="0">
                <a:latin typeface="Times New Roman"/>
                <a:cs typeface="Times New Roman"/>
              </a:rPr>
              <a:t>and</a:t>
            </a:r>
            <a:r>
              <a:rPr sz="4300" spc="-75" dirty="0">
                <a:latin typeface="Times New Roman"/>
                <a:cs typeface="Times New Roman"/>
              </a:rPr>
              <a:t> </a:t>
            </a:r>
            <a:r>
              <a:rPr sz="4300" spc="105" dirty="0">
                <a:latin typeface="Times New Roman"/>
                <a:cs typeface="Times New Roman"/>
              </a:rPr>
              <a:t>natural</a:t>
            </a:r>
            <a:r>
              <a:rPr sz="4300" spc="-75" dirty="0">
                <a:latin typeface="Times New Roman"/>
                <a:cs typeface="Times New Roman"/>
              </a:rPr>
              <a:t> </a:t>
            </a:r>
            <a:r>
              <a:rPr sz="4300" dirty="0">
                <a:latin typeface="Times New Roman"/>
                <a:cs typeface="Times New Roman"/>
              </a:rPr>
              <a:t>language</a:t>
            </a:r>
            <a:r>
              <a:rPr sz="4300" spc="-75" dirty="0">
                <a:latin typeface="Times New Roman"/>
                <a:cs typeface="Times New Roman"/>
              </a:rPr>
              <a:t> </a:t>
            </a:r>
            <a:r>
              <a:rPr sz="4300" dirty="0">
                <a:latin typeface="Times New Roman"/>
                <a:cs typeface="Times New Roman"/>
              </a:rPr>
              <a:t>processing</a:t>
            </a:r>
            <a:r>
              <a:rPr sz="4300" spc="-75" dirty="0">
                <a:latin typeface="Times New Roman"/>
                <a:cs typeface="Times New Roman"/>
              </a:rPr>
              <a:t> </a:t>
            </a:r>
            <a:r>
              <a:rPr sz="4300" dirty="0">
                <a:latin typeface="Times New Roman"/>
                <a:cs typeface="Times New Roman"/>
              </a:rPr>
              <a:t>techniques</a:t>
            </a:r>
            <a:r>
              <a:rPr sz="4300" spc="-75" dirty="0">
                <a:latin typeface="Times New Roman"/>
                <a:cs typeface="Times New Roman"/>
              </a:rPr>
              <a:t> </a:t>
            </a:r>
            <a:r>
              <a:rPr sz="4300" spc="55" dirty="0">
                <a:latin typeface="Times New Roman"/>
                <a:cs typeface="Times New Roman"/>
              </a:rPr>
              <a:t>has </a:t>
            </a:r>
            <a:r>
              <a:rPr sz="4300" dirty="0">
                <a:latin typeface="Times New Roman"/>
                <a:cs typeface="Times New Roman"/>
              </a:rPr>
              <a:t>been</a:t>
            </a:r>
            <a:r>
              <a:rPr sz="4300" spc="260" dirty="0">
                <a:latin typeface="Times New Roman"/>
                <a:cs typeface="Times New Roman"/>
              </a:rPr>
              <a:t>  </a:t>
            </a:r>
            <a:r>
              <a:rPr sz="4300" spc="225" dirty="0">
                <a:latin typeface="Times New Roman"/>
                <a:cs typeface="Times New Roman"/>
              </a:rPr>
              <a:t>a</a:t>
            </a:r>
            <a:r>
              <a:rPr sz="4300" spc="265" dirty="0">
                <a:latin typeface="Times New Roman"/>
                <a:cs typeface="Times New Roman"/>
              </a:rPr>
              <a:t>  </a:t>
            </a:r>
            <a:r>
              <a:rPr sz="4300" dirty="0">
                <a:latin typeface="Times New Roman"/>
                <a:cs typeface="Times New Roman"/>
              </a:rPr>
              <a:t>significant</a:t>
            </a:r>
            <a:r>
              <a:rPr sz="4300" spc="265" dirty="0">
                <a:latin typeface="Times New Roman"/>
                <a:cs typeface="Times New Roman"/>
              </a:rPr>
              <a:t>  </a:t>
            </a:r>
            <a:r>
              <a:rPr sz="4300" dirty="0">
                <a:latin typeface="Times New Roman"/>
                <a:cs typeface="Times New Roman"/>
              </a:rPr>
              <a:t>endeavor.</a:t>
            </a:r>
            <a:r>
              <a:rPr sz="4300" spc="265" dirty="0">
                <a:latin typeface="Times New Roman"/>
                <a:cs typeface="Times New Roman"/>
              </a:rPr>
              <a:t>  </a:t>
            </a:r>
            <a:r>
              <a:rPr sz="4300" spc="110" dirty="0">
                <a:latin typeface="Times New Roman"/>
                <a:cs typeface="Times New Roman"/>
              </a:rPr>
              <a:t>Through</a:t>
            </a:r>
            <a:r>
              <a:rPr sz="4300" spc="265" dirty="0">
                <a:latin typeface="Times New Roman"/>
                <a:cs typeface="Times New Roman"/>
              </a:rPr>
              <a:t>  </a:t>
            </a:r>
            <a:r>
              <a:rPr sz="4300" dirty="0">
                <a:latin typeface="Times New Roman"/>
                <a:cs typeface="Times New Roman"/>
              </a:rPr>
              <a:t>extensive</a:t>
            </a:r>
            <a:r>
              <a:rPr sz="4300" spc="260" dirty="0">
                <a:latin typeface="Times New Roman"/>
                <a:cs typeface="Times New Roman"/>
              </a:rPr>
              <a:t>  </a:t>
            </a:r>
            <a:r>
              <a:rPr sz="4300" spc="155" dirty="0">
                <a:latin typeface="Times New Roman"/>
                <a:cs typeface="Times New Roman"/>
              </a:rPr>
              <a:t>data</a:t>
            </a:r>
            <a:r>
              <a:rPr sz="4300" spc="265" dirty="0">
                <a:latin typeface="Times New Roman"/>
                <a:cs typeface="Times New Roman"/>
              </a:rPr>
              <a:t>  </a:t>
            </a:r>
            <a:r>
              <a:rPr sz="4300" spc="-10" dirty="0">
                <a:latin typeface="Times New Roman"/>
                <a:cs typeface="Times New Roman"/>
              </a:rPr>
              <a:t>preprocessing, </a:t>
            </a:r>
            <a:r>
              <a:rPr sz="4300" spc="50" dirty="0">
                <a:latin typeface="Times New Roman"/>
                <a:cs typeface="Times New Roman"/>
              </a:rPr>
              <a:t>training</a:t>
            </a:r>
            <a:r>
              <a:rPr sz="4300" spc="185" dirty="0">
                <a:latin typeface="Times New Roman"/>
                <a:cs typeface="Times New Roman"/>
              </a:rPr>
              <a:t>  </a:t>
            </a:r>
            <a:r>
              <a:rPr sz="4300" spc="155" dirty="0">
                <a:latin typeface="Times New Roman"/>
                <a:cs typeface="Times New Roman"/>
              </a:rPr>
              <a:t>data</a:t>
            </a:r>
            <a:r>
              <a:rPr sz="4300" spc="185" dirty="0">
                <a:latin typeface="Times New Roman"/>
                <a:cs typeface="Times New Roman"/>
              </a:rPr>
              <a:t>  </a:t>
            </a:r>
            <a:r>
              <a:rPr sz="4300" spc="80" dirty="0">
                <a:latin typeface="Times New Roman"/>
                <a:cs typeface="Times New Roman"/>
              </a:rPr>
              <a:t>preparation,</a:t>
            </a:r>
            <a:r>
              <a:rPr sz="4300" spc="190" dirty="0">
                <a:latin typeface="Times New Roman"/>
                <a:cs typeface="Times New Roman"/>
              </a:rPr>
              <a:t>  </a:t>
            </a:r>
            <a:r>
              <a:rPr sz="4300" spc="155" dirty="0">
                <a:latin typeface="Times New Roman"/>
                <a:cs typeface="Times New Roman"/>
              </a:rPr>
              <a:t>and</a:t>
            </a:r>
            <a:r>
              <a:rPr sz="4300" spc="185" dirty="0">
                <a:latin typeface="Times New Roman"/>
                <a:cs typeface="Times New Roman"/>
              </a:rPr>
              <a:t>  </a:t>
            </a:r>
            <a:r>
              <a:rPr sz="4300" dirty="0">
                <a:latin typeface="Times New Roman"/>
                <a:cs typeface="Times New Roman"/>
              </a:rPr>
              <a:t>model</a:t>
            </a:r>
            <a:r>
              <a:rPr sz="4300" spc="190" dirty="0">
                <a:latin typeface="Times New Roman"/>
                <a:cs typeface="Times New Roman"/>
              </a:rPr>
              <a:t>  </a:t>
            </a:r>
            <a:r>
              <a:rPr sz="4300" dirty="0">
                <a:latin typeface="Times New Roman"/>
                <a:cs typeface="Times New Roman"/>
              </a:rPr>
              <a:t>training,</a:t>
            </a:r>
            <a:r>
              <a:rPr sz="4300" spc="185" dirty="0">
                <a:latin typeface="Times New Roman"/>
                <a:cs typeface="Times New Roman"/>
              </a:rPr>
              <a:t>  </a:t>
            </a:r>
            <a:r>
              <a:rPr sz="4300" dirty="0">
                <a:latin typeface="Times New Roman"/>
                <a:cs typeface="Times New Roman"/>
              </a:rPr>
              <a:t>we</a:t>
            </a:r>
            <a:r>
              <a:rPr sz="4300" spc="190" dirty="0">
                <a:latin typeface="Times New Roman"/>
                <a:cs typeface="Times New Roman"/>
              </a:rPr>
              <a:t>  </a:t>
            </a:r>
            <a:r>
              <a:rPr sz="4300" dirty="0">
                <a:latin typeface="Times New Roman"/>
                <a:cs typeface="Times New Roman"/>
              </a:rPr>
              <a:t>have</a:t>
            </a:r>
            <a:r>
              <a:rPr sz="4300" spc="185" dirty="0">
                <a:latin typeface="Times New Roman"/>
                <a:cs typeface="Times New Roman"/>
              </a:rPr>
              <a:t>  </a:t>
            </a:r>
            <a:r>
              <a:rPr sz="4300" spc="-10" dirty="0">
                <a:latin typeface="Times New Roman"/>
                <a:cs typeface="Times New Roman"/>
              </a:rPr>
              <a:t>successfully </a:t>
            </a:r>
            <a:r>
              <a:rPr sz="4300" dirty="0">
                <a:latin typeface="Times New Roman"/>
                <a:cs typeface="Times New Roman"/>
              </a:rPr>
              <a:t>created</a:t>
            </a:r>
            <a:r>
              <a:rPr sz="4300" spc="140" dirty="0">
                <a:latin typeface="Times New Roman"/>
                <a:cs typeface="Times New Roman"/>
              </a:rPr>
              <a:t>  </a:t>
            </a:r>
            <a:r>
              <a:rPr sz="4300" spc="225" dirty="0">
                <a:latin typeface="Times New Roman"/>
                <a:cs typeface="Times New Roman"/>
              </a:rPr>
              <a:t>a</a:t>
            </a:r>
            <a:r>
              <a:rPr sz="4300" spc="145" dirty="0">
                <a:latin typeface="Times New Roman"/>
                <a:cs typeface="Times New Roman"/>
              </a:rPr>
              <a:t>  </a:t>
            </a:r>
            <a:r>
              <a:rPr sz="4300" spc="105" dirty="0">
                <a:latin typeface="Times New Roman"/>
                <a:cs typeface="Times New Roman"/>
              </a:rPr>
              <a:t>chatbot</a:t>
            </a:r>
            <a:r>
              <a:rPr sz="4300" spc="140" dirty="0">
                <a:latin typeface="Times New Roman"/>
                <a:cs typeface="Times New Roman"/>
              </a:rPr>
              <a:t>  </a:t>
            </a:r>
            <a:r>
              <a:rPr sz="4300" dirty="0">
                <a:latin typeface="Times New Roman"/>
                <a:cs typeface="Times New Roman"/>
              </a:rPr>
              <a:t>capable</a:t>
            </a:r>
            <a:r>
              <a:rPr sz="4300" spc="145" dirty="0">
                <a:latin typeface="Times New Roman"/>
                <a:cs typeface="Times New Roman"/>
              </a:rPr>
              <a:t>  </a:t>
            </a:r>
            <a:r>
              <a:rPr sz="4300" spc="55" dirty="0">
                <a:latin typeface="Times New Roman"/>
                <a:cs typeface="Times New Roman"/>
              </a:rPr>
              <a:t>of</a:t>
            </a:r>
            <a:r>
              <a:rPr sz="4300" spc="145" dirty="0">
                <a:latin typeface="Times New Roman"/>
                <a:cs typeface="Times New Roman"/>
              </a:rPr>
              <a:t>  </a:t>
            </a:r>
            <a:r>
              <a:rPr sz="4300" spc="60" dirty="0">
                <a:latin typeface="Times New Roman"/>
                <a:cs typeface="Times New Roman"/>
              </a:rPr>
              <a:t>understanding</a:t>
            </a:r>
            <a:r>
              <a:rPr sz="4300" spc="140" dirty="0">
                <a:latin typeface="Times New Roman"/>
                <a:cs typeface="Times New Roman"/>
              </a:rPr>
              <a:t>  </a:t>
            </a:r>
            <a:r>
              <a:rPr sz="4300" spc="155" dirty="0">
                <a:latin typeface="Times New Roman"/>
                <a:cs typeface="Times New Roman"/>
              </a:rPr>
              <a:t>and</a:t>
            </a:r>
            <a:r>
              <a:rPr sz="4300" spc="145" dirty="0">
                <a:latin typeface="Times New Roman"/>
                <a:cs typeface="Times New Roman"/>
              </a:rPr>
              <a:t>  </a:t>
            </a:r>
            <a:r>
              <a:rPr sz="4300" dirty="0">
                <a:latin typeface="Times New Roman"/>
                <a:cs typeface="Times New Roman"/>
              </a:rPr>
              <a:t>responding</a:t>
            </a:r>
            <a:r>
              <a:rPr sz="4300" spc="145" dirty="0">
                <a:latin typeface="Times New Roman"/>
                <a:cs typeface="Times New Roman"/>
              </a:rPr>
              <a:t>  </a:t>
            </a:r>
            <a:r>
              <a:rPr sz="4300" spc="175" dirty="0">
                <a:latin typeface="Times New Roman"/>
                <a:cs typeface="Times New Roman"/>
              </a:rPr>
              <a:t>to</a:t>
            </a:r>
            <a:r>
              <a:rPr sz="4300" spc="140" dirty="0">
                <a:latin typeface="Times New Roman"/>
                <a:cs typeface="Times New Roman"/>
              </a:rPr>
              <a:t>  </a:t>
            </a:r>
            <a:r>
              <a:rPr sz="4300" spc="-20" dirty="0">
                <a:latin typeface="Times New Roman"/>
                <a:cs typeface="Times New Roman"/>
              </a:rPr>
              <a:t>user </a:t>
            </a:r>
            <a:r>
              <a:rPr sz="4300" dirty="0">
                <a:latin typeface="Times New Roman"/>
                <a:cs typeface="Times New Roman"/>
              </a:rPr>
              <a:t>queries</a:t>
            </a:r>
            <a:r>
              <a:rPr sz="4300" spc="830" dirty="0">
                <a:latin typeface="Times New Roman"/>
                <a:cs typeface="Times New Roman"/>
              </a:rPr>
              <a:t> </a:t>
            </a:r>
            <a:r>
              <a:rPr sz="4300" dirty="0">
                <a:latin typeface="Times New Roman"/>
                <a:cs typeface="Times New Roman"/>
              </a:rPr>
              <a:t>regarding</a:t>
            </a:r>
            <a:r>
              <a:rPr sz="4300" spc="830" dirty="0">
                <a:latin typeface="Times New Roman"/>
                <a:cs typeface="Times New Roman"/>
              </a:rPr>
              <a:t> </a:t>
            </a:r>
            <a:r>
              <a:rPr sz="4300" dirty="0">
                <a:latin typeface="Times New Roman"/>
                <a:cs typeface="Times New Roman"/>
              </a:rPr>
              <a:t>event</a:t>
            </a:r>
            <a:r>
              <a:rPr sz="4300" spc="830" dirty="0">
                <a:latin typeface="Times New Roman"/>
                <a:cs typeface="Times New Roman"/>
              </a:rPr>
              <a:t> </a:t>
            </a:r>
            <a:r>
              <a:rPr sz="4300" dirty="0">
                <a:latin typeface="Times New Roman"/>
                <a:cs typeface="Times New Roman"/>
              </a:rPr>
              <a:t>planning.</a:t>
            </a:r>
            <a:r>
              <a:rPr sz="4300" spc="835" dirty="0">
                <a:latin typeface="Times New Roman"/>
                <a:cs typeface="Times New Roman"/>
              </a:rPr>
              <a:t> </a:t>
            </a:r>
            <a:r>
              <a:rPr sz="4300" spc="75" dirty="0">
                <a:latin typeface="Times New Roman"/>
                <a:cs typeface="Times New Roman"/>
              </a:rPr>
              <a:t>The</a:t>
            </a:r>
            <a:r>
              <a:rPr sz="4300" spc="830" dirty="0">
                <a:latin typeface="Times New Roman"/>
                <a:cs typeface="Times New Roman"/>
              </a:rPr>
              <a:t> </a:t>
            </a:r>
            <a:r>
              <a:rPr sz="4300" spc="45" dirty="0">
                <a:latin typeface="Times New Roman"/>
                <a:cs typeface="Times New Roman"/>
              </a:rPr>
              <a:t>integration</a:t>
            </a:r>
            <a:r>
              <a:rPr sz="4300" spc="830" dirty="0">
                <a:latin typeface="Times New Roman"/>
                <a:cs typeface="Times New Roman"/>
              </a:rPr>
              <a:t> </a:t>
            </a:r>
            <a:r>
              <a:rPr sz="4300" spc="55" dirty="0">
                <a:latin typeface="Times New Roman"/>
                <a:cs typeface="Times New Roman"/>
              </a:rPr>
              <a:t>of</a:t>
            </a:r>
            <a:r>
              <a:rPr sz="4300" spc="835" dirty="0">
                <a:latin typeface="Times New Roman"/>
                <a:cs typeface="Times New Roman"/>
              </a:rPr>
              <a:t> </a:t>
            </a:r>
            <a:r>
              <a:rPr sz="4300" spc="145" dirty="0">
                <a:latin typeface="Times New Roman"/>
                <a:cs typeface="Times New Roman"/>
              </a:rPr>
              <a:t>LSTM</a:t>
            </a:r>
            <a:r>
              <a:rPr sz="4300" spc="830" dirty="0">
                <a:latin typeface="Times New Roman"/>
                <a:cs typeface="Times New Roman"/>
              </a:rPr>
              <a:t> </a:t>
            </a:r>
            <a:r>
              <a:rPr sz="4300" spc="-10" dirty="0">
                <a:latin typeface="Times New Roman"/>
                <a:cs typeface="Times New Roman"/>
              </a:rPr>
              <a:t>networks, </a:t>
            </a:r>
            <a:r>
              <a:rPr sz="4300" spc="90" dirty="0">
                <a:latin typeface="Times New Roman"/>
                <a:cs typeface="Times New Roman"/>
              </a:rPr>
              <a:t>word</a:t>
            </a:r>
            <a:r>
              <a:rPr sz="4300" spc="890" dirty="0">
                <a:latin typeface="Times New Roman"/>
                <a:cs typeface="Times New Roman"/>
              </a:rPr>
              <a:t> </a:t>
            </a:r>
            <a:r>
              <a:rPr sz="4300" dirty="0">
                <a:latin typeface="Times New Roman"/>
                <a:cs typeface="Times New Roman"/>
              </a:rPr>
              <a:t>lemmatization,</a:t>
            </a:r>
            <a:r>
              <a:rPr sz="4300" spc="890" dirty="0">
                <a:latin typeface="Times New Roman"/>
                <a:cs typeface="Times New Roman"/>
              </a:rPr>
              <a:t> </a:t>
            </a:r>
            <a:r>
              <a:rPr sz="4300" spc="155" dirty="0">
                <a:latin typeface="Times New Roman"/>
                <a:cs typeface="Times New Roman"/>
              </a:rPr>
              <a:t>and</a:t>
            </a:r>
            <a:r>
              <a:rPr sz="4300" spc="890" dirty="0">
                <a:latin typeface="Times New Roman"/>
                <a:cs typeface="Times New Roman"/>
              </a:rPr>
              <a:t> </a:t>
            </a:r>
            <a:r>
              <a:rPr sz="4300" dirty="0">
                <a:latin typeface="Times New Roman"/>
                <a:cs typeface="Times New Roman"/>
              </a:rPr>
              <a:t>deep</a:t>
            </a:r>
            <a:r>
              <a:rPr sz="4300" spc="890" dirty="0">
                <a:latin typeface="Times New Roman"/>
                <a:cs typeface="Times New Roman"/>
              </a:rPr>
              <a:t> </a:t>
            </a:r>
            <a:r>
              <a:rPr sz="4300" dirty="0">
                <a:latin typeface="Times New Roman"/>
                <a:cs typeface="Times New Roman"/>
              </a:rPr>
              <a:t>learning</a:t>
            </a:r>
            <a:r>
              <a:rPr sz="4300" spc="890" dirty="0">
                <a:latin typeface="Times New Roman"/>
                <a:cs typeface="Times New Roman"/>
              </a:rPr>
              <a:t> </a:t>
            </a:r>
            <a:r>
              <a:rPr sz="4300" dirty="0">
                <a:latin typeface="Times New Roman"/>
                <a:cs typeface="Times New Roman"/>
              </a:rPr>
              <a:t>architectures</a:t>
            </a:r>
            <a:r>
              <a:rPr sz="4300" spc="890" dirty="0">
                <a:latin typeface="Times New Roman"/>
                <a:cs typeface="Times New Roman"/>
              </a:rPr>
              <a:t> </a:t>
            </a:r>
            <a:r>
              <a:rPr sz="4300" spc="80" dirty="0">
                <a:latin typeface="Times New Roman"/>
                <a:cs typeface="Times New Roman"/>
              </a:rPr>
              <a:t>has</a:t>
            </a:r>
            <a:r>
              <a:rPr sz="4300" spc="894" dirty="0">
                <a:latin typeface="Times New Roman"/>
                <a:cs typeface="Times New Roman"/>
              </a:rPr>
              <a:t> </a:t>
            </a:r>
            <a:r>
              <a:rPr sz="4300" dirty="0">
                <a:latin typeface="Times New Roman"/>
                <a:cs typeface="Times New Roman"/>
              </a:rPr>
              <a:t>resulted</a:t>
            </a:r>
            <a:r>
              <a:rPr sz="4300" spc="890" dirty="0">
                <a:latin typeface="Times New Roman"/>
                <a:cs typeface="Times New Roman"/>
              </a:rPr>
              <a:t> </a:t>
            </a:r>
            <a:r>
              <a:rPr sz="4300" dirty="0">
                <a:latin typeface="Times New Roman"/>
                <a:cs typeface="Times New Roman"/>
              </a:rPr>
              <a:t>in</a:t>
            </a:r>
            <a:r>
              <a:rPr sz="4300" spc="890" dirty="0">
                <a:latin typeface="Times New Roman"/>
                <a:cs typeface="Times New Roman"/>
              </a:rPr>
              <a:t> </a:t>
            </a:r>
            <a:r>
              <a:rPr sz="4300" spc="175" dirty="0">
                <a:latin typeface="Times New Roman"/>
                <a:cs typeface="Times New Roman"/>
              </a:rPr>
              <a:t>a </a:t>
            </a:r>
            <a:r>
              <a:rPr sz="4300" dirty="0">
                <a:latin typeface="Times New Roman"/>
                <a:cs typeface="Times New Roman"/>
              </a:rPr>
              <a:t>highly</a:t>
            </a:r>
            <a:r>
              <a:rPr sz="4300" spc="80" dirty="0">
                <a:latin typeface="Times New Roman"/>
                <a:cs typeface="Times New Roman"/>
              </a:rPr>
              <a:t>  </a:t>
            </a:r>
            <a:r>
              <a:rPr sz="4300" spc="45" dirty="0">
                <a:latin typeface="Times New Roman"/>
                <a:cs typeface="Times New Roman"/>
              </a:rPr>
              <a:t>accurate</a:t>
            </a:r>
            <a:r>
              <a:rPr sz="4300" spc="80" dirty="0">
                <a:latin typeface="Times New Roman"/>
                <a:cs typeface="Times New Roman"/>
              </a:rPr>
              <a:t>  </a:t>
            </a:r>
            <a:r>
              <a:rPr sz="4300" spc="155" dirty="0">
                <a:latin typeface="Times New Roman"/>
                <a:cs typeface="Times New Roman"/>
              </a:rPr>
              <a:t>and</a:t>
            </a:r>
            <a:r>
              <a:rPr sz="4300" spc="80" dirty="0">
                <a:latin typeface="Times New Roman"/>
                <a:cs typeface="Times New Roman"/>
              </a:rPr>
              <a:t>  </a:t>
            </a:r>
            <a:r>
              <a:rPr sz="4300" dirty="0">
                <a:latin typeface="Times New Roman"/>
                <a:cs typeface="Times New Roman"/>
              </a:rPr>
              <a:t>responsive</a:t>
            </a:r>
            <a:r>
              <a:rPr sz="4300" spc="80" dirty="0">
                <a:latin typeface="Times New Roman"/>
                <a:cs typeface="Times New Roman"/>
              </a:rPr>
              <a:t>  </a:t>
            </a:r>
            <a:r>
              <a:rPr sz="4300" dirty="0">
                <a:latin typeface="Times New Roman"/>
                <a:cs typeface="Times New Roman"/>
              </a:rPr>
              <a:t>system.</a:t>
            </a:r>
            <a:r>
              <a:rPr sz="4300" spc="80" dirty="0">
                <a:latin typeface="Times New Roman"/>
                <a:cs typeface="Times New Roman"/>
              </a:rPr>
              <a:t>  </a:t>
            </a:r>
            <a:r>
              <a:rPr sz="4300" spc="60" dirty="0">
                <a:latin typeface="Times New Roman"/>
                <a:cs typeface="Times New Roman"/>
              </a:rPr>
              <a:t>Moving</a:t>
            </a:r>
            <a:r>
              <a:rPr sz="4300" spc="80" dirty="0">
                <a:latin typeface="Times New Roman"/>
                <a:cs typeface="Times New Roman"/>
              </a:rPr>
              <a:t>  </a:t>
            </a:r>
            <a:r>
              <a:rPr sz="4300" spc="65" dirty="0">
                <a:latin typeface="Times New Roman"/>
                <a:cs typeface="Times New Roman"/>
              </a:rPr>
              <a:t>forward,</a:t>
            </a:r>
            <a:r>
              <a:rPr sz="4300" spc="80" dirty="0">
                <a:latin typeface="Times New Roman"/>
                <a:cs typeface="Times New Roman"/>
              </a:rPr>
              <a:t>  </a:t>
            </a:r>
            <a:r>
              <a:rPr sz="4300" spc="50" dirty="0">
                <a:latin typeface="Times New Roman"/>
                <a:cs typeface="Times New Roman"/>
              </a:rPr>
              <a:t>continuous </a:t>
            </a:r>
            <a:r>
              <a:rPr sz="4300" dirty="0">
                <a:latin typeface="Times New Roman"/>
                <a:cs typeface="Times New Roman"/>
              </a:rPr>
              <a:t>refinement</a:t>
            </a:r>
            <a:r>
              <a:rPr sz="4300" spc="760" dirty="0">
                <a:latin typeface="Times New Roman"/>
                <a:cs typeface="Times New Roman"/>
              </a:rPr>
              <a:t> </a:t>
            </a:r>
            <a:r>
              <a:rPr sz="4300" spc="155" dirty="0">
                <a:latin typeface="Times New Roman"/>
                <a:cs typeface="Times New Roman"/>
              </a:rPr>
              <a:t>and</a:t>
            </a:r>
            <a:r>
              <a:rPr sz="4300" spc="760" dirty="0">
                <a:latin typeface="Times New Roman"/>
                <a:cs typeface="Times New Roman"/>
              </a:rPr>
              <a:t> </a:t>
            </a:r>
            <a:r>
              <a:rPr sz="4300" dirty="0">
                <a:latin typeface="Times New Roman"/>
                <a:cs typeface="Times New Roman"/>
              </a:rPr>
              <a:t>expansion</a:t>
            </a:r>
            <a:r>
              <a:rPr sz="4300" spc="765" dirty="0">
                <a:latin typeface="Times New Roman"/>
                <a:cs typeface="Times New Roman"/>
              </a:rPr>
              <a:t> </a:t>
            </a:r>
            <a:r>
              <a:rPr sz="4300" spc="55" dirty="0">
                <a:latin typeface="Times New Roman"/>
                <a:cs typeface="Times New Roman"/>
              </a:rPr>
              <a:t>of</a:t>
            </a:r>
            <a:r>
              <a:rPr sz="4300" spc="760" dirty="0">
                <a:latin typeface="Times New Roman"/>
                <a:cs typeface="Times New Roman"/>
              </a:rPr>
              <a:t> </a:t>
            </a:r>
            <a:r>
              <a:rPr sz="4300" spc="70" dirty="0">
                <a:latin typeface="Times New Roman"/>
                <a:cs typeface="Times New Roman"/>
              </a:rPr>
              <a:t>the</a:t>
            </a:r>
            <a:r>
              <a:rPr sz="4300" spc="760" dirty="0">
                <a:latin typeface="Times New Roman"/>
                <a:cs typeface="Times New Roman"/>
              </a:rPr>
              <a:t> </a:t>
            </a:r>
            <a:r>
              <a:rPr sz="4300" spc="60" dirty="0">
                <a:latin typeface="Times New Roman"/>
                <a:cs typeface="Times New Roman"/>
              </a:rPr>
              <a:t>chatbot's</a:t>
            </a:r>
            <a:r>
              <a:rPr sz="4300" spc="765" dirty="0">
                <a:latin typeface="Times New Roman"/>
                <a:cs typeface="Times New Roman"/>
              </a:rPr>
              <a:t> </a:t>
            </a:r>
            <a:r>
              <a:rPr sz="4300" dirty="0">
                <a:latin typeface="Times New Roman"/>
                <a:cs typeface="Times New Roman"/>
              </a:rPr>
              <a:t>capabilities</a:t>
            </a:r>
            <a:r>
              <a:rPr sz="4300" spc="760" dirty="0">
                <a:latin typeface="Times New Roman"/>
                <a:cs typeface="Times New Roman"/>
              </a:rPr>
              <a:t> </a:t>
            </a:r>
            <a:r>
              <a:rPr sz="4300" dirty="0">
                <a:latin typeface="Times New Roman"/>
                <a:cs typeface="Times New Roman"/>
              </a:rPr>
              <a:t>will</a:t>
            </a:r>
            <a:r>
              <a:rPr sz="4300" spc="760" dirty="0">
                <a:latin typeface="Times New Roman"/>
                <a:cs typeface="Times New Roman"/>
              </a:rPr>
              <a:t> </a:t>
            </a:r>
            <a:r>
              <a:rPr sz="4300" dirty="0">
                <a:latin typeface="Times New Roman"/>
                <a:cs typeface="Times New Roman"/>
              </a:rPr>
              <a:t>enhance</a:t>
            </a:r>
            <a:r>
              <a:rPr sz="4300" spc="765" dirty="0">
                <a:latin typeface="Times New Roman"/>
                <a:cs typeface="Times New Roman"/>
              </a:rPr>
              <a:t> </a:t>
            </a:r>
            <a:r>
              <a:rPr sz="4300" spc="-25" dirty="0">
                <a:latin typeface="Times New Roman"/>
                <a:cs typeface="Times New Roman"/>
              </a:rPr>
              <a:t>its </a:t>
            </a:r>
            <a:r>
              <a:rPr sz="4300" dirty="0">
                <a:latin typeface="Times New Roman"/>
                <a:cs typeface="Times New Roman"/>
              </a:rPr>
              <a:t>usability</a:t>
            </a:r>
            <a:r>
              <a:rPr sz="4300" spc="-150" dirty="0">
                <a:latin typeface="Times New Roman"/>
                <a:cs typeface="Times New Roman"/>
              </a:rPr>
              <a:t> </a:t>
            </a:r>
            <a:r>
              <a:rPr sz="4300" spc="155" dirty="0">
                <a:latin typeface="Times New Roman"/>
                <a:cs typeface="Times New Roman"/>
              </a:rPr>
              <a:t>and</a:t>
            </a:r>
            <a:r>
              <a:rPr sz="4300" spc="-145" dirty="0">
                <a:latin typeface="Times New Roman"/>
                <a:cs typeface="Times New Roman"/>
              </a:rPr>
              <a:t> </a:t>
            </a:r>
            <a:r>
              <a:rPr sz="4300" spc="-70" dirty="0">
                <a:latin typeface="Times New Roman"/>
                <a:cs typeface="Times New Roman"/>
              </a:rPr>
              <a:t>effectiveness</a:t>
            </a:r>
            <a:r>
              <a:rPr sz="4300" spc="-145" dirty="0">
                <a:latin typeface="Times New Roman"/>
                <a:cs typeface="Times New Roman"/>
              </a:rPr>
              <a:t> </a:t>
            </a:r>
            <a:r>
              <a:rPr sz="4300" dirty="0">
                <a:latin typeface="Times New Roman"/>
                <a:cs typeface="Times New Roman"/>
              </a:rPr>
              <a:t>in</a:t>
            </a:r>
            <a:r>
              <a:rPr sz="4300" spc="-145" dirty="0">
                <a:latin typeface="Times New Roman"/>
                <a:cs typeface="Times New Roman"/>
              </a:rPr>
              <a:t> </a:t>
            </a:r>
            <a:r>
              <a:rPr sz="4300" spc="-10" dirty="0">
                <a:latin typeface="Times New Roman"/>
                <a:cs typeface="Times New Roman"/>
              </a:rPr>
              <a:t>assisting</a:t>
            </a:r>
            <a:r>
              <a:rPr sz="4300" spc="-145" dirty="0">
                <a:latin typeface="Times New Roman"/>
                <a:cs typeface="Times New Roman"/>
              </a:rPr>
              <a:t> </a:t>
            </a:r>
            <a:r>
              <a:rPr sz="4300" dirty="0">
                <a:latin typeface="Times New Roman"/>
                <a:cs typeface="Times New Roman"/>
              </a:rPr>
              <a:t>users</a:t>
            </a:r>
            <a:r>
              <a:rPr sz="4300" spc="-145" dirty="0">
                <a:latin typeface="Times New Roman"/>
                <a:cs typeface="Times New Roman"/>
              </a:rPr>
              <a:t> </a:t>
            </a:r>
            <a:r>
              <a:rPr sz="4300" dirty="0">
                <a:latin typeface="Times New Roman"/>
                <a:cs typeface="Times New Roman"/>
              </a:rPr>
              <a:t>with</a:t>
            </a:r>
            <a:r>
              <a:rPr sz="4300" spc="-145" dirty="0">
                <a:latin typeface="Times New Roman"/>
                <a:cs typeface="Times New Roman"/>
              </a:rPr>
              <a:t> </a:t>
            </a:r>
            <a:r>
              <a:rPr sz="4300" dirty="0">
                <a:latin typeface="Times New Roman"/>
                <a:cs typeface="Times New Roman"/>
              </a:rPr>
              <a:t>event</a:t>
            </a:r>
            <a:r>
              <a:rPr sz="4300" spc="-145" dirty="0">
                <a:latin typeface="Times New Roman"/>
                <a:cs typeface="Times New Roman"/>
              </a:rPr>
              <a:t> </a:t>
            </a:r>
            <a:r>
              <a:rPr sz="4300" spc="45" dirty="0">
                <a:latin typeface="Times New Roman"/>
                <a:cs typeface="Times New Roman"/>
              </a:rPr>
              <a:t>planning</a:t>
            </a:r>
            <a:r>
              <a:rPr sz="4300" spc="-150" dirty="0">
                <a:latin typeface="Times New Roman"/>
                <a:cs typeface="Times New Roman"/>
              </a:rPr>
              <a:t> </a:t>
            </a:r>
            <a:r>
              <a:rPr sz="4300" spc="-10" dirty="0">
                <a:latin typeface="Times New Roman"/>
                <a:cs typeface="Times New Roman"/>
              </a:rPr>
              <a:t>tasks.</a:t>
            </a:r>
            <a:endParaRPr sz="4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2909" y="2018413"/>
            <a:ext cx="17454245" cy="7664450"/>
          </a:xfrm>
          <a:custGeom>
            <a:avLst/>
            <a:gdLst/>
            <a:ahLst/>
            <a:cxnLst/>
            <a:rect l="l" t="t" r="r" b="b"/>
            <a:pathLst>
              <a:path w="17454245" h="7664450">
                <a:moveTo>
                  <a:pt x="17271680" y="7664288"/>
                </a:moveTo>
                <a:lnTo>
                  <a:pt x="190500" y="7664288"/>
                </a:lnTo>
                <a:lnTo>
                  <a:pt x="153161" y="7660593"/>
                </a:lnTo>
                <a:lnTo>
                  <a:pt x="84810" y="7632282"/>
                </a:lnTo>
                <a:lnTo>
                  <a:pt x="32006" y="7579478"/>
                </a:lnTo>
                <a:lnTo>
                  <a:pt x="3694" y="7511126"/>
                </a:lnTo>
                <a:lnTo>
                  <a:pt x="0" y="7473788"/>
                </a:lnTo>
                <a:lnTo>
                  <a:pt x="0" y="190499"/>
                </a:lnTo>
                <a:lnTo>
                  <a:pt x="14500" y="117598"/>
                </a:lnTo>
                <a:lnTo>
                  <a:pt x="55796" y="55796"/>
                </a:lnTo>
                <a:lnTo>
                  <a:pt x="117598" y="14500"/>
                </a:lnTo>
                <a:lnTo>
                  <a:pt x="190500" y="0"/>
                </a:lnTo>
                <a:lnTo>
                  <a:pt x="17271680" y="0"/>
                </a:lnTo>
                <a:lnTo>
                  <a:pt x="17344581" y="14500"/>
                </a:lnTo>
                <a:lnTo>
                  <a:pt x="17406384" y="55796"/>
                </a:lnTo>
                <a:lnTo>
                  <a:pt x="17447680" y="117598"/>
                </a:lnTo>
                <a:lnTo>
                  <a:pt x="17454219" y="139118"/>
                </a:lnTo>
                <a:lnTo>
                  <a:pt x="17454219" y="7525169"/>
                </a:lnTo>
                <a:lnTo>
                  <a:pt x="17430174" y="7579478"/>
                </a:lnTo>
                <a:lnTo>
                  <a:pt x="17377369" y="7632282"/>
                </a:lnTo>
                <a:lnTo>
                  <a:pt x="17309018" y="7660593"/>
                </a:lnTo>
                <a:lnTo>
                  <a:pt x="17271680" y="76642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78294" y="1"/>
            <a:ext cx="5509895" cy="1494155"/>
          </a:xfrm>
          <a:custGeom>
            <a:avLst/>
            <a:gdLst/>
            <a:ahLst/>
            <a:cxnLst/>
            <a:rect l="l" t="t" r="r" b="b"/>
            <a:pathLst>
              <a:path w="5509894" h="1494155">
                <a:moveTo>
                  <a:pt x="5509704" y="1494137"/>
                </a:moveTo>
                <a:lnTo>
                  <a:pt x="1111271" y="1494137"/>
                </a:lnTo>
                <a:lnTo>
                  <a:pt x="1063073" y="1493110"/>
                </a:lnTo>
                <a:lnTo>
                  <a:pt x="1015395" y="1490057"/>
                </a:lnTo>
                <a:lnTo>
                  <a:pt x="968284" y="1485021"/>
                </a:lnTo>
                <a:lnTo>
                  <a:pt x="921781" y="1478042"/>
                </a:lnTo>
                <a:lnTo>
                  <a:pt x="875926" y="1469162"/>
                </a:lnTo>
                <a:lnTo>
                  <a:pt x="830763" y="1458423"/>
                </a:lnTo>
                <a:lnTo>
                  <a:pt x="786332" y="1445867"/>
                </a:lnTo>
                <a:lnTo>
                  <a:pt x="742676" y="1431536"/>
                </a:lnTo>
                <a:lnTo>
                  <a:pt x="699836" y="1415470"/>
                </a:lnTo>
                <a:lnTo>
                  <a:pt x="657854" y="1397713"/>
                </a:lnTo>
                <a:lnTo>
                  <a:pt x="616772" y="1378305"/>
                </a:lnTo>
                <a:lnTo>
                  <a:pt x="576631" y="1357289"/>
                </a:lnTo>
                <a:lnTo>
                  <a:pt x="537472" y="1334705"/>
                </a:lnTo>
                <a:lnTo>
                  <a:pt x="499339" y="1310597"/>
                </a:lnTo>
                <a:lnTo>
                  <a:pt x="462272" y="1285004"/>
                </a:lnTo>
                <a:lnTo>
                  <a:pt x="426313" y="1257970"/>
                </a:lnTo>
                <a:lnTo>
                  <a:pt x="391504" y="1229536"/>
                </a:lnTo>
                <a:lnTo>
                  <a:pt x="357886" y="1199743"/>
                </a:lnTo>
                <a:lnTo>
                  <a:pt x="325502" y="1168634"/>
                </a:lnTo>
                <a:lnTo>
                  <a:pt x="294393" y="1136250"/>
                </a:lnTo>
                <a:lnTo>
                  <a:pt x="264600" y="1102632"/>
                </a:lnTo>
                <a:lnTo>
                  <a:pt x="236166" y="1067823"/>
                </a:lnTo>
                <a:lnTo>
                  <a:pt x="209132" y="1031864"/>
                </a:lnTo>
                <a:lnTo>
                  <a:pt x="183539" y="994797"/>
                </a:lnTo>
                <a:lnTo>
                  <a:pt x="159431" y="956663"/>
                </a:lnTo>
                <a:lnTo>
                  <a:pt x="136847" y="917505"/>
                </a:lnTo>
                <a:lnTo>
                  <a:pt x="115831" y="877364"/>
                </a:lnTo>
                <a:lnTo>
                  <a:pt x="96423" y="836281"/>
                </a:lnTo>
                <a:lnTo>
                  <a:pt x="78666" y="794299"/>
                </a:lnTo>
                <a:lnTo>
                  <a:pt x="62600" y="751459"/>
                </a:lnTo>
                <a:lnTo>
                  <a:pt x="48269" y="707803"/>
                </a:lnTo>
                <a:lnTo>
                  <a:pt x="35713" y="663372"/>
                </a:lnTo>
                <a:lnTo>
                  <a:pt x="24974" y="618209"/>
                </a:lnTo>
                <a:lnTo>
                  <a:pt x="16095" y="572355"/>
                </a:lnTo>
                <a:lnTo>
                  <a:pt x="9116" y="525851"/>
                </a:lnTo>
                <a:lnTo>
                  <a:pt x="4079" y="478740"/>
                </a:lnTo>
                <a:lnTo>
                  <a:pt x="1026" y="431063"/>
                </a:lnTo>
                <a:lnTo>
                  <a:pt x="0" y="382862"/>
                </a:lnTo>
                <a:lnTo>
                  <a:pt x="0" y="0"/>
                </a:lnTo>
                <a:lnTo>
                  <a:pt x="5509704" y="0"/>
                </a:lnTo>
                <a:lnTo>
                  <a:pt x="5509704" y="1494137"/>
                </a:lnTo>
                <a:close/>
              </a:path>
            </a:pathLst>
          </a:custGeom>
          <a:solidFill>
            <a:srgbClr val="FF6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10"/>
              </a:spcBef>
            </a:pPr>
            <a:r>
              <a:rPr spc="-665" dirty="0"/>
              <a:t>REFERENCES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3792" y="3149597"/>
            <a:ext cx="101159" cy="1011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3792" y="4323048"/>
            <a:ext cx="101159" cy="1011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3792" y="5496499"/>
            <a:ext cx="101159" cy="1011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3792" y="6669951"/>
            <a:ext cx="101159" cy="10115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820271" y="2868419"/>
            <a:ext cx="15286355" cy="5223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125" dirty="0">
                <a:latin typeface="Times New Roman"/>
                <a:cs typeface="Times New Roman"/>
              </a:rPr>
              <a:t>Keras</a:t>
            </a:r>
            <a:r>
              <a:rPr sz="3300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Documentation:(https://keras.io)</a:t>
            </a:r>
            <a:endParaRPr sz="3300">
              <a:latin typeface="Times New Roman"/>
              <a:cs typeface="Times New Roman"/>
            </a:endParaRPr>
          </a:p>
          <a:p>
            <a:pPr marL="12700" marR="4871720">
              <a:lnSpc>
                <a:spcPct val="233300"/>
              </a:lnSpc>
              <a:spcBef>
                <a:spcPts val="5"/>
              </a:spcBef>
            </a:pPr>
            <a:r>
              <a:rPr sz="3300" spc="250" dirty="0">
                <a:latin typeface="Times New Roman"/>
                <a:cs typeface="Times New Roman"/>
              </a:rPr>
              <a:t>NLTK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75" dirty="0">
                <a:latin typeface="Times New Roman"/>
                <a:cs typeface="Times New Roman"/>
              </a:rPr>
              <a:t>Documentation:(https://www.nltk.org) </a:t>
            </a:r>
            <a:r>
              <a:rPr sz="3300" spc="105" dirty="0">
                <a:latin typeface="Times New Roman"/>
                <a:cs typeface="Times New Roman"/>
              </a:rPr>
              <a:t>TensorFlow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70" dirty="0">
                <a:latin typeface="Times New Roman"/>
                <a:cs typeface="Times New Roman"/>
              </a:rPr>
              <a:t>Documentation:(https://www.tensorflow.org) </a:t>
            </a:r>
            <a:r>
              <a:rPr sz="3300" spc="85" dirty="0">
                <a:latin typeface="Times New Roman"/>
                <a:cs typeface="Times New Roman"/>
              </a:rPr>
              <a:t>Researchpaper:</a:t>
            </a:r>
            <a:endParaRPr sz="3300">
              <a:latin typeface="Times New Roman"/>
              <a:cs typeface="Times New Roman"/>
            </a:endParaRPr>
          </a:p>
          <a:p>
            <a:pPr marL="12700" marR="5080">
              <a:lnSpc>
                <a:spcPts val="4620"/>
              </a:lnSpc>
              <a:spcBef>
                <a:spcPts val="100"/>
              </a:spcBef>
            </a:pPr>
            <a:r>
              <a:rPr sz="3300" spc="55" dirty="0">
                <a:latin typeface="Times New Roman"/>
                <a:cs typeface="Times New Roman"/>
              </a:rPr>
              <a:t>(https://</a:t>
            </a:r>
            <a:r>
              <a:rPr sz="3300" spc="55" dirty="0">
                <a:latin typeface="Times New Roman"/>
                <a:cs typeface="Times New Roman"/>
                <a:hlinkClick r:id="rId4"/>
              </a:rPr>
              <a:t>www.researchgate.net/publication/372132271_ChatGPT_in_Practice_Increasi</a:t>
            </a:r>
            <a:r>
              <a:rPr sz="3300" spc="55" dirty="0">
                <a:latin typeface="Times New Roman"/>
                <a:cs typeface="Times New Roman"/>
              </a:rPr>
              <a:t> </a:t>
            </a:r>
            <a:r>
              <a:rPr sz="3300" spc="60" dirty="0">
                <a:latin typeface="Times New Roman"/>
                <a:cs typeface="Times New Roman"/>
              </a:rPr>
              <a:t>ng_Event_Planning_Efficiency_Through_Artificial_Intelligence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spc="-50" dirty="0">
                <a:latin typeface="Times New Roman"/>
                <a:cs typeface="Times New Roman"/>
              </a:rPr>
              <a:t>)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6833" y="2424175"/>
            <a:ext cx="4826000" cy="1359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750" b="1" spc="-20" dirty="0">
                <a:solidFill>
                  <a:srgbClr val="261A61"/>
                </a:solidFill>
                <a:latin typeface="Times New Roman"/>
                <a:cs typeface="Times New Roman"/>
              </a:rPr>
              <a:t>AGENDA</a:t>
            </a:r>
            <a:endParaRPr sz="87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949" y="1558163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63669" y="1393159"/>
            <a:ext cx="294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61A61"/>
                </a:solidFill>
                <a:latin typeface="Verdana"/>
                <a:cs typeface="Verdana"/>
              </a:rPr>
              <a:t>Problem</a:t>
            </a:r>
            <a:r>
              <a:rPr sz="2400" spc="-140" dirty="0">
                <a:solidFill>
                  <a:srgbClr val="261A61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261A61"/>
                </a:solidFill>
                <a:latin typeface="Verdana"/>
                <a:cs typeface="Verdana"/>
              </a:rPr>
              <a:t>Statement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52535" y="1326484"/>
            <a:ext cx="546735" cy="6189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z="3000" spc="-25" dirty="0">
                <a:solidFill>
                  <a:srgbClr val="8166FF"/>
                </a:solidFill>
                <a:latin typeface="Arial Black"/>
                <a:cs typeface="Arial Black"/>
              </a:rPr>
              <a:t>03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810"/>
              </a:spcBef>
            </a:pPr>
            <a:r>
              <a:rPr sz="3000" spc="-25" dirty="0">
                <a:solidFill>
                  <a:srgbClr val="8166FF"/>
                </a:solidFill>
                <a:latin typeface="Arial Black"/>
                <a:cs typeface="Arial Black"/>
              </a:rPr>
              <a:t>04</a:t>
            </a:r>
            <a:endParaRPr sz="3000">
              <a:latin typeface="Arial Black"/>
              <a:cs typeface="Arial Black"/>
            </a:endParaRPr>
          </a:p>
          <a:p>
            <a:pPr marL="22860">
              <a:lnSpc>
                <a:spcPct val="100000"/>
              </a:lnSpc>
              <a:spcBef>
                <a:spcPts val="3815"/>
              </a:spcBef>
            </a:pPr>
            <a:r>
              <a:rPr sz="3000" spc="-25" dirty="0">
                <a:solidFill>
                  <a:srgbClr val="8166FF"/>
                </a:solidFill>
                <a:latin typeface="Arial Black"/>
                <a:cs typeface="Arial Black"/>
              </a:rPr>
              <a:t>05</a:t>
            </a:r>
            <a:endParaRPr sz="3000">
              <a:latin typeface="Arial Black"/>
              <a:cs typeface="Arial Black"/>
            </a:endParaRPr>
          </a:p>
          <a:p>
            <a:pPr marL="13335">
              <a:lnSpc>
                <a:spcPct val="100000"/>
              </a:lnSpc>
              <a:spcBef>
                <a:spcPts val="3815"/>
              </a:spcBef>
            </a:pPr>
            <a:r>
              <a:rPr sz="3000" spc="-25" dirty="0">
                <a:solidFill>
                  <a:srgbClr val="8166FF"/>
                </a:solidFill>
                <a:latin typeface="Arial Black"/>
                <a:cs typeface="Arial Black"/>
              </a:rPr>
              <a:t>06</a:t>
            </a:r>
            <a:endParaRPr sz="3000">
              <a:latin typeface="Arial Black"/>
              <a:cs typeface="Arial Black"/>
            </a:endParaRPr>
          </a:p>
          <a:p>
            <a:pPr marL="43180">
              <a:lnSpc>
                <a:spcPct val="100000"/>
              </a:lnSpc>
              <a:spcBef>
                <a:spcPts val="3815"/>
              </a:spcBef>
            </a:pPr>
            <a:r>
              <a:rPr sz="3000" spc="-50" dirty="0">
                <a:solidFill>
                  <a:srgbClr val="8166FF"/>
                </a:solidFill>
                <a:latin typeface="Arial Black"/>
                <a:cs typeface="Arial Black"/>
              </a:rPr>
              <a:t>07</a:t>
            </a:r>
            <a:endParaRPr sz="3000">
              <a:latin typeface="Arial Black"/>
              <a:cs typeface="Arial Black"/>
            </a:endParaRPr>
          </a:p>
          <a:p>
            <a:pPr marL="22860">
              <a:lnSpc>
                <a:spcPct val="100000"/>
              </a:lnSpc>
              <a:spcBef>
                <a:spcPts val="3810"/>
              </a:spcBef>
            </a:pPr>
            <a:r>
              <a:rPr sz="3000" spc="-25" dirty="0">
                <a:solidFill>
                  <a:srgbClr val="8166FF"/>
                </a:solidFill>
                <a:latin typeface="Arial Black"/>
                <a:cs typeface="Arial Black"/>
              </a:rPr>
              <a:t>08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Arial Black"/>
              <a:cs typeface="Arial Black"/>
            </a:endParaRPr>
          </a:p>
          <a:p>
            <a:pPr marL="95885">
              <a:lnSpc>
                <a:spcPct val="100000"/>
              </a:lnSpc>
            </a:pPr>
            <a:r>
              <a:rPr sz="3000" spc="-310" dirty="0">
                <a:solidFill>
                  <a:srgbClr val="8166FF"/>
                </a:solidFill>
                <a:latin typeface="Arial Black"/>
                <a:cs typeface="Arial Black"/>
              </a:rPr>
              <a:t>10</a:t>
            </a:r>
            <a:endParaRPr sz="3000">
              <a:latin typeface="Arial Black"/>
              <a:cs typeface="Arial Black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949" y="2499711"/>
            <a:ext cx="104775" cy="1047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763669" y="2334707"/>
            <a:ext cx="2587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61A61"/>
                </a:solidFill>
                <a:latin typeface="Verdana"/>
                <a:cs typeface="Verdana"/>
              </a:rPr>
              <a:t>Project</a:t>
            </a:r>
            <a:r>
              <a:rPr sz="2400" spc="-150" dirty="0">
                <a:solidFill>
                  <a:srgbClr val="261A61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261A61"/>
                </a:solidFill>
                <a:latin typeface="Verdana"/>
                <a:cs typeface="Verdana"/>
              </a:rPr>
              <a:t>Overview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949" y="3441259"/>
            <a:ext cx="104775" cy="1047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763669" y="3276254"/>
            <a:ext cx="2776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61A61"/>
                </a:solidFill>
                <a:latin typeface="Verdana"/>
                <a:cs typeface="Verdana"/>
              </a:rPr>
              <a:t>Proposed</a:t>
            </a:r>
            <a:r>
              <a:rPr sz="2400" spc="215" dirty="0">
                <a:solidFill>
                  <a:srgbClr val="261A61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61A61"/>
                </a:solidFill>
                <a:latin typeface="Verdana"/>
                <a:cs typeface="Verdana"/>
              </a:rPr>
              <a:t>solution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949" y="4382806"/>
            <a:ext cx="104775" cy="10477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763669" y="4217802"/>
            <a:ext cx="3336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261A61"/>
                </a:solidFill>
                <a:latin typeface="Verdana"/>
                <a:cs typeface="Verdana"/>
              </a:rPr>
              <a:t>System</a:t>
            </a:r>
            <a:r>
              <a:rPr sz="2400" spc="-180" dirty="0">
                <a:solidFill>
                  <a:srgbClr val="261A61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261A61"/>
                </a:solidFill>
                <a:latin typeface="Verdana"/>
                <a:cs typeface="Verdana"/>
              </a:rPr>
              <a:t>Requirements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949" y="5324354"/>
            <a:ext cx="104775" cy="10477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763669" y="5159349"/>
            <a:ext cx="4164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261A61"/>
                </a:solidFill>
                <a:latin typeface="Verdana"/>
                <a:cs typeface="Verdana"/>
              </a:rPr>
              <a:t>System</a:t>
            </a:r>
            <a:r>
              <a:rPr sz="2400" spc="-70" dirty="0">
                <a:solidFill>
                  <a:srgbClr val="261A61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261A61"/>
                </a:solidFill>
                <a:latin typeface="Verdana"/>
                <a:cs typeface="Verdana"/>
              </a:rPr>
              <a:t>Requirements-</a:t>
            </a:r>
            <a:r>
              <a:rPr sz="2400" spc="-20" dirty="0">
                <a:solidFill>
                  <a:srgbClr val="261A61"/>
                </a:solidFill>
                <a:latin typeface="Verdana"/>
                <a:cs typeface="Verdana"/>
              </a:rPr>
              <a:t>Cont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949" y="6265902"/>
            <a:ext cx="104775" cy="10477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9763669" y="6100897"/>
            <a:ext cx="975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261A61"/>
                </a:solidFill>
                <a:latin typeface="Verdana"/>
                <a:cs typeface="Verdana"/>
              </a:rPr>
              <a:t>Model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949" y="7264599"/>
            <a:ext cx="104775" cy="10477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9763669" y="7099594"/>
            <a:ext cx="974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261A61"/>
                </a:solidFill>
                <a:latin typeface="Verdana"/>
                <a:cs typeface="Verdana"/>
              </a:rPr>
              <a:t>Result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949" y="8313304"/>
            <a:ext cx="104775" cy="10477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9763669" y="8148299"/>
            <a:ext cx="17043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261A61"/>
                </a:solidFill>
                <a:latin typeface="Verdana"/>
                <a:cs typeface="Verdana"/>
              </a:rPr>
              <a:t>Conclusion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956864" y="8081624"/>
            <a:ext cx="441959" cy="1426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z="3000" spc="-430" dirty="0">
                <a:solidFill>
                  <a:srgbClr val="8166FF"/>
                </a:solidFill>
                <a:latin typeface="Arial Black"/>
                <a:cs typeface="Arial Black"/>
              </a:rPr>
              <a:t>13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829"/>
              </a:spcBef>
            </a:pPr>
            <a:r>
              <a:rPr sz="3000" spc="-400" dirty="0">
                <a:solidFill>
                  <a:srgbClr val="8166FF"/>
                </a:solidFill>
                <a:latin typeface="Arial Black"/>
                <a:cs typeface="Arial Black"/>
              </a:rPr>
              <a:t>14</a:t>
            </a:r>
            <a:endParaRPr sz="3000">
              <a:latin typeface="Arial Black"/>
              <a:cs typeface="Arial Black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949" y="9266759"/>
            <a:ext cx="104775" cy="10477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9763669" y="9101754"/>
            <a:ext cx="1767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261A61"/>
                </a:solidFill>
                <a:latin typeface="Verdana"/>
                <a:cs typeface="Verdana"/>
              </a:rPr>
              <a:t>References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2968" y="2159068"/>
            <a:ext cx="17209135" cy="7367270"/>
          </a:xfrm>
          <a:custGeom>
            <a:avLst/>
            <a:gdLst/>
            <a:ahLst/>
            <a:cxnLst/>
            <a:rect l="l" t="t" r="r" b="b"/>
            <a:pathLst>
              <a:path w="17209135" h="7367270">
                <a:moveTo>
                  <a:pt x="17031570" y="7367053"/>
                </a:moveTo>
                <a:lnTo>
                  <a:pt x="190494" y="7367053"/>
                </a:lnTo>
                <a:lnTo>
                  <a:pt x="153161" y="7363359"/>
                </a:lnTo>
                <a:lnTo>
                  <a:pt x="84810" y="7335048"/>
                </a:lnTo>
                <a:lnTo>
                  <a:pt x="32006" y="7282243"/>
                </a:lnTo>
                <a:lnTo>
                  <a:pt x="3694" y="7213892"/>
                </a:lnTo>
                <a:lnTo>
                  <a:pt x="0" y="7176554"/>
                </a:lnTo>
                <a:lnTo>
                  <a:pt x="0" y="190500"/>
                </a:lnTo>
                <a:lnTo>
                  <a:pt x="14500" y="117598"/>
                </a:lnTo>
                <a:lnTo>
                  <a:pt x="55796" y="55796"/>
                </a:lnTo>
                <a:lnTo>
                  <a:pt x="117598" y="14500"/>
                </a:lnTo>
                <a:lnTo>
                  <a:pt x="190500" y="0"/>
                </a:lnTo>
                <a:lnTo>
                  <a:pt x="17031564" y="0"/>
                </a:lnTo>
                <a:lnTo>
                  <a:pt x="17068902" y="3694"/>
                </a:lnTo>
                <a:lnTo>
                  <a:pt x="17137253" y="32006"/>
                </a:lnTo>
                <a:lnTo>
                  <a:pt x="17190057" y="84810"/>
                </a:lnTo>
                <a:lnTo>
                  <a:pt x="17208976" y="122251"/>
                </a:lnTo>
                <a:lnTo>
                  <a:pt x="17208976" y="7244802"/>
                </a:lnTo>
                <a:lnTo>
                  <a:pt x="17190057" y="7282243"/>
                </a:lnTo>
                <a:lnTo>
                  <a:pt x="17137253" y="7335048"/>
                </a:lnTo>
                <a:lnTo>
                  <a:pt x="17068902" y="7363359"/>
                </a:lnTo>
                <a:lnTo>
                  <a:pt x="17031570" y="73670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1973" rIns="0" bIns="0" rtlCol="0">
            <a:spAutoFit/>
          </a:bodyPr>
          <a:lstStyle/>
          <a:p>
            <a:pPr marL="346710">
              <a:lnSpc>
                <a:spcPct val="100000"/>
              </a:lnSpc>
              <a:spcBef>
                <a:spcPts val="100"/>
              </a:spcBef>
            </a:pPr>
            <a:r>
              <a:rPr sz="7000" spc="-585" dirty="0"/>
              <a:t>PROBLEM</a:t>
            </a:r>
            <a:r>
              <a:rPr sz="7000" spc="-944" dirty="0"/>
              <a:t> </a:t>
            </a:r>
            <a:r>
              <a:rPr sz="7000" spc="-650" dirty="0"/>
              <a:t>STATEMENT</a:t>
            </a:r>
            <a:endParaRPr sz="7000"/>
          </a:p>
        </p:txBody>
      </p:sp>
      <p:sp>
        <p:nvSpPr>
          <p:cNvPr id="4" name="object 4"/>
          <p:cNvSpPr/>
          <p:nvPr/>
        </p:nvSpPr>
        <p:spPr>
          <a:xfrm>
            <a:off x="12612169" y="0"/>
            <a:ext cx="5676265" cy="1643380"/>
          </a:xfrm>
          <a:custGeom>
            <a:avLst/>
            <a:gdLst/>
            <a:ahLst/>
            <a:cxnLst/>
            <a:rect l="l" t="t" r="r" b="b"/>
            <a:pathLst>
              <a:path w="5676265" h="1643380">
                <a:moveTo>
                  <a:pt x="5675829" y="1643153"/>
                </a:moveTo>
                <a:lnTo>
                  <a:pt x="1111269" y="1643153"/>
                </a:lnTo>
                <a:lnTo>
                  <a:pt x="1063073" y="1642127"/>
                </a:lnTo>
                <a:lnTo>
                  <a:pt x="1015395" y="1639074"/>
                </a:lnTo>
                <a:lnTo>
                  <a:pt x="968284" y="1634037"/>
                </a:lnTo>
                <a:lnTo>
                  <a:pt x="921781" y="1627058"/>
                </a:lnTo>
                <a:lnTo>
                  <a:pt x="875926" y="1618179"/>
                </a:lnTo>
                <a:lnTo>
                  <a:pt x="830763" y="1607440"/>
                </a:lnTo>
                <a:lnTo>
                  <a:pt x="786332" y="1594884"/>
                </a:lnTo>
                <a:lnTo>
                  <a:pt x="742676" y="1580552"/>
                </a:lnTo>
                <a:lnTo>
                  <a:pt x="699836" y="1564487"/>
                </a:lnTo>
                <a:lnTo>
                  <a:pt x="657854" y="1546730"/>
                </a:lnTo>
                <a:lnTo>
                  <a:pt x="616772" y="1527322"/>
                </a:lnTo>
                <a:lnTo>
                  <a:pt x="576631" y="1506305"/>
                </a:lnTo>
                <a:lnTo>
                  <a:pt x="537472" y="1483722"/>
                </a:lnTo>
                <a:lnTo>
                  <a:pt x="499339" y="1459613"/>
                </a:lnTo>
                <a:lnTo>
                  <a:pt x="462272" y="1434021"/>
                </a:lnTo>
                <a:lnTo>
                  <a:pt x="426313" y="1406987"/>
                </a:lnTo>
                <a:lnTo>
                  <a:pt x="391504" y="1378553"/>
                </a:lnTo>
                <a:lnTo>
                  <a:pt x="357886" y="1348760"/>
                </a:lnTo>
                <a:lnTo>
                  <a:pt x="325502" y="1317651"/>
                </a:lnTo>
                <a:lnTo>
                  <a:pt x="294393" y="1285267"/>
                </a:lnTo>
                <a:lnTo>
                  <a:pt x="264600" y="1251649"/>
                </a:lnTo>
                <a:lnTo>
                  <a:pt x="236166" y="1216840"/>
                </a:lnTo>
                <a:lnTo>
                  <a:pt x="209132" y="1180881"/>
                </a:lnTo>
                <a:lnTo>
                  <a:pt x="183539" y="1143814"/>
                </a:lnTo>
                <a:lnTo>
                  <a:pt x="159431" y="1105680"/>
                </a:lnTo>
                <a:lnTo>
                  <a:pt x="136847" y="1066522"/>
                </a:lnTo>
                <a:lnTo>
                  <a:pt x="115831" y="1026381"/>
                </a:lnTo>
                <a:lnTo>
                  <a:pt x="96423" y="985298"/>
                </a:lnTo>
                <a:lnTo>
                  <a:pt x="78666" y="943316"/>
                </a:lnTo>
                <a:lnTo>
                  <a:pt x="62600" y="900476"/>
                </a:lnTo>
                <a:lnTo>
                  <a:pt x="48269" y="856820"/>
                </a:lnTo>
                <a:lnTo>
                  <a:pt x="35713" y="812389"/>
                </a:lnTo>
                <a:lnTo>
                  <a:pt x="24974" y="767226"/>
                </a:lnTo>
                <a:lnTo>
                  <a:pt x="16095" y="721372"/>
                </a:lnTo>
                <a:lnTo>
                  <a:pt x="9116" y="674868"/>
                </a:lnTo>
                <a:lnTo>
                  <a:pt x="4079" y="627757"/>
                </a:lnTo>
                <a:lnTo>
                  <a:pt x="1026" y="580080"/>
                </a:lnTo>
                <a:lnTo>
                  <a:pt x="0" y="531878"/>
                </a:lnTo>
                <a:lnTo>
                  <a:pt x="0" y="0"/>
                </a:lnTo>
                <a:lnTo>
                  <a:pt x="5675829" y="0"/>
                </a:lnTo>
                <a:lnTo>
                  <a:pt x="5675829" y="1643153"/>
                </a:lnTo>
                <a:close/>
              </a:path>
            </a:pathLst>
          </a:custGeom>
          <a:solidFill>
            <a:srgbClr val="FF6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16000" y="3059915"/>
            <a:ext cx="16266794" cy="51123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1681480" algn="just">
              <a:lnSpc>
                <a:spcPct val="99500"/>
              </a:lnSpc>
              <a:spcBef>
                <a:spcPts val="135"/>
              </a:spcBef>
            </a:pPr>
            <a:r>
              <a:rPr sz="4100" spc="165" dirty="0">
                <a:latin typeface="Times New Roman"/>
                <a:cs typeface="Times New Roman"/>
              </a:rPr>
              <a:t>In</a:t>
            </a:r>
            <a:r>
              <a:rPr sz="4100" spc="-120" dirty="0">
                <a:latin typeface="Times New Roman"/>
                <a:cs typeface="Times New Roman"/>
              </a:rPr>
              <a:t> </a:t>
            </a:r>
            <a:r>
              <a:rPr sz="4100" spc="75" dirty="0">
                <a:latin typeface="Times New Roman"/>
                <a:cs typeface="Times New Roman"/>
              </a:rPr>
              <a:t>the</a:t>
            </a:r>
            <a:r>
              <a:rPr sz="4100" spc="-12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event</a:t>
            </a:r>
            <a:r>
              <a:rPr sz="4100" spc="-114" dirty="0">
                <a:latin typeface="Times New Roman"/>
                <a:cs typeface="Times New Roman"/>
              </a:rPr>
              <a:t> </a:t>
            </a:r>
            <a:r>
              <a:rPr sz="4100" spc="45" dirty="0">
                <a:latin typeface="Times New Roman"/>
                <a:cs typeface="Times New Roman"/>
              </a:rPr>
              <a:t>planning</a:t>
            </a:r>
            <a:r>
              <a:rPr sz="4100" spc="-12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industry,</a:t>
            </a:r>
            <a:r>
              <a:rPr sz="4100" spc="-114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professionals</a:t>
            </a:r>
            <a:r>
              <a:rPr sz="4100" spc="-120" dirty="0">
                <a:latin typeface="Times New Roman"/>
                <a:cs typeface="Times New Roman"/>
              </a:rPr>
              <a:t> </a:t>
            </a:r>
            <a:r>
              <a:rPr sz="4100" spc="50" dirty="0">
                <a:latin typeface="Times New Roman"/>
                <a:cs typeface="Times New Roman"/>
              </a:rPr>
              <a:t>often</a:t>
            </a:r>
            <a:r>
              <a:rPr sz="4100" spc="-120" dirty="0">
                <a:latin typeface="Times New Roman"/>
                <a:cs typeface="Times New Roman"/>
              </a:rPr>
              <a:t> </a:t>
            </a:r>
            <a:r>
              <a:rPr sz="4100" spc="-10" dirty="0">
                <a:latin typeface="Times New Roman"/>
                <a:cs typeface="Times New Roman"/>
              </a:rPr>
              <a:t>face</a:t>
            </a:r>
            <a:r>
              <a:rPr sz="4100" spc="-114" dirty="0">
                <a:latin typeface="Times New Roman"/>
                <a:cs typeface="Times New Roman"/>
              </a:rPr>
              <a:t> </a:t>
            </a:r>
            <a:r>
              <a:rPr sz="4100" spc="-35" dirty="0">
                <a:latin typeface="Times New Roman"/>
                <a:cs typeface="Times New Roman"/>
              </a:rPr>
              <a:t>challenges</a:t>
            </a:r>
            <a:r>
              <a:rPr sz="4100" spc="-120" dirty="0">
                <a:latin typeface="Times New Roman"/>
                <a:cs typeface="Times New Roman"/>
              </a:rPr>
              <a:t> </a:t>
            </a:r>
            <a:r>
              <a:rPr sz="4100" spc="-25" dirty="0">
                <a:latin typeface="Times New Roman"/>
                <a:cs typeface="Times New Roman"/>
              </a:rPr>
              <a:t>in </a:t>
            </a:r>
            <a:r>
              <a:rPr sz="4200" dirty="0">
                <a:latin typeface="Times New Roman"/>
                <a:cs typeface="Times New Roman"/>
              </a:rPr>
              <a:t>efficiently</a:t>
            </a:r>
            <a:r>
              <a:rPr sz="4200" spc="375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organizing</a:t>
            </a:r>
            <a:r>
              <a:rPr sz="4200" spc="375" dirty="0">
                <a:latin typeface="Times New Roman"/>
                <a:cs typeface="Times New Roman"/>
              </a:rPr>
              <a:t> </a:t>
            </a:r>
            <a:r>
              <a:rPr sz="4200" spc="160" dirty="0">
                <a:latin typeface="Times New Roman"/>
                <a:cs typeface="Times New Roman"/>
              </a:rPr>
              <a:t>and</a:t>
            </a:r>
            <a:r>
              <a:rPr sz="4200" spc="375" dirty="0">
                <a:latin typeface="Times New Roman"/>
                <a:cs typeface="Times New Roman"/>
              </a:rPr>
              <a:t> </a:t>
            </a:r>
            <a:r>
              <a:rPr sz="4200" spc="60" dirty="0">
                <a:latin typeface="Times New Roman"/>
                <a:cs typeface="Times New Roman"/>
              </a:rPr>
              <a:t>managing</a:t>
            </a:r>
            <a:r>
              <a:rPr sz="4200" spc="375" dirty="0">
                <a:latin typeface="Times New Roman"/>
                <a:cs typeface="Times New Roman"/>
              </a:rPr>
              <a:t> </a:t>
            </a:r>
            <a:r>
              <a:rPr sz="4200" spc="45" dirty="0">
                <a:latin typeface="Times New Roman"/>
                <a:cs typeface="Times New Roman"/>
              </a:rPr>
              <a:t>various</a:t>
            </a:r>
            <a:r>
              <a:rPr sz="4200" spc="375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aspects</a:t>
            </a:r>
            <a:r>
              <a:rPr sz="4200" spc="375" dirty="0">
                <a:latin typeface="Times New Roman"/>
                <a:cs typeface="Times New Roman"/>
              </a:rPr>
              <a:t> </a:t>
            </a:r>
            <a:r>
              <a:rPr sz="4200" spc="60" dirty="0">
                <a:latin typeface="Times New Roman"/>
                <a:cs typeface="Times New Roman"/>
              </a:rPr>
              <a:t>of</a:t>
            </a:r>
            <a:r>
              <a:rPr sz="4200" spc="375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events.</a:t>
            </a:r>
            <a:r>
              <a:rPr sz="4200" spc="375" dirty="0">
                <a:latin typeface="Times New Roman"/>
                <a:cs typeface="Times New Roman"/>
              </a:rPr>
              <a:t> </a:t>
            </a:r>
            <a:r>
              <a:rPr sz="4200" spc="80" dirty="0">
                <a:latin typeface="Times New Roman"/>
                <a:cs typeface="Times New Roman"/>
              </a:rPr>
              <a:t>The</a:t>
            </a:r>
            <a:r>
              <a:rPr sz="4200" spc="375" dirty="0">
                <a:latin typeface="Times New Roman"/>
                <a:cs typeface="Times New Roman"/>
              </a:rPr>
              <a:t> </a:t>
            </a:r>
            <a:r>
              <a:rPr sz="4200" spc="-20" dirty="0">
                <a:latin typeface="Times New Roman"/>
                <a:cs typeface="Times New Roman"/>
              </a:rPr>
              <a:t>time- </a:t>
            </a:r>
            <a:r>
              <a:rPr sz="4200" dirty="0">
                <a:latin typeface="Times New Roman"/>
                <a:cs typeface="Times New Roman"/>
              </a:rPr>
              <a:t>consuming</a:t>
            </a:r>
            <a:r>
              <a:rPr sz="4200" spc="595" dirty="0">
                <a:latin typeface="Times New Roman"/>
                <a:cs typeface="Times New Roman"/>
              </a:rPr>
              <a:t>  </a:t>
            </a:r>
            <a:r>
              <a:rPr sz="4200" spc="110" dirty="0">
                <a:latin typeface="Times New Roman"/>
                <a:cs typeface="Times New Roman"/>
              </a:rPr>
              <a:t>nature</a:t>
            </a:r>
            <a:r>
              <a:rPr sz="4200" spc="595" dirty="0">
                <a:latin typeface="Times New Roman"/>
                <a:cs typeface="Times New Roman"/>
              </a:rPr>
              <a:t>  </a:t>
            </a:r>
            <a:r>
              <a:rPr sz="4200" spc="60" dirty="0">
                <a:latin typeface="Times New Roman"/>
                <a:cs typeface="Times New Roman"/>
              </a:rPr>
              <a:t>of</a:t>
            </a:r>
            <a:r>
              <a:rPr sz="4200" spc="595" dirty="0">
                <a:latin typeface="Times New Roman"/>
                <a:cs typeface="Times New Roman"/>
              </a:rPr>
              <a:t>  </a:t>
            </a:r>
            <a:r>
              <a:rPr sz="4200" spc="105" dirty="0">
                <a:latin typeface="Times New Roman"/>
                <a:cs typeface="Times New Roman"/>
              </a:rPr>
              <a:t>manual</a:t>
            </a:r>
            <a:r>
              <a:rPr sz="4200" spc="595" dirty="0">
                <a:latin typeface="Times New Roman"/>
                <a:cs typeface="Times New Roman"/>
              </a:rPr>
              <a:t>  </a:t>
            </a:r>
            <a:r>
              <a:rPr sz="4200" spc="75" dirty="0">
                <a:latin typeface="Times New Roman"/>
                <a:cs typeface="Times New Roman"/>
              </a:rPr>
              <a:t>coordination</a:t>
            </a:r>
            <a:r>
              <a:rPr sz="4200" spc="600" dirty="0">
                <a:latin typeface="Times New Roman"/>
                <a:cs typeface="Times New Roman"/>
              </a:rPr>
              <a:t>  </a:t>
            </a:r>
            <a:r>
              <a:rPr sz="4200" dirty="0">
                <a:latin typeface="Times New Roman"/>
                <a:cs typeface="Times New Roman"/>
              </a:rPr>
              <a:t>processes</a:t>
            </a:r>
            <a:r>
              <a:rPr sz="4200" spc="595" dirty="0">
                <a:latin typeface="Times New Roman"/>
                <a:cs typeface="Times New Roman"/>
              </a:rPr>
              <a:t>  </a:t>
            </a:r>
            <a:r>
              <a:rPr sz="4200" spc="85" dirty="0">
                <a:latin typeface="Times New Roman"/>
                <a:cs typeface="Times New Roman"/>
              </a:rPr>
              <a:t>can</a:t>
            </a:r>
            <a:r>
              <a:rPr sz="4200" spc="595" dirty="0">
                <a:latin typeface="Times New Roman"/>
                <a:cs typeface="Times New Roman"/>
              </a:rPr>
              <a:t>  </a:t>
            </a:r>
            <a:r>
              <a:rPr sz="4200" dirty="0">
                <a:latin typeface="Times New Roman"/>
                <a:cs typeface="Times New Roman"/>
              </a:rPr>
              <a:t>lead</a:t>
            </a:r>
            <a:r>
              <a:rPr sz="4200" spc="595" dirty="0">
                <a:latin typeface="Times New Roman"/>
                <a:cs typeface="Times New Roman"/>
              </a:rPr>
              <a:t>  </a:t>
            </a:r>
            <a:r>
              <a:rPr sz="4200" spc="150" dirty="0">
                <a:latin typeface="Times New Roman"/>
                <a:cs typeface="Times New Roman"/>
              </a:rPr>
              <a:t>to </a:t>
            </a:r>
            <a:r>
              <a:rPr sz="4200" spc="-10" dirty="0">
                <a:latin typeface="Times New Roman"/>
                <a:cs typeface="Times New Roman"/>
              </a:rPr>
              <a:t>inefficiencies,</a:t>
            </a:r>
            <a:r>
              <a:rPr sz="4200" spc="515" dirty="0">
                <a:latin typeface="Times New Roman"/>
                <a:cs typeface="Times New Roman"/>
              </a:rPr>
              <a:t> </a:t>
            </a:r>
            <a:r>
              <a:rPr sz="4200" spc="50" dirty="0">
                <a:latin typeface="Times New Roman"/>
                <a:cs typeface="Times New Roman"/>
              </a:rPr>
              <a:t>errors,</a:t>
            </a:r>
            <a:r>
              <a:rPr sz="4200" spc="520" dirty="0">
                <a:latin typeface="Times New Roman"/>
                <a:cs typeface="Times New Roman"/>
              </a:rPr>
              <a:t> </a:t>
            </a:r>
            <a:r>
              <a:rPr sz="4200" spc="160" dirty="0">
                <a:latin typeface="Times New Roman"/>
                <a:cs typeface="Times New Roman"/>
              </a:rPr>
              <a:t>and</a:t>
            </a:r>
            <a:r>
              <a:rPr sz="4200" spc="515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delays</a:t>
            </a:r>
            <a:r>
              <a:rPr sz="4200" spc="520" dirty="0">
                <a:latin typeface="Times New Roman"/>
                <a:cs typeface="Times New Roman"/>
              </a:rPr>
              <a:t> </a:t>
            </a:r>
            <a:r>
              <a:rPr sz="4200" spc="50" dirty="0">
                <a:latin typeface="Times New Roman"/>
                <a:cs typeface="Times New Roman"/>
              </a:rPr>
              <a:t>in</a:t>
            </a:r>
            <a:r>
              <a:rPr sz="4200" spc="520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event</a:t>
            </a:r>
            <a:r>
              <a:rPr sz="4200" spc="515" dirty="0">
                <a:latin typeface="Times New Roman"/>
                <a:cs typeface="Times New Roman"/>
              </a:rPr>
              <a:t> </a:t>
            </a:r>
            <a:r>
              <a:rPr sz="4200" spc="45" dirty="0">
                <a:latin typeface="Times New Roman"/>
                <a:cs typeface="Times New Roman"/>
              </a:rPr>
              <a:t>planning.</a:t>
            </a:r>
            <a:r>
              <a:rPr sz="4200" spc="520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Therefore,</a:t>
            </a:r>
            <a:r>
              <a:rPr sz="4200" spc="520" dirty="0">
                <a:latin typeface="Times New Roman"/>
                <a:cs typeface="Times New Roman"/>
              </a:rPr>
              <a:t> </a:t>
            </a:r>
            <a:r>
              <a:rPr sz="4200" spc="55" dirty="0">
                <a:latin typeface="Times New Roman"/>
                <a:cs typeface="Times New Roman"/>
              </a:rPr>
              <a:t>there</a:t>
            </a:r>
            <a:r>
              <a:rPr sz="4200" spc="515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is</a:t>
            </a:r>
            <a:r>
              <a:rPr sz="4200" spc="520" dirty="0">
                <a:latin typeface="Times New Roman"/>
                <a:cs typeface="Times New Roman"/>
              </a:rPr>
              <a:t> </a:t>
            </a:r>
            <a:r>
              <a:rPr sz="4200" spc="190" dirty="0">
                <a:latin typeface="Times New Roman"/>
                <a:cs typeface="Times New Roman"/>
              </a:rPr>
              <a:t>a </a:t>
            </a:r>
            <a:r>
              <a:rPr sz="4200" dirty="0">
                <a:latin typeface="Times New Roman"/>
                <a:cs typeface="Times New Roman"/>
              </a:rPr>
              <a:t>need</a:t>
            </a:r>
            <a:r>
              <a:rPr sz="4200" spc="750" dirty="0">
                <a:latin typeface="Times New Roman"/>
                <a:cs typeface="Times New Roman"/>
              </a:rPr>
              <a:t> </a:t>
            </a:r>
            <a:r>
              <a:rPr sz="4200" spc="80" dirty="0">
                <a:latin typeface="Times New Roman"/>
                <a:cs typeface="Times New Roman"/>
              </a:rPr>
              <a:t>for</a:t>
            </a:r>
            <a:r>
              <a:rPr sz="4200" spc="755" dirty="0">
                <a:latin typeface="Times New Roman"/>
                <a:cs typeface="Times New Roman"/>
              </a:rPr>
              <a:t> </a:t>
            </a:r>
            <a:r>
              <a:rPr sz="4200" spc="180" dirty="0">
                <a:latin typeface="Times New Roman"/>
                <a:cs typeface="Times New Roman"/>
              </a:rPr>
              <a:t>an</a:t>
            </a:r>
            <a:r>
              <a:rPr sz="4200" spc="750" dirty="0">
                <a:latin typeface="Times New Roman"/>
                <a:cs typeface="Times New Roman"/>
              </a:rPr>
              <a:t> </a:t>
            </a:r>
            <a:r>
              <a:rPr sz="4200" spc="60" dirty="0">
                <a:latin typeface="Times New Roman"/>
                <a:cs typeface="Times New Roman"/>
              </a:rPr>
              <a:t>Event</a:t>
            </a:r>
            <a:r>
              <a:rPr sz="4200" spc="755" dirty="0">
                <a:latin typeface="Times New Roman"/>
                <a:cs typeface="Times New Roman"/>
              </a:rPr>
              <a:t> </a:t>
            </a:r>
            <a:r>
              <a:rPr sz="4200" spc="50" dirty="0">
                <a:latin typeface="Times New Roman"/>
                <a:cs typeface="Times New Roman"/>
              </a:rPr>
              <a:t>Planning</a:t>
            </a:r>
            <a:r>
              <a:rPr sz="4200" spc="755" dirty="0">
                <a:latin typeface="Times New Roman"/>
                <a:cs typeface="Times New Roman"/>
              </a:rPr>
              <a:t> </a:t>
            </a:r>
            <a:r>
              <a:rPr sz="4200" spc="150" dirty="0">
                <a:latin typeface="Times New Roman"/>
                <a:cs typeface="Times New Roman"/>
              </a:rPr>
              <a:t>Chatbot</a:t>
            </a:r>
            <a:r>
              <a:rPr sz="4200" spc="750" dirty="0">
                <a:latin typeface="Times New Roman"/>
                <a:cs typeface="Times New Roman"/>
              </a:rPr>
              <a:t> </a:t>
            </a:r>
            <a:r>
              <a:rPr sz="4200" spc="165" dirty="0">
                <a:latin typeface="Times New Roman"/>
                <a:cs typeface="Times New Roman"/>
              </a:rPr>
              <a:t>that</a:t>
            </a:r>
            <a:r>
              <a:rPr sz="4200" spc="755" dirty="0">
                <a:latin typeface="Times New Roman"/>
                <a:cs typeface="Times New Roman"/>
              </a:rPr>
              <a:t> </a:t>
            </a:r>
            <a:r>
              <a:rPr sz="4200" spc="85" dirty="0">
                <a:latin typeface="Times New Roman"/>
                <a:cs typeface="Times New Roman"/>
              </a:rPr>
              <a:t>can</a:t>
            </a:r>
            <a:r>
              <a:rPr sz="4200" spc="750" dirty="0">
                <a:latin typeface="Times New Roman"/>
                <a:cs typeface="Times New Roman"/>
              </a:rPr>
              <a:t> </a:t>
            </a:r>
            <a:r>
              <a:rPr sz="4200" spc="114" dirty="0">
                <a:latin typeface="Times New Roman"/>
                <a:cs typeface="Times New Roman"/>
              </a:rPr>
              <a:t>automate</a:t>
            </a:r>
            <a:r>
              <a:rPr sz="4200" spc="755" dirty="0">
                <a:latin typeface="Times New Roman"/>
                <a:cs typeface="Times New Roman"/>
              </a:rPr>
              <a:t> </a:t>
            </a:r>
            <a:r>
              <a:rPr sz="4200" spc="50" dirty="0">
                <a:latin typeface="Times New Roman"/>
                <a:cs typeface="Times New Roman"/>
              </a:rPr>
              <a:t>tasks,</a:t>
            </a:r>
            <a:r>
              <a:rPr sz="4200" spc="755" dirty="0">
                <a:latin typeface="Times New Roman"/>
                <a:cs typeface="Times New Roman"/>
              </a:rPr>
              <a:t> </a:t>
            </a:r>
            <a:r>
              <a:rPr sz="4200" spc="-10" dirty="0">
                <a:latin typeface="Times New Roman"/>
                <a:cs typeface="Times New Roman"/>
              </a:rPr>
              <a:t>provide </a:t>
            </a:r>
            <a:r>
              <a:rPr sz="4200" dirty="0">
                <a:latin typeface="Times New Roman"/>
                <a:cs typeface="Times New Roman"/>
              </a:rPr>
              <a:t>personalized</a:t>
            </a:r>
            <a:r>
              <a:rPr sz="4200" spc="1010" dirty="0">
                <a:latin typeface="Times New Roman"/>
                <a:cs typeface="Times New Roman"/>
              </a:rPr>
              <a:t> </a:t>
            </a:r>
            <a:r>
              <a:rPr sz="4200" spc="55" dirty="0">
                <a:latin typeface="Times New Roman"/>
                <a:cs typeface="Times New Roman"/>
              </a:rPr>
              <a:t>recommendations</a:t>
            </a:r>
            <a:r>
              <a:rPr sz="4200" spc="1010" dirty="0">
                <a:latin typeface="Times New Roman"/>
                <a:cs typeface="Times New Roman"/>
              </a:rPr>
              <a:t> </a:t>
            </a:r>
            <a:r>
              <a:rPr sz="4200" spc="160" dirty="0">
                <a:latin typeface="Times New Roman"/>
                <a:cs typeface="Times New Roman"/>
              </a:rPr>
              <a:t>and</a:t>
            </a:r>
            <a:r>
              <a:rPr sz="4200" spc="1010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enhance</a:t>
            </a:r>
            <a:r>
              <a:rPr sz="4200" spc="1010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overall</a:t>
            </a:r>
            <a:r>
              <a:rPr sz="4200" spc="1010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event</a:t>
            </a:r>
            <a:r>
              <a:rPr sz="4200" spc="1010" dirty="0">
                <a:latin typeface="Times New Roman"/>
                <a:cs typeface="Times New Roman"/>
              </a:rPr>
              <a:t> </a:t>
            </a:r>
            <a:r>
              <a:rPr sz="4200" spc="60" dirty="0">
                <a:latin typeface="Times New Roman"/>
                <a:cs typeface="Times New Roman"/>
              </a:rPr>
              <a:t>management </a:t>
            </a:r>
            <a:r>
              <a:rPr sz="4200" dirty="0">
                <a:latin typeface="Times New Roman"/>
                <a:cs typeface="Times New Roman"/>
              </a:rPr>
              <a:t>processes.</a:t>
            </a:r>
            <a:r>
              <a:rPr sz="4200" spc="-40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By</a:t>
            </a:r>
            <a:r>
              <a:rPr sz="4200" spc="-40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leveraging</a:t>
            </a:r>
            <a:r>
              <a:rPr sz="4200" spc="-35" dirty="0">
                <a:latin typeface="Times New Roman"/>
                <a:cs typeface="Times New Roman"/>
              </a:rPr>
              <a:t> </a:t>
            </a:r>
            <a:r>
              <a:rPr sz="4200" spc="60" dirty="0">
                <a:latin typeface="Times New Roman"/>
                <a:cs typeface="Times New Roman"/>
              </a:rPr>
              <a:t>advanced</a:t>
            </a:r>
            <a:r>
              <a:rPr sz="4200" spc="-40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technologies</a:t>
            </a:r>
            <a:r>
              <a:rPr sz="4200" spc="-35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such</a:t>
            </a:r>
            <a:r>
              <a:rPr sz="4200" spc="-40" dirty="0">
                <a:latin typeface="Times New Roman"/>
                <a:cs typeface="Times New Roman"/>
              </a:rPr>
              <a:t> </a:t>
            </a:r>
            <a:r>
              <a:rPr sz="4200" spc="70" dirty="0">
                <a:latin typeface="Times New Roman"/>
                <a:cs typeface="Times New Roman"/>
              </a:rPr>
              <a:t>as</a:t>
            </a:r>
            <a:r>
              <a:rPr sz="4200" spc="-35" dirty="0">
                <a:latin typeface="Times New Roman"/>
                <a:cs typeface="Times New Roman"/>
              </a:rPr>
              <a:t> </a:t>
            </a:r>
            <a:r>
              <a:rPr sz="4200" spc="145" dirty="0">
                <a:latin typeface="Times New Roman"/>
                <a:cs typeface="Times New Roman"/>
              </a:rPr>
              <a:t>Natural</a:t>
            </a:r>
            <a:r>
              <a:rPr sz="4200" spc="-40" dirty="0">
                <a:latin typeface="Times New Roman"/>
                <a:cs typeface="Times New Roman"/>
              </a:rPr>
              <a:t> </a:t>
            </a:r>
            <a:r>
              <a:rPr sz="4200" spc="55" dirty="0">
                <a:latin typeface="Times New Roman"/>
                <a:cs typeface="Times New Roman"/>
              </a:rPr>
              <a:t>Language </a:t>
            </a:r>
            <a:r>
              <a:rPr sz="4200" dirty="0">
                <a:latin typeface="Times New Roman"/>
                <a:cs typeface="Times New Roman"/>
              </a:rPr>
              <a:t>Processing</a:t>
            </a:r>
            <a:r>
              <a:rPr sz="4200" spc="-80" dirty="0">
                <a:latin typeface="Times New Roman"/>
                <a:cs typeface="Times New Roman"/>
              </a:rPr>
              <a:t> </a:t>
            </a:r>
            <a:r>
              <a:rPr sz="4200" spc="100" dirty="0">
                <a:latin typeface="Times New Roman"/>
                <a:cs typeface="Times New Roman"/>
              </a:rPr>
              <a:t>(NLP)</a:t>
            </a:r>
            <a:r>
              <a:rPr sz="4200" spc="-75" dirty="0">
                <a:latin typeface="Times New Roman"/>
                <a:cs typeface="Times New Roman"/>
              </a:rPr>
              <a:t> </a:t>
            </a:r>
            <a:r>
              <a:rPr sz="4200" spc="160" dirty="0">
                <a:latin typeface="Times New Roman"/>
                <a:cs typeface="Times New Roman"/>
              </a:rPr>
              <a:t>and</a:t>
            </a:r>
            <a:r>
              <a:rPr sz="4200" spc="-75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machine</a:t>
            </a:r>
            <a:r>
              <a:rPr sz="4200" spc="-75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learning</a:t>
            </a:r>
            <a:r>
              <a:rPr sz="4200" spc="-75" dirty="0">
                <a:latin typeface="Times New Roman"/>
                <a:cs typeface="Times New Roman"/>
              </a:rPr>
              <a:t> </a:t>
            </a:r>
            <a:r>
              <a:rPr sz="4200" spc="-10" dirty="0">
                <a:latin typeface="Times New Roman"/>
                <a:cs typeface="Times New Roman"/>
              </a:rPr>
              <a:t>algorithms.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6757" y="2241311"/>
            <a:ext cx="17156430" cy="7332345"/>
          </a:xfrm>
          <a:custGeom>
            <a:avLst/>
            <a:gdLst/>
            <a:ahLst/>
            <a:cxnLst/>
            <a:rect l="l" t="t" r="r" b="b"/>
            <a:pathLst>
              <a:path w="17156430" h="7332345">
                <a:moveTo>
                  <a:pt x="16977706" y="7332160"/>
                </a:moveTo>
                <a:lnTo>
                  <a:pt x="190498" y="7332160"/>
                </a:lnTo>
                <a:lnTo>
                  <a:pt x="153161" y="7328466"/>
                </a:lnTo>
                <a:lnTo>
                  <a:pt x="84810" y="7300154"/>
                </a:lnTo>
                <a:lnTo>
                  <a:pt x="32006" y="7247350"/>
                </a:lnTo>
                <a:lnTo>
                  <a:pt x="3694" y="7178999"/>
                </a:lnTo>
                <a:lnTo>
                  <a:pt x="0" y="7141661"/>
                </a:lnTo>
                <a:lnTo>
                  <a:pt x="0" y="190499"/>
                </a:lnTo>
                <a:lnTo>
                  <a:pt x="14500" y="117598"/>
                </a:lnTo>
                <a:lnTo>
                  <a:pt x="55796" y="55796"/>
                </a:lnTo>
                <a:lnTo>
                  <a:pt x="117598" y="14500"/>
                </a:lnTo>
                <a:lnTo>
                  <a:pt x="190500" y="0"/>
                </a:lnTo>
                <a:lnTo>
                  <a:pt x="16977704" y="0"/>
                </a:lnTo>
                <a:lnTo>
                  <a:pt x="17015042" y="3694"/>
                </a:lnTo>
                <a:lnTo>
                  <a:pt x="17083393" y="32006"/>
                </a:lnTo>
                <a:lnTo>
                  <a:pt x="17136197" y="84810"/>
                </a:lnTo>
                <a:lnTo>
                  <a:pt x="17156111" y="125522"/>
                </a:lnTo>
                <a:lnTo>
                  <a:pt x="17156111" y="7206639"/>
                </a:lnTo>
                <a:lnTo>
                  <a:pt x="17136197" y="7247350"/>
                </a:lnTo>
                <a:lnTo>
                  <a:pt x="17083393" y="7300154"/>
                </a:lnTo>
                <a:lnTo>
                  <a:pt x="17015042" y="7328466"/>
                </a:lnTo>
                <a:lnTo>
                  <a:pt x="16977706" y="7332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2626" rIns="0" bIns="0" rtlCol="0">
            <a:spAutoFit/>
          </a:bodyPr>
          <a:lstStyle/>
          <a:p>
            <a:pPr marL="346710">
              <a:lnSpc>
                <a:spcPct val="100000"/>
              </a:lnSpc>
              <a:spcBef>
                <a:spcPts val="140"/>
              </a:spcBef>
            </a:pPr>
            <a:r>
              <a:rPr sz="7150" spc="-590" dirty="0"/>
              <a:t>PROJECT</a:t>
            </a:r>
            <a:r>
              <a:rPr sz="7150" spc="-955" dirty="0"/>
              <a:t> </a:t>
            </a:r>
            <a:r>
              <a:rPr sz="7150" spc="-495" dirty="0"/>
              <a:t>OVERVIEW</a:t>
            </a:r>
            <a:endParaRPr sz="7150"/>
          </a:p>
        </p:txBody>
      </p:sp>
      <p:sp>
        <p:nvSpPr>
          <p:cNvPr id="4" name="object 4"/>
          <p:cNvSpPr/>
          <p:nvPr/>
        </p:nvSpPr>
        <p:spPr>
          <a:xfrm>
            <a:off x="12612169" y="0"/>
            <a:ext cx="5676265" cy="1643380"/>
          </a:xfrm>
          <a:custGeom>
            <a:avLst/>
            <a:gdLst/>
            <a:ahLst/>
            <a:cxnLst/>
            <a:rect l="l" t="t" r="r" b="b"/>
            <a:pathLst>
              <a:path w="5676265" h="1643380">
                <a:moveTo>
                  <a:pt x="5675829" y="1643153"/>
                </a:moveTo>
                <a:lnTo>
                  <a:pt x="1111269" y="1643153"/>
                </a:lnTo>
                <a:lnTo>
                  <a:pt x="1063073" y="1642127"/>
                </a:lnTo>
                <a:lnTo>
                  <a:pt x="1015395" y="1639074"/>
                </a:lnTo>
                <a:lnTo>
                  <a:pt x="968284" y="1634037"/>
                </a:lnTo>
                <a:lnTo>
                  <a:pt x="921781" y="1627058"/>
                </a:lnTo>
                <a:lnTo>
                  <a:pt x="875926" y="1618179"/>
                </a:lnTo>
                <a:lnTo>
                  <a:pt x="830763" y="1607440"/>
                </a:lnTo>
                <a:lnTo>
                  <a:pt x="786332" y="1594884"/>
                </a:lnTo>
                <a:lnTo>
                  <a:pt x="742676" y="1580552"/>
                </a:lnTo>
                <a:lnTo>
                  <a:pt x="699836" y="1564487"/>
                </a:lnTo>
                <a:lnTo>
                  <a:pt x="657854" y="1546730"/>
                </a:lnTo>
                <a:lnTo>
                  <a:pt x="616772" y="1527322"/>
                </a:lnTo>
                <a:lnTo>
                  <a:pt x="576631" y="1506305"/>
                </a:lnTo>
                <a:lnTo>
                  <a:pt x="537472" y="1483722"/>
                </a:lnTo>
                <a:lnTo>
                  <a:pt x="499339" y="1459613"/>
                </a:lnTo>
                <a:lnTo>
                  <a:pt x="462272" y="1434021"/>
                </a:lnTo>
                <a:lnTo>
                  <a:pt x="426313" y="1406987"/>
                </a:lnTo>
                <a:lnTo>
                  <a:pt x="391504" y="1378553"/>
                </a:lnTo>
                <a:lnTo>
                  <a:pt x="357886" y="1348760"/>
                </a:lnTo>
                <a:lnTo>
                  <a:pt x="325502" y="1317651"/>
                </a:lnTo>
                <a:lnTo>
                  <a:pt x="294393" y="1285267"/>
                </a:lnTo>
                <a:lnTo>
                  <a:pt x="264600" y="1251649"/>
                </a:lnTo>
                <a:lnTo>
                  <a:pt x="236166" y="1216840"/>
                </a:lnTo>
                <a:lnTo>
                  <a:pt x="209132" y="1180881"/>
                </a:lnTo>
                <a:lnTo>
                  <a:pt x="183539" y="1143814"/>
                </a:lnTo>
                <a:lnTo>
                  <a:pt x="159431" y="1105680"/>
                </a:lnTo>
                <a:lnTo>
                  <a:pt x="136847" y="1066522"/>
                </a:lnTo>
                <a:lnTo>
                  <a:pt x="115831" y="1026381"/>
                </a:lnTo>
                <a:lnTo>
                  <a:pt x="96423" y="985298"/>
                </a:lnTo>
                <a:lnTo>
                  <a:pt x="78666" y="943316"/>
                </a:lnTo>
                <a:lnTo>
                  <a:pt x="62600" y="900476"/>
                </a:lnTo>
                <a:lnTo>
                  <a:pt x="48269" y="856820"/>
                </a:lnTo>
                <a:lnTo>
                  <a:pt x="35713" y="812389"/>
                </a:lnTo>
                <a:lnTo>
                  <a:pt x="24974" y="767226"/>
                </a:lnTo>
                <a:lnTo>
                  <a:pt x="16095" y="721372"/>
                </a:lnTo>
                <a:lnTo>
                  <a:pt x="9116" y="674868"/>
                </a:lnTo>
                <a:lnTo>
                  <a:pt x="4079" y="627757"/>
                </a:lnTo>
                <a:lnTo>
                  <a:pt x="1026" y="580080"/>
                </a:lnTo>
                <a:lnTo>
                  <a:pt x="0" y="531878"/>
                </a:lnTo>
                <a:lnTo>
                  <a:pt x="0" y="0"/>
                </a:lnTo>
                <a:lnTo>
                  <a:pt x="5675829" y="0"/>
                </a:lnTo>
                <a:lnTo>
                  <a:pt x="5675829" y="1643153"/>
                </a:lnTo>
                <a:close/>
              </a:path>
            </a:pathLst>
          </a:custGeom>
          <a:solidFill>
            <a:srgbClr val="FF6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77006" rIns="0" bIns="0" rtlCol="0">
            <a:spAutoFit/>
          </a:bodyPr>
          <a:lstStyle/>
          <a:p>
            <a:pPr marL="12700" marR="5080" indent="2656205" algn="just">
              <a:lnSpc>
                <a:spcPts val="4650"/>
              </a:lnSpc>
              <a:spcBef>
                <a:spcPts val="254"/>
              </a:spcBef>
            </a:pPr>
            <a:r>
              <a:rPr sz="3900" b="0" spc="145" dirty="0">
                <a:latin typeface="Times New Roman"/>
                <a:cs typeface="Times New Roman"/>
              </a:rPr>
              <a:t>Our</a:t>
            </a:r>
            <a:r>
              <a:rPr sz="3900" b="0" spc="630" dirty="0">
                <a:latin typeface="Times New Roman"/>
                <a:cs typeface="Times New Roman"/>
              </a:rPr>
              <a:t> </a:t>
            </a:r>
            <a:r>
              <a:rPr sz="3900" b="0" dirty="0">
                <a:latin typeface="Times New Roman"/>
                <a:cs typeface="Times New Roman"/>
              </a:rPr>
              <a:t>project</a:t>
            </a:r>
            <a:r>
              <a:rPr sz="3900" b="0" spc="635" dirty="0">
                <a:latin typeface="Times New Roman"/>
                <a:cs typeface="Times New Roman"/>
              </a:rPr>
              <a:t> </a:t>
            </a:r>
            <a:r>
              <a:rPr sz="3900" b="0" dirty="0">
                <a:latin typeface="Times New Roman"/>
                <a:cs typeface="Times New Roman"/>
              </a:rPr>
              <a:t>involves</a:t>
            </a:r>
            <a:r>
              <a:rPr sz="3900" b="0" spc="635" dirty="0">
                <a:latin typeface="Times New Roman"/>
                <a:cs typeface="Times New Roman"/>
              </a:rPr>
              <a:t> </a:t>
            </a:r>
            <a:r>
              <a:rPr sz="3900" b="0" dirty="0">
                <a:latin typeface="Times New Roman"/>
                <a:cs typeface="Times New Roman"/>
              </a:rPr>
              <a:t>creating</a:t>
            </a:r>
            <a:r>
              <a:rPr sz="3900" b="0" spc="635" dirty="0">
                <a:latin typeface="Times New Roman"/>
                <a:cs typeface="Times New Roman"/>
              </a:rPr>
              <a:t> </a:t>
            </a:r>
            <a:r>
              <a:rPr sz="3900" b="0" spc="165" dirty="0">
                <a:latin typeface="Times New Roman"/>
                <a:cs typeface="Times New Roman"/>
              </a:rPr>
              <a:t>an</a:t>
            </a:r>
            <a:r>
              <a:rPr sz="3900" b="0" spc="635" dirty="0">
                <a:latin typeface="Times New Roman"/>
                <a:cs typeface="Times New Roman"/>
              </a:rPr>
              <a:t> </a:t>
            </a:r>
            <a:r>
              <a:rPr sz="3900" b="0" spc="55" dirty="0">
                <a:latin typeface="Times New Roman"/>
                <a:cs typeface="Times New Roman"/>
              </a:rPr>
              <a:t>Event</a:t>
            </a:r>
            <a:r>
              <a:rPr sz="3900" b="0" spc="630" dirty="0">
                <a:latin typeface="Times New Roman"/>
                <a:cs typeface="Times New Roman"/>
              </a:rPr>
              <a:t> </a:t>
            </a:r>
            <a:r>
              <a:rPr sz="3900" b="0" dirty="0">
                <a:latin typeface="Times New Roman"/>
                <a:cs typeface="Times New Roman"/>
              </a:rPr>
              <a:t>Planning</a:t>
            </a:r>
            <a:r>
              <a:rPr sz="3900" b="0" spc="635" dirty="0">
                <a:latin typeface="Times New Roman"/>
                <a:cs typeface="Times New Roman"/>
              </a:rPr>
              <a:t> </a:t>
            </a:r>
            <a:r>
              <a:rPr sz="3900" b="0" spc="135" dirty="0">
                <a:latin typeface="Times New Roman"/>
                <a:cs typeface="Times New Roman"/>
              </a:rPr>
              <a:t>Chatbot</a:t>
            </a:r>
            <a:r>
              <a:rPr sz="3900" b="0" spc="635" dirty="0">
                <a:latin typeface="Times New Roman"/>
                <a:cs typeface="Times New Roman"/>
              </a:rPr>
              <a:t> </a:t>
            </a:r>
            <a:r>
              <a:rPr sz="3900" b="0" spc="-20" dirty="0">
                <a:latin typeface="Times New Roman"/>
                <a:cs typeface="Times New Roman"/>
              </a:rPr>
              <a:t>using </a:t>
            </a:r>
            <a:r>
              <a:rPr sz="3900" b="0" spc="50" dirty="0">
                <a:latin typeface="Times New Roman"/>
                <a:cs typeface="Times New Roman"/>
              </a:rPr>
              <a:t>advanced</a:t>
            </a:r>
            <a:r>
              <a:rPr sz="3900" b="0" spc="715" dirty="0">
                <a:latin typeface="Times New Roman"/>
                <a:cs typeface="Times New Roman"/>
              </a:rPr>
              <a:t>  </a:t>
            </a:r>
            <a:r>
              <a:rPr sz="3900" b="0" spc="204" dirty="0">
                <a:latin typeface="Times New Roman"/>
                <a:cs typeface="Times New Roman"/>
              </a:rPr>
              <a:t>NLP</a:t>
            </a:r>
            <a:r>
              <a:rPr sz="3900" b="0" spc="715" dirty="0">
                <a:latin typeface="Times New Roman"/>
                <a:cs typeface="Times New Roman"/>
              </a:rPr>
              <a:t>  </a:t>
            </a:r>
            <a:r>
              <a:rPr sz="3900" b="0" spc="150" dirty="0">
                <a:latin typeface="Times New Roman"/>
                <a:cs typeface="Times New Roman"/>
              </a:rPr>
              <a:t>and</a:t>
            </a:r>
            <a:r>
              <a:rPr sz="3900" b="0" spc="715" dirty="0">
                <a:latin typeface="Times New Roman"/>
                <a:cs typeface="Times New Roman"/>
              </a:rPr>
              <a:t>  </a:t>
            </a:r>
            <a:r>
              <a:rPr sz="3900" b="0" dirty="0">
                <a:latin typeface="Times New Roman"/>
                <a:cs typeface="Times New Roman"/>
              </a:rPr>
              <a:t>machine</a:t>
            </a:r>
            <a:r>
              <a:rPr sz="3900" b="0" spc="715" dirty="0">
                <a:latin typeface="Times New Roman"/>
                <a:cs typeface="Times New Roman"/>
              </a:rPr>
              <a:t>  </a:t>
            </a:r>
            <a:r>
              <a:rPr sz="3900" b="0" dirty="0">
                <a:latin typeface="Times New Roman"/>
                <a:cs typeface="Times New Roman"/>
              </a:rPr>
              <a:t>learning</a:t>
            </a:r>
            <a:r>
              <a:rPr sz="3900" b="0" spc="720" dirty="0">
                <a:latin typeface="Times New Roman"/>
                <a:cs typeface="Times New Roman"/>
              </a:rPr>
              <a:t>  </a:t>
            </a:r>
            <a:r>
              <a:rPr sz="3900" b="0" dirty="0">
                <a:latin typeface="Times New Roman"/>
                <a:cs typeface="Times New Roman"/>
              </a:rPr>
              <a:t>techniques</a:t>
            </a:r>
            <a:r>
              <a:rPr sz="3900" b="0" spc="715" dirty="0">
                <a:latin typeface="Times New Roman"/>
                <a:cs typeface="Times New Roman"/>
              </a:rPr>
              <a:t>  </a:t>
            </a:r>
            <a:r>
              <a:rPr sz="3900" b="0" spc="165" dirty="0">
                <a:latin typeface="Times New Roman"/>
                <a:cs typeface="Times New Roman"/>
              </a:rPr>
              <a:t>to</a:t>
            </a:r>
            <a:r>
              <a:rPr sz="3900" b="0" spc="715" dirty="0">
                <a:latin typeface="Times New Roman"/>
                <a:cs typeface="Times New Roman"/>
              </a:rPr>
              <a:t>  </a:t>
            </a:r>
            <a:r>
              <a:rPr sz="3900" b="0" spc="105" dirty="0">
                <a:latin typeface="Times New Roman"/>
                <a:cs typeface="Times New Roman"/>
              </a:rPr>
              <a:t>automate</a:t>
            </a:r>
            <a:r>
              <a:rPr sz="3900" b="0" spc="715" dirty="0">
                <a:latin typeface="Times New Roman"/>
                <a:cs typeface="Times New Roman"/>
              </a:rPr>
              <a:t>  </a:t>
            </a:r>
            <a:r>
              <a:rPr sz="3900" b="0" spc="-20" dirty="0">
                <a:latin typeface="Times New Roman"/>
                <a:cs typeface="Times New Roman"/>
              </a:rPr>
              <a:t>event </a:t>
            </a:r>
            <a:r>
              <a:rPr sz="3900" b="0" spc="55" dirty="0">
                <a:latin typeface="Times New Roman"/>
                <a:cs typeface="Times New Roman"/>
              </a:rPr>
              <a:t>organization</a:t>
            </a:r>
            <a:r>
              <a:rPr sz="3900" b="0" spc="919" dirty="0">
                <a:latin typeface="Times New Roman"/>
                <a:cs typeface="Times New Roman"/>
              </a:rPr>
              <a:t> </a:t>
            </a:r>
            <a:r>
              <a:rPr sz="3900" b="0" dirty="0">
                <a:latin typeface="Times New Roman"/>
                <a:cs typeface="Times New Roman"/>
              </a:rPr>
              <a:t>tasks.</a:t>
            </a:r>
            <a:r>
              <a:rPr sz="3900" b="0" spc="925" dirty="0">
                <a:latin typeface="Times New Roman"/>
                <a:cs typeface="Times New Roman"/>
              </a:rPr>
              <a:t> </a:t>
            </a:r>
            <a:r>
              <a:rPr sz="3900" b="0" spc="75" dirty="0">
                <a:latin typeface="Times New Roman"/>
                <a:cs typeface="Times New Roman"/>
              </a:rPr>
              <a:t>The</a:t>
            </a:r>
            <a:r>
              <a:rPr sz="3900" b="0" spc="919" dirty="0">
                <a:latin typeface="Times New Roman"/>
                <a:cs typeface="Times New Roman"/>
              </a:rPr>
              <a:t> </a:t>
            </a:r>
            <a:r>
              <a:rPr sz="3900" b="0" spc="105" dirty="0">
                <a:latin typeface="Times New Roman"/>
                <a:cs typeface="Times New Roman"/>
              </a:rPr>
              <a:t>chatbot</a:t>
            </a:r>
            <a:r>
              <a:rPr sz="3900" b="0" spc="925" dirty="0">
                <a:latin typeface="Times New Roman"/>
                <a:cs typeface="Times New Roman"/>
              </a:rPr>
              <a:t> </a:t>
            </a:r>
            <a:r>
              <a:rPr sz="3900" b="0" spc="70" dirty="0">
                <a:latin typeface="Times New Roman"/>
                <a:cs typeface="Times New Roman"/>
              </a:rPr>
              <a:t>understands</a:t>
            </a:r>
            <a:r>
              <a:rPr sz="3900" b="0" spc="919" dirty="0">
                <a:latin typeface="Times New Roman"/>
                <a:cs typeface="Times New Roman"/>
              </a:rPr>
              <a:t> </a:t>
            </a:r>
            <a:r>
              <a:rPr sz="3900" b="0" dirty="0">
                <a:latin typeface="Times New Roman"/>
                <a:cs typeface="Times New Roman"/>
              </a:rPr>
              <a:t>user</a:t>
            </a:r>
            <a:r>
              <a:rPr sz="3900" b="0" spc="925" dirty="0">
                <a:latin typeface="Times New Roman"/>
                <a:cs typeface="Times New Roman"/>
              </a:rPr>
              <a:t> </a:t>
            </a:r>
            <a:r>
              <a:rPr sz="3900" b="0" spc="55" dirty="0">
                <a:latin typeface="Times New Roman"/>
                <a:cs typeface="Times New Roman"/>
              </a:rPr>
              <a:t>inputs</a:t>
            </a:r>
            <a:r>
              <a:rPr sz="3900" b="0" spc="919" dirty="0">
                <a:latin typeface="Times New Roman"/>
                <a:cs typeface="Times New Roman"/>
              </a:rPr>
              <a:t> </a:t>
            </a:r>
            <a:r>
              <a:rPr sz="3900" b="0" dirty="0">
                <a:latin typeface="Times New Roman"/>
                <a:cs typeface="Times New Roman"/>
              </a:rPr>
              <a:t>like</a:t>
            </a:r>
            <a:r>
              <a:rPr sz="3900" b="0" spc="925" dirty="0">
                <a:latin typeface="Times New Roman"/>
                <a:cs typeface="Times New Roman"/>
              </a:rPr>
              <a:t> </a:t>
            </a:r>
            <a:r>
              <a:rPr sz="3900" b="0" dirty="0">
                <a:latin typeface="Times New Roman"/>
                <a:cs typeface="Times New Roman"/>
              </a:rPr>
              <a:t>event</a:t>
            </a:r>
            <a:r>
              <a:rPr sz="3900" b="0" spc="919" dirty="0">
                <a:latin typeface="Times New Roman"/>
                <a:cs typeface="Times New Roman"/>
              </a:rPr>
              <a:t> </a:t>
            </a:r>
            <a:r>
              <a:rPr sz="3900" b="0" spc="-10" dirty="0">
                <a:latin typeface="Times New Roman"/>
                <a:cs typeface="Times New Roman"/>
              </a:rPr>
              <a:t>details, </a:t>
            </a:r>
            <a:r>
              <a:rPr sz="3900" b="0" spc="70" dirty="0">
                <a:latin typeface="Times New Roman"/>
                <a:cs typeface="Times New Roman"/>
              </a:rPr>
              <a:t>participant</a:t>
            </a:r>
            <a:r>
              <a:rPr sz="3900" b="0" spc="745" dirty="0">
                <a:latin typeface="Times New Roman"/>
                <a:cs typeface="Times New Roman"/>
              </a:rPr>
              <a:t>  </a:t>
            </a:r>
            <a:r>
              <a:rPr sz="3900" b="0" spc="60" dirty="0">
                <a:latin typeface="Times New Roman"/>
                <a:cs typeface="Times New Roman"/>
              </a:rPr>
              <a:t>information,</a:t>
            </a:r>
            <a:r>
              <a:rPr sz="3900" b="0" spc="745" dirty="0">
                <a:latin typeface="Times New Roman"/>
                <a:cs typeface="Times New Roman"/>
              </a:rPr>
              <a:t>  </a:t>
            </a:r>
            <a:r>
              <a:rPr sz="3900" b="0" spc="150" dirty="0">
                <a:latin typeface="Times New Roman"/>
                <a:cs typeface="Times New Roman"/>
              </a:rPr>
              <a:t>and</a:t>
            </a:r>
            <a:r>
              <a:rPr sz="3900" b="0" spc="745" dirty="0">
                <a:latin typeface="Times New Roman"/>
                <a:cs typeface="Times New Roman"/>
              </a:rPr>
              <a:t>  </a:t>
            </a:r>
            <a:r>
              <a:rPr sz="3900" b="0" spc="60" dirty="0">
                <a:latin typeface="Times New Roman"/>
                <a:cs typeface="Times New Roman"/>
              </a:rPr>
              <a:t>budget</a:t>
            </a:r>
            <a:r>
              <a:rPr sz="3900" b="0" spc="745" dirty="0">
                <a:latin typeface="Times New Roman"/>
                <a:cs typeface="Times New Roman"/>
              </a:rPr>
              <a:t>  </a:t>
            </a:r>
            <a:r>
              <a:rPr sz="3900" b="0" spc="45" dirty="0">
                <a:latin typeface="Times New Roman"/>
                <a:cs typeface="Times New Roman"/>
              </a:rPr>
              <a:t>constraints,</a:t>
            </a:r>
            <a:r>
              <a:rPr sz="3900" b="0" spc="745" dirty="0">
                <a:latin typeface="Times New Roman"/>
                <a:cs typeface="Times New Roman"/>
              </a:rPr>
              <a:t>  </a:t>
            </a:r>
            <a:r>
              <a:rPr sz="3900" b="0" dirty="0">
                <a:latin typeface="Times New Roman"/>
                <a:cs typeface="Times New Roman"/>
              </a:rPr>
              <a:t>generating</a:t>
            </a:r>
            <a:r>
              <a:rPr sz="3900" b="0" spc="745" dirty="0">
                <a:latin typeface="Times New Roman"/>
                <a:cs typeface="Times New Roman"/>
              </a:rPr>
              <a:t>  </a:t>
            </a:r>
            <a:r>
              <a:rPr sz="3900" b="0" spc="-10" dirty="0">
                <a:latin typeface="Times New Roman"/>
                <a:cs typeface="Times New Roman"/>
              </a:rPr>
              <a:t>intelligent </a:t>
            </a:r>
            <a:r>
              <a:rPr sz="3900" b="0" dirty="0">
                <a:latin typeface="Times New Roman"/>
                <a:cs typeface="Times New Roman"/>
              </a:rPr>
              <a:t>responses</a:t>
            </a:r>
            <a:r>
              <a:rPr sz="3900" b="0" spc="840" dirty="0">
                <a:latin typeface="Times New Roman"/>
                <a:cs typeface="Times New Roman"/>
              </a:rPr>
              <a:t> </a:t>
            </a:r>
            <a:r>
              <a:rPr sz="3900" b="0" spc="150" dirty="0">
                <a:latin typeface="Times New Roman"/>
                <a:cs typeface="Times New Roman"/>
              </a:rPr>
              <a:t>and</a:t>
            </a:r>
            <a:r>
              <a:rPr sz="3900" b="0" spc="844" dirty="0">
                <a:latin typeface="Times New Roman"/>
                <a:cs typeface="Times New Roman"/>
              </a:rPr>
              <a:t> </a:t>
            </a:r>
            <a:r>
              <a:rPr sz="3900" b="0" spc="45" dirty="0">
                <a:latin typeface="Times New Roman"/>
                <a:cs typeface="Times New Roman"/>
              </a:rPr>
              <a:t>recommendations.</a:t>
            </a:r>
            <a:r>
              <a:rPr sz="3900" b="0" spc="844" dirty="0">
                <a:latin typeface="Times New Roman"/>
                <a:cs typeface="Times New Roman"/>
              </a:rPr>
              <a:t> </a:t>
            </a:r>
            <a:r>
              <a:rPr sz="3900" b="0" dirty="0">
                <a:latin typeface="Times New Roman"/>
                <a:cs typeface="Times New Roman"/>
              </a:rPr>
              <a:t>By</a:t>
            </a:r>
            <a:r>
              <a:rPr sz="3900" b="0" spc="844" dirty="0">
                <a:latin typeface="Times New Roman"/>
                <a:cs typeface="Times New Roman"/>
              </a:rPr>
              <a:t> </a:t>
            </a:r>
            <a:r>
              <a:rPr sz="3900" b="0" dirty="0">
                <a:latin typeface="Times New Roman"/>
                <a:cs typeface="Times New Roman"/>
              </a:rPr>
              <a:t>leveraging</a:t>
            </a:r>
            <a:r>
              <a:rPr sz="3900" b="0" spc="844" dirty="0">
                <a:latin typeface="Times New Roman"/>
                <a:cs typeface="Times New Roman"/>
              </a:rPr>
              <a:t> </a:t>
            </a:r>
            <a:r>
              <a:rPr sz="3900" b="0" spc="145" dirty="0">
                <a:latin typeface="Times New Roman"/>
                <a:cs typeface="Times New Roman"/>
              </a:rPr>
              <a:t>LSTM</a:t>
            </a:r>
            <a:r>
              <a:rPr sz="3900" b="0" spc="840" dirty="0">
                <a:latin typeface="Times New Roman"/>
                <a:cs typeface="Times New Roman"/>
              </a:rPr>
              <a:t> </a:t>
            </a:r>
            <a:r>
              <a:rPr sz="3900" b="0" spc="45" dirty="0">
                <a:latin typeface="Times New Roman"/>
                <a:cs typeface="Times New Roman"/>
              </a:rPr>
              <a:t>networks,</a:t>
            </a:r>
            <a:r>
              <a:rPr sz="3900" b="0" spc="844" dirty="0">
                <a:latin typeface="Times New Roman"/>
                <a:cs typeface="Times New Roman"/>
              </a:rPr>
              <a:t> </a:t>
            </a:r>
            <a:r>
              <a:rPr sz="3900" b="0" spc="50" dirty="0">
                <a:latin typeface="Times New Roman"/>
                <a:cs typeface="Times New Roman"/>
              </a:rPr>
              <a:t>it</a:t>
            </a:r>
            <a:r>
              <a:rPr sz="3900" b="0" spc="844" dirty="0">
                <a:latin typeface="Times New Roman"/>
                <a:cs typeface="Times New Roman"/>
              </a:rPr>
              <a:t> </a:t>
            </a:r>
            <a:r>
              <a:rPr sz="3900" b="0" spc="-10" dirty="0">
                <a:latin typeface="Times New Roman"/>
                <a:cs typeface="Times New Roman"/>
              </a:rPr>
              <a:t>retains </a:t>
            </a:r>
            <a:r>
              <a:rPr sz="3900" b="0" dirty="0">
                <a:latin typeface="Times New Roman"/>
                <a:cs typeface="Times New Roman"/>
              </a:rPr>
              <a:t>context</a:t>
            </a:r>
            <a:r>
              <a:rPr sz="3900" b="0" spc="434" dirty="0">
                <a:latin typeface="Times New Roman"/>
                <a:cs typeface="Times New Roman"/>
              </a:rPr>
              <a:t> </a:t>
            </a:r>
            <a:r>
              <a:rPr sz="3900" b="0" spc="60" dirty="0">
                <a:latin typeface="Times New Roman"/>
                <a:cs typeface="Times New Roman"/>
              </a:rPr>
              <a:t>during</a:t>
            </a:r>
            <a:r>
              <a:rPr sz="3900" b="0" spc="440" dirty="0">
                <a:latin typeface="Times New Roman"/>
                <a:cs typeface="Times New Roman"/>
              </a:rPr>
              <a:t> </a:t>
            </a:r>
            <a:r>
              <a:rPr sz="3900" b="0" dirty="0">
                <a:latin typeface="Times New Roman"/>
                <a:cs typeface="Times New Roman"/>
              </a:rPr>
              <a:t>conversations,</a:t>
            </a:r>
            <a:r>
              <a:rPr sz="3900" b="0" spc="434" dirty="0">
                <a:latin typeface="Times New Roman"/>
                <a:cs typeface="Times New Roman"/>
              </a:rPr>
              <a:t> </a:t>
            </a:r>
            <a:r>
              <a:rPr sz="3900" b="0" dirty="0">
                <a:latin typeface="Times New Roman"/>
                <a:cs typeface="Times New Roman"/>
              </a:rPr>
              <a:t>ensuring</a:t>
            </a:r>
            <a:r>
              <a:rPr sz="3900" b="0" spc="440" dirty="0">
                <a:latin typeface="Times New Roman"/>
                <a:cs typeface="Times New Roman"/>
              </a:rPr>
              <a:t> </a:t>
            </a:r>
            <a:r>
              <a:rPr sz="3900" b="0" spc="45" dirty="0">
                <a:latin typeface="Times New Roman"/>
                <a:cs typeface="Times New Roman"/>
              </a:rPr>
              <a:t>coherent</a:t>
            </a:r>
            <a:r>
              <a:rPr sz="3900" b="0" spc="434" dirty="0">
                <a:latin typeface="Times New Roman"/>
                <a:cs typeface="Times New Roman"/>
              </a:rPr>
              <a:t> </a:t>
            </a:r>
            <a:r>
              <a:rPr sz="3900" b="0" dirty="0">
                <a:latin typeface="Times New Roman"/>
                <a:cs typeface="Times New Roman"/>
              </a:rPr>
              <a:t>interactions</a:t>
            </a:r>
            <a:r>
              <a:rPr sz="3900" b="0" spc="440" dirty="0">
                <a:latin typeface="Times New Roman"/>
                <a:cs typeface="Times New Roman"/>
              </a:rPr>
              <a:t> </a:t>
            </a:r>
            <a:r>
              <a:rPr sz="3900" b="0" spc="150" dirty="0">
                <a:latin typeface="Times New Roman"/>
                <a:cs typeface="Times New Roman"/>
              </a:rPr>
              <a:t>and</a:t>
            </a:r>
            <a:r>
              <a:rPr sz="3900" b="0" spc="434" dirty="0">
                <a:latin typeface="Times New Roman"/>
                <a:cs typeface="Times New Roman"/>
              </a:rPr>
              <a:t> </a:t>
            </a:r>
            <a:r>
              <a:rPr sz="3900" b="0" spc="-10" dirty="0">
                <a:latin typeface="Times New Roman"/>
                <a:cs typeface="Times New Roman"/>
              </a:rPr>
              <a:t>personalized </a:t>
            </a:r>
            <a:r>
              <a:rPr sz="3900" b="0" dirty="0">
                <a:latin typeface="Times New Roman"/>
                <a:cs typeface="Times New Roman"/>
              </a:rPr>
              <a:t>assistance.</a:t>
            </a:r>
            <a:r>
              <a:rPr sz="3900" b="0" spc="50" dirty="0">
                <a:latin typeface="Times New Roman"/>
                <a:cs typeface="Times New Roman"/>
              </a:rPr>
              <a:t>  </a:t>
            </a:r>
            <a:r>
              <a:rPr sz="3900" b="0" spc="55" dirty="0">
                <a:latin typeface="Times New Roman"/>
                <a:cs typeface="Times New Roman"/>
              </a:rPr>
              <a:t>Integrating  </a:t>
            </a:r>
            <a:r>
              <a:rPr sz="3900" b="0" dirty="0">
                <a:latin typeface="Times New Roman"/>
                <a:cs typeface="Times New Roman"/>
              </a:rPr>
              <a:t>with</a:t>
            </a:r>
            <a:r>
              <a:rPr sz="3900" b="0" spc="50" dirty="0">
                <a:latin typeface="Times New Roman"/>
                <a:cs typeface="Times New Roman"/>
              </a:rPr>
              <a:t>  </a:t>
            </a:r>
            <a:r>
              <a:rPr sz="3900" b="0" dirty="0">
                <a:latin typeface="Times New Roman"/>
                <a:cs typeface="Times New Roman"/>
              </a:rPr>
              <a:t>event</a:t>
            </a:r>
            <a:r>
              <a:rPr sz="3900" b="0" spc="55" dirty="0">
                <a:latin typeface="Times New Roman"/>
                <a:cs typeface="Times New Roman"/>
              </a:rPr>
              <a:t>  </a:t>
            </a:r>
            <a:r>
              <a:rPr sz="3900" b="0" dirty="0">
                <a:latin typeface="Times New Roman"/>
                <a:cs typeface="Times New Roman"/>
              </a:rPr>
              <a:t>systems,</a:t>
            </a:r>
            <a:r>
              <a:rPr sz="3900" b="0" spc="50" dirty="0">
                <a:latin typeface="Times New Roman"/>
                <a:cs typeface="Times New Roman"/>
              </a:rPr>
              <a:t>  </a:t>
            </a:r>
            <a:r>
              <a:rPr sz="3900" b="0" spc="75" dirty="0">
                <a:latin typeface="Times New Roman"/>
                <a:cs typeface="Times New Roman"/>
              </a:rPr>
              <a:t>the</a:t>
            </a:r>
            <a:r>
              <a:rPr sz="3900" b="0" spc="55" dirty="0">
                <a:latin typeface="Times New Roman"/>
                <a:cs typeface="Times New Roman"/>
              </a:rPr>
              <a:t>  </a:t>
            </a:r>
            <a:r>
              <a:rPr sz="3900" b="0" spc="105" dirty="0">
                <a:latin typeface="Times New Roman"/>
                <a:cs typeface="Times New Roman"/>
              </a:rPr>
              <a:t>chatbot</a:t>
            </a:r>
            <a:r>
              <a:rPr sz="3900" b="0" spc="50" dirty="0">
                <a:latin typeface="Times New Roman"/>
                <a:cs typeface="Times New Roman"/>
              </a:rPr>
              <a:t>  </a:t>
            </a:r>
            <a:r>
              <a:rPr sz="3900" b="0" dirty="0">
                <a:latin typeface="Times New Roman"/>
                <a:cs typeface="Times New Roman"/>
              </a:rPr>
              <a:t>facilitates</a:t>
            </a:r>
            <a:r>
              <a:rPr sz="3900" b="0" spc="55" dirty="0">
                <a:latin typeface="Times New Roman"/>
                <a:cs typeface="Times New Roman"/>
              </a:rPr>
              <a:t>  </a:t>
            </a:r>
            <a:r>
              <a:rPr sz="3900" b="0" spc="-10" dirty="0">
                <a:latin typeface="Times New Roman"/>
                <a:cs typeface="Times New Roman"/>
              </a:rPr>
              <a:t>real-</a:t>
            </a:r>
            <a:r>
              <a:rPr sz="3900" b="0" spc="-20" dirty="0">
                <a:latin typeface="Times New Roman"/>
                <a:cs typeface="Times New Roman"/>
              </a:rPr>
              <a:t>time </a:t>
            </a:r>
            <a:r>
              <a:rPr sz="3900" b="0" spc="55" dirty="0">
                <a:latin typeface="Times New Roman"/>
                <a:cs typeface="Times New Roman"/>
              </a:rPr>
              <a:t>collaboration</a:t>
            </a:r>
            <a:r>
              <a:rPr sz="3900" b="0" spc="195" dirty="0">
                <a:latin typeface="Times New Roman"/>
                <a:cs typeface="Times New Roman"/>
              </a:rPr>
              <a:t> </a:t>
            </a:r>
            <a:r>
              <a:rPr sz="3900" b="0" spc="150" dirty="0">
                <a:latin typeface="Times New Roman"/>
                <a:cs typeface="Times New Roman"/>
              </a:rPr>
              <a:t>and</a:t>
            </a:r>
            <a:r>
              <a:rPr sz="3900" b="0" spc="195" dirty="0">
                <a:latin typeface="Times New Roman"/>
                <a:cs typeface="Times New Roman"/>
              </a:rPr>
              <a:t> </a:t>
            </a:r>
            <a:r>
              <a:rPr sz="3900" b="0" dirty="0">
                <a:latin typeface="Times New Roman"/>
                <a:cs typeface="Times New Roman"/>
              </a:rPr>
              <a:t>enhances</a:t>
            </a:r>
            <a:r>
              <a:rPr sz="3900" b="0" spc="195" dirty="0">
                <a:latin typeface="Times New Roman"/>
                <a:cs typeface="Times New Roman"/>
              </a:rPr>
              <a:t> </a:t>
            </a:r>
            <a:r>
              <a:rPr sz="3900" b="0" spc="-30" dirty="0">
                <a:latin typeface="Times New Roman"/>
                <a:cs typeface="Times New Roman"/>
              </a:rPr>
              <a:t>efficiency</a:t>
            </a:r>
            <a:r>
              <a:rPr sz="3900" b="0" spc="195" dirty="0">
                <a:latin typeface="Times New Roman"/>
                <a:cs typeface="Times New Roman"/>
              </a:rPr>
              <a:t> </a:t>
            </a:r>
            <a:r>
              <a:rPr sz="3900" b="0" dirty="0">
                <a:latin typeface="Times New Roman"/>
                <a:cs typeface="Times New Roman"/>
              </a:rPr>
              <a:t>in</a:t>
            </a:r>
            <a:r>
              <a:rPr sz="3900" b="0" spc="195" dirty="0">
                <a:latin typeface="Times New Roman"/>
                <a:cs typeface="Times New Roman"/>
              </a:rPr>
              <a:t> </a:t>
            </a:r>
            <a:r>
              <a:rPr sz="3900" b="0" dirty="0">
                <a:latin typeface="Times New Roman"/>
                <a:cs typeface="Times New Roman"/>
              </a:rPr>
              <a:t>event</a:t>
            </a:r>
            <a:r>
              <a:rPr sz="3900" b="0" spc="195" dirty="0">
                <a:latin typeface="Times New Roman"/>
                <a:cs typeface="Times New Roman"/>
              </a:rPr>
              <a:t> </a:t>
            </a:r>
            <a:r>
              <a:rPr sz="3900" b="0" spc="45" dirty="0">
                <a:latin typeface="Times New Roman"/>
                <a:cs typeface="Times New Roman"/>
              </a:rPr>
              <a:t>planning</a:t>
            </a:r>
            <a:r>
              <a:rPr sz="3900" b="0" spc="195" dirty="0">
                <a:latin typeface="Times New Roman"/>
                <a:cs typeface="Times New Roman"/>
              </a:rPr>
              <a:t> </a:t>
            </a:r>
            <a:r>
              <a:rPr sz="3900" b="0" dirty="0">
                <a:latin typeface="Times New Roman"/>
                <a:cs typeface="Times New Roman"/>
              </a:rPr>
              <a:t>processes.</a:t>
            </a:r>
            <a:r>
              <a:rPr sz="3900" b="0" spc="195" dirty="0">
                <a:latin typeface="Times New Roman"/>
                <a:cs typeface="Times New Roman"/>
              </a:rPr>
              <a:t> </a:t>
            </a:r>
            <a:r>
              <a:rPr sz="3900" b="0" spc="145" dirty="0">
                <a:latin typeface="Times New Roman"/>
                <a:cs typeface="Times New Roman"/>
              </a:rPr>
              <a:t>Our</a:t>
            </a:r>
            <a:r>
              <a:rPr sz="3900" b="0" spc="200" dirty="0">
                <a:latin typeface="Times New Roman"/>
                <a:cs typeface="Times New Roman"/>
              </a:rPr>
              <a:t> </a:t>
            </a:r>
            <a:r>
              <a:rPr sz="3900" b="0" dirty="0">
                <a:latin typeface="Times New Roman"/>
                <a:cs typeface="Times New Roman"/>
              </a:rPr>
              <a:t>goal</a:t>
            </a:r>
            <a:r>
              <a:rPr sz="3900" b="0" spc="195" dirty="0">
                <a:latin typeface="Times New Roman"/>
                <a:cs typeface="Times New Roman"/>
              </a:rPr>
              <a:t> </a:t>
            </a:r>
            <a:r>
              <a:rPr sz="3900" b="0" spc="-25" dirty="0">
                <a:latin typeface="Times New Roman"/>
                <a:cs typeface="Times New Roman"/>
              </a:rPr>
              <a:t>is </a:t>
            </a:r>
            <a:r>
              <a:rPr sz="3900" b="0" spc="165" dirty="0">
                <a:latin typeface="Times New Roman"/>
                <a:cs typeface="Times New Roman"/>
              </a:rPr>
              <a:t>to</a:t>
            </a:r>
            <a:r>
              <a:rPr sz="3900" b="0" spc="75" dirty="0">
                <a:latin typeface="Times New Roman"/>
                <a:cs typeface="Times New Roman"/>
              </a:rPr>
              <a:t>  </a:t>
            </a:r>
            <a:r>
              <a:rPr sz="3900" b="0" dirty="0">
                <a:latin typeface="Times New Roman"/>
                <a:cs typeface="Times New Roman"/>
              </a:rPr>
              <a:t>provide</a:t>
            </a:r>
            <a:r>
              <a:rPr sz="3900" b="0" spc="75" dirty="0">
                <a:latin typeface="Times New Roman"/>
                <a:cs typeface="Times New Roman"/>
              </a:rPr>
              <a:t>  </a:t>
            </a:r>
            <a:r>
              <a:rPr sz="3900" b="0" spc="220" dirty="0">
                <a:latin typeface="Times New Roman"/>
                <a:cs typeface="Times New Roman"/>
              </a:rPr>
              <a:t>a</a:t>
            </a:r>
            <a:r>
              <a:rPr sz="3900" b="0" spc="80" dirty="0">
                <a:latin typeface="Times New Roman"/>
                <a:cs typeface="Times New Roman"/>
              </a:rPr>
              <a:t>  </a:t>
            </a:r>
            <a:r>
              <a:rPr sz="3900" b="0" dirty="0">
                <a:latin typeface="Times New Roman"/>
                <a:cs typeface="Times New Roman"/>
              </a:rPr>
              <a:t>seamless</a:t>
            </a:r>
            <a:r>
              <a:rPr sz="3900" b="0" spc="75" dirty="0">
                <a:latin typeface="Times New Roman"/>
                <a:cs typeface="Times New Roman"/>
              </a:rPr>
              <a:t>  </a:t>
            </a:r>
            <a:r>
              <a:rPr sz="3900" b="0" spc="150" dirty="0">
                <a:latin typeface="Times New Roman"/>
                <a:cs typeface="Times New Roman"/>
              </a:rPr>
              <a:t>and</a:t>
            </a:r>
            <a:r>
              <a:rPr sz="3900" b="0" spc="80" dirty="0">
                <a:latin typeface="Times New Roman"/>
                <a:cs typeface="Times New Roman"/>
              </a:rPr>
              <a:t>  </a:t>
            </a:r>
            <a:r>
              <a:rPr sz="3900" b="0" dirty="0">
                <a:latin typeface="Times New Roman"/>
                <a:cs typeface="Times New Roman"/>
              </a:rPr>
              <a:t>efficient</a:t>
            </a:r>
            <a:r>
              <a:rPr sz="3900" b="0" spc="75" dirty="0">
                <a:latin typeface="Times New Roman"/>
                <a:cs typeface="Times New Roman"/>
              </a:rPr>
              <a:t>  </a:t>
            </a:r>
            <a:r>
              <a:rPr sz="3900" b="0" dirty="0">
                <a:latin typeface="Times New Roman"/>
                <a:cs typeface="Times New Roman"/>
              </a:rPr>
              <a:t>solution</a:t>
            </a:r>
            <a:r>
              <a:rPr sz="3900" b="0" spc="80" dirty="0">
                <a:latin typeface="Times New Roman"/>
                <a:cs typeface="Times New Roman"/>
              </a:rPr>
              <a:t>  </a:t>
            </a:r>
            <a:r>
              <a:rPr sz="3900" b="0" spc="150" dirty="0">
                <a:latin typeface="Times New Roman"/>
                <a:cs typeface="Times New Roman"/>
              </a:rPr>
              <a:t>that</a:t>
            </a:r>
            <a:r>
              <a:rPr sz="3900" b="0" spc="75" dirty="0">
                <a:latin typeface="Times New Roman"/>
                <a:cs typeface="Times New Roman"/>
              </a:rPr>
              <a:t>  </a:t>
            </a:r>
            <a:r>
              <a:rPr sz="3900" b="0" dirty="0">
                <a:latin typeface="Times New Roman"/>
                <a:cs typeface="Times New Roman"/>
              </a:rPr>
              <a:t>revolutionizes</a:t>
            </a:r>
            <a:r>
              <a:rPr sz="3900" b="0" spc="80" dirty="0">
                <a:latin typeface="Times New Roman"/>
                <a:cs typeface="Times New Roman"/>
              </a:rPr>
              <a:t>  </a:t>
            </a:r>
            <a:r>
              <a:rPr sz="3900" b="0" spc="75" dirty="0">
                <a:latin typeface="Times New Roman"/>
                <a:cs typeface="Times New Roman"/>
              </a:rPr>
              <a:t>the  </a:t>
            </a:r>
            <a:r>
              <a:rPr sz="3900" b="0" spc="-20" dirty="0">
                <a:latin typeface="Times New Roman"/>
                <a:cs typeface="Times New Roman"/>
              </a:rPr>
              <a:t>event </a:t>
            </a:r>
            <a:r>
              <a:rPr sz="3900" b="0" spc="45" dirty="0">
                <a:latin typeface="Times New Roman"/>
                <a:cs typeface="Times New Roman"/>
              </a:rPr>
              <a:t>planning</a:t>
            </a:r>
            <a:r>
              <a:rPr sz="3900" b="0" spc="-114" dirty="0">
                <a:latin typeface="Times New Roman"/>
                <a:cs typeface="Times New Roman"/>
              </a:rPr>
              <a:t> </a:t>
            </a:r>
            <a:r>
              <a:rPr sz="3900" b="0" spc="-25" dirty="0">
                <a:latin typeface="Times New Roman"/>
                <a:cs typeface="Times New Roman"/>
              </a:rPr>
              <a:t>experience</a:t>
            </a:r>
            <a:r>
              <a:rPr sz="3900" b="0" spc="-110" dirty="0">
                <a:latin typeface="Times New Roman"/>
                <a:cs typeface="Times New Roman"/>
              </a:rPr>
              <a:t> </a:t>
            </a:r>
            <a:r>
              <a:rPr sz="3900" b="0" spc="80" dirty="0">
                <a:latin typeface="Times New Roman"/>
                <a:cs typeface="Times New Roman"/>
              </a:rPr>
              <a:t>for</a:t>
            </a:r>
            <a:r>
              <a:rPr sz="3900" b="0" spc="-110" dirty="0">
                <a:latin typeface="Times New Roman"/>
                <a:cs typeface="Times New Roman"/>
              </a:rPr>
              <a:t> </a:t>
            </a:r>
            <a:r>
              <a:rPr sz="3900" b="0" spc="140" dirty="0">
                <a:latin typeface="Times New Roman"/>
                <a:cs typeface="Times New Roman"/>
              </a:rPr>
              <a:t>both</a:t>
            </a:r>
            <a:r>
              <a:rPr sz="3900" b="0" spc="-110" dirty="0">
                <a:latin typeface="Times New Roman"/>
                <a:cs typeface="Times New Roman"/>
              </a:rPr>
              <a:t> </a:t>
            </a:r>
            <a:r>
              <a:rPr sz="3900" b="0" dirty="0">
                <a:latin typeface="Times New Roman"/>
                <a:cs typeface="Times New Roman"/>
              </a:rPr>
              <a:t>organizers</a:t>
            </a:r>
            <a:r>
              <a:rPr sz="3900" b="0" spc="-110" dirty="0">
                <a:latin typeface="Times New Roman"/>
                <a:cs typeface="Times New Roman"/>
              </a:rPr>
              <a:t> </a:t>
            </a:r>
            <a:r>
              <a:rPr sz="3900" b="0" spc="150" dirty="0">
                <a:latin typeface="Times New Roman"/>
                <a:cs typeface="Times New Roman"/>
              </a:rPr>
              <a:t>and</a:t>
            </a:r>
            <a:r>
              <a:rPr sz="3900" b="0" spc="-110" dirty="0">
                <a:latin typeface="Times New Roman"/>
                <a:cs typeface="Times New Roman"/>
              </a:rPr>
              <a:t> </a:t>
            </a:r>
            <a:r>
              <a:rPr sz="3900" b="0" spc="40" dirty="0">
                <a:latin typeface="Times New Roman"/>
                <a:cs typeface="Times New Roman"/>
              </a:rPr>
              <a:t>participants.</a:t>
            </a:r>
            <a:endParaRPr sz="3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4195" y="2247820"/>
            <a:ext cx="16897350" cy="7369175"/>
            <a:chOff x="694195" y="2247820"/>
            <a:chExt cx="16897350" cy="7369175"/>
          </a:xfrm>
        </p:grpSpPr>
        <p:sp>
          <p:nvSpPr>
            <p:cNvPr id="3" name="object 3"/>
            <p:cNvSpPr/>
            <p:nvPr/>
          </p:nvSpPr>
          <p:spPr>
            <a:xfrm>
              <a:off x="694195" y="2247820"/>
              <a:ext cx="16897350" cy="7369175"/>
            </a:xfrm>
            <a:custGeom>
              <a:avLst/>
              <a:gdLst/>
              <a:ahLst/>
              <a:cxnLst/>
              <a:rect l="l" t="t" r="r" b="b"/>
              <a:pathLst>
                <a:path w="16897350" h="7369175">
                  <a:moveTo>
                    <a:pt x="16709106" y="7369109"/>
                  </a:moveTo>
                  <a:lnTo>
                    <a:pt x="190500" y="7369109"/>
                  </a:lnTo>
                  <a:lnTo>
                    <a:pt x="153161" y="7365415"/>
                  </a:lnTo>
                  <a:lnTo>
                    <a:pt x="84810" y="7337103"/>
                  </a:lnTo>
                  <a:lnTo>
                    <a:pt x="32006" y="7284299"/>
                  </a:lnTo>
                  <a:lnTo>
                    <a:pt x="3694" y="7215948"/>
                  </a:lnTo>
                  <a:lnTo>
                    <a:pt x="0" y="7178609"/>
                  </a:lnTo>
                  <a:lnTo>
                    <a:pt x="0" y="190499"/>
                  </a:lnTo>
                  <a:lnTo>
                    <a:pt x="14500" y="117598"/>
                  </a:lnTo>
                  <a:lnTo>
                    <a:pt x="55796" y="55796"/>
                  </a:lnTo>
                  <a:lnTo>
                    <a:pt x="117598" y="14500"/>
                  </a:lnTo>
                  <a:lnTo>
                    <a:pt x="190500" y="0"/>
                  </a:lnTo>
                  <a:lnTo>
                    <a:pt x="16709106" y="0"/>
                  </a:lnTo>
                  <a:lnTo>
                    <a:pt x="16782006" y="14500"/>
                  </a:lnTo>
                  <a:lnTo>
                    <a:pt x="16843809" y="55796"/>
                  </a:lnTo>
                  <a:lnTo>
                    <a:pt x="16885105" y="117598"/>
                  </a:lnTo>
                  <a:lnTo>
                    <a:pt x="16897139" y="165571"/>
                  </a:lnTo>
                  <a:lnTo>
                    <a:pt x="16897139" y="7203538"/>
                  </a:lnTo>
                  <a:lnTo>
                    <a:pt x="16885105" y="7251511"/>
                  </a:lnTo>
                  <a:lnTo>
                    <a:pt x="16843809" y="7313313"/>
                  </a:lnTo>
                  <a:lnTo>
                    <a:pt x="16782006" y="7354609"/>
                  </a:lnTo>
                  <a:lnTo>
                    <a:pt x="16709106" y="73691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5885" y="2996138"/>
              <a:ext cx="117254" cy="11725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6800" y="4774491"/>
              <a:ext cx="117254" cy="11725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6800" y="5907947"/>
              <a:ext cx="117254" cy="11725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6800" y="7041403"/>
              <a:ext cx="117254" cy="117253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2626" rIns="0" bIns="0" rtlCol="0">
            <a:spAutoFit/>
          </a:bodyPr>
          <a:lstStyle/>
          <a:p>
            <a:pPr marL="346710">
              <a:lnSpc>
                <a:spcPct val="100000"/>
              </a:lnSpc>
              <a:spcBef>
                <a:spcPts val="140"/>
              </a:spcBef>
            </a:pPr>
            <a:r>
              <a:rPr sz="7150" spc="-484" dirty="0"/>
              <a:t>PROPOSED</a:t>
            </a:r>
            <a:r>
              <a:rPr sz="7150" spc="-955" dirty="0"/>
              <a:t> </a:t>
            </a:r>
            <a:r>
              <a:rPr sz="7150" spc="-535" dirty="0"/>
              <a:t>SOLUTION</a:t>
            </a:r>
            <a:endParaRPr sz="7150"/>
          </a:p>
        </p:txBody>
      </p:sp>
      <p:sp>
        <p:nvSpPr>
          <p:cNvPr id="9" name="object 9"/>
          <p:cNvSpPr/>
          <p:nvPr/>
        </p:nvSpPr>
        <p:spPr>
          <a:xfrm>
            <a:off x="12612169" y="0"/>
            <a:ext cx="5676265" cy="1643380"/>
          </a:xfrm>
          <a:custGeom>
            <a:avLst/>
            <a:gdLst/>
            <a:ahLst/>
            <a:cxnLst/>
            <a:rect l="l" t="t" r="r" b="b"/>
            <a:pathLst>
              <a:path w="5676265" h="1643380">
                <a:moveTo>
                  <a:pt x="5675829" y="1643153"/>
                </a:moveTo>
                <a:lnTo>
                  <a:pt x="1111269" y="1643153"/>
                </a:lnTo>
                <a:lnTo>
                  <a:pt x="1063073" y="1642127"/>
                </a:lnTo>
                <a:lnTo>
                  <a:pt x="1015395" y="1639074"/>
                </a:lnTo>
                <a:lnTo>
                  <a:pt x="968284" y="1634037"/>
                </a:lnTo>
                <a:lnTo>
                  <a:pt x="921781" y="1627058"/>
                </a:lnTo>
                <a:lnTo>
                  <a:pt x="875926" y="1618179"/>
                </a:lnTo>
                <a:lnTo>
                  <a:pt x="830763" y="1607440"/>
                </a:lnTo>
                <a:lnTo>
                  <a:pt x="786332" y="1594884"/>
                </a:lnTo>
                <a:lnTo>
                  <a:pt x="742676" y="1580552"/>
                </a:lnTo>
                <a:lnTo>
                  <a:pt x="699836" y="1564487"/>
                </a:lnTo>
                <a:lnTo>
                  <a:pt x="657854" y="1546730"/>
                </a:lnTo>
                <a:lnTo>
                  <a:pt x="616772" y="1527322"/>
                </a:lnTo>
                <a:lnTo>
                  <a:pt x="576631" y="1506305"/>
                </a:lnTo>
                <a:lnTo>
                  <a:pt x="537472" y="1483722"/>
                </a:lnTo>
                <a:lnTo>
                  <a:pt x="499339" y="1459613"/>
                </a:lnTo>
                <a:lnTo>
                  <a:pt x="462272" y="1434021"/>
                </a:lnTo>
                <a:lnTo>
                  <a:pt x="426313" y="1406987"/>
                </a:lnTo>
                <a:lnTo>
                  <a:pt x="391504" y="1378553"/>
                </a:lnTo>
                <a:lnTo>
                  <a:pt x="357886" y="1348760"/>
                </a:lnTo>
                <a:lnTo>
                  <a:pt x="325502" y="1317651"/>
                </a:lnTo>
                <a:lnTo>
                  <a:pt x="294393" y="1285267"/>
                </a:lnTo>
                <a:lnTo>
                  <a:pt x="264600" y="1251649"/>
                </a:lnTo>
                <a:lnTo>
                  <a:pt x="236166" y="1216840"/>
                </a:lnTo>
                <a:lnTo>
                  <a:pt x="209132" y="1180881"/>
                </a:lnTo>
                <a:lnTo>
                  <a:pt x="183539" y="1143814"/>
                </a:lnTo>
                <a:lnTo>
                  <a:pt x="159431" y="1105680"/>
                </a:lnTo>
                <a:lnTo>
                  <a:pt x="136847" y="1066522"/>
                </a:lnTo>
                <a:lnTo>
                  <a:pt x="115831" y="1026381"/>
                </a:lnTo>
                <a:lnTo>
                  <a:pt x="96423" y="985298"/>
                </a:lnTo>
                <a:lnTo>
                  <a:pt x="78666" y="943316"/>
                </a:lnTo>
                <a:lnTo>
                  <a:pt x="62600" y="900476"/>
                </a:lnTo>
                <a:lnTo>
                  <a:pt x="48269" y="856820"/>
                </a:lnTo>
                <a:lnTo>
                  <a:pt x="35713" y="812389"/>
                </a:lnTo>
                <a:lnTo>
                  <a:pt x="24974" y="767226"/>
                </a:lnTo>
                <a:lnTo>
                  <a:pt x="16095" y="721372"/>
                </a:lnTo>
                <a:lnTo>
                  <a:pt x="9116" y="674868"/>
                </a:lnTo>
                <a:lnTo>
                  <a:pt x="4079" y="627757"/>
                </a:lnTo>
                <a:lnTo>
                  <a:pt x="1026" y="580080"/>
                </a:lnTo>
                <a:lnTo>
                  <a:pt x="0" y="531878"/>
                </a:lnTo>
                <a:lnTo>
                  <a:pt x="0" y="0"/>
                </a:lnTo>
                <a:lnTo>
                  <a:pt x="5675829" y="0"/>
                </a:lnTo>
                <a:lnTo>
                  <a:pt x="5675829" y="1643153"/>
                </a:lnTo>
                <a:close/>
              </a:path>
            </a:pathLst>
          </a:custGeom>
          <a:solidFill>
            <a:srgbClr val="FF6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18915" y="2660892"/>
            <a:ext cx="15064740" cy="57873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6515" marR="5080" algn="just">
              <a:lnSpc>
                <a:spcPct val="100299"/>
              </a:lnSpc>
              <a:spcBef>
                <a:spcPts val="110"/>
              </a:spcBef>
            </a:pPr>
            <a:r>
              <a:rPr sz="3900" spc="135" dirty="0">
                <a:latin typeface="Times New Roman"/>
                <a:cs typeface="Times New Roman"/>
              </a:rPr>
              <a:t>Natural</a:t>
            </a:r>
            <a:r>
              <a:rPr sz="3900" spc="575" dirty="0">
                <a:latin typeface="Times New Roman"/>
                <a:cs typeface="Times New Roman"/>
              </a:rPr>
              <a:t> </a:t>
            </a:r>
            <a:r>
              <a:rPr sz="3900" spc="60" dirty="0">
                <a:latin typeface="Times New Roman"/>
                <a:cs typeface="Times New Roman"/>
              </a:rPr>
              <a:t>Language</a:t>
            </a:r>
            <a:r>
              <a:rPr sz="3900" spc="57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Processing</a:t>
            </a:r>
            <a:r>
              <a:rPr sz="3900" spc="580" dirty="0">
                <a:latin typeface="Times New Roman"/>
                <a:cs typeface="Times New Roman"/>
              </a:rPr>
              <a:t> </a:t>
            </a:r>
            <a:r>
              <a:rPr sz="3900" spc="55" dirty="0">
                <a:latin typeface="Times New Roman"/>
                <a:cs typeface="Times New Roman"/>
              </a:rPr>
              <a:t>(NLP):</a:t>
            </a:r>
            <a:r>
              <a:rPr sz="3900" spc="575" dirty="0">
                <a:latin typeface="Times New Roman"/>
                <a:cs typeface="Times New Roman"/>
              </a:rPr>
              <a:t> </a:t>
            </a:r>
            <a:r>
              <a:rPr sz="3900" spc="80" dirty="0">
                <a:latin typeface="Times New Roman"/>
                <a:cs typeface="Times New Roman"/>
              </a:rPr>
              <a:t>The</a:t>
            </a:r>
            <a:r>
              <a:rPr sz="3900" spc="57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idea</a:t>
            </a:r>
            <a:r>
              <a:rPr sz="3900" spc="58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here</a:t>
            </a:r>
            <a:r>
              <a:rPr sz="3900" spc="57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is</a:t>
            </a:r>
            <a:r>
              <a:rPr sz="3900" spc="575" dirty="0">
                <a:latin typeface="Times New Roman"/>
                <a:cs typeface="Times New Roman"/>
              </a:rPr>
              <a:t> </a:t>
            </a:r>
            <a:r>
              <a:rPr sz="3900" spc="175" dirty="0">
                <a:latin typeface="Times New Roman"/>
                <a:cs typeface="Times New Roman"/>
              </a:rPr>
              <a:t>to</a:t>
            </a:r>
            <a:r>
              <a:rPr sz="3900" spc="58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employ</a:t>
            </a:r>
            <a:r>
              <a:rPr sz="3900" spc="575" dirty="0">
                <a:latin typeface="Times New Roman"/>
                <a:cs typeface="Times New Roman"/>
              </a:rPr>
              <a:t> </a:t>
            </a:r>
            <a:r>
              <a:rPr sz="3900" spc="180" dirty="0">
                <a:latin typeface="Times New Roman"/>
                <a:cs typeface="Times New Roman"/>
              </a:rPr>
              <a:t>NLP </a:t>
            </a:r>
            <a:r>
              <a:rPr sz="3900" dirty="0">
                <a:latin typeface="Times New Roman"/>
                <a:cs typeface="Times New Roman"/>
              </a:rPr>
              <a:t>techniques</a:t>
            </a:r>
            <a:r>
              <a:rPr sz="3900" spc="290" dirty="0">
                <a:latin typeface="Times New Roman"/>
                <a:cs typeface="Times New Roman"/>
              </a:rPr>
              <a:t>  </a:t>
            </a:r>
            <a:r>
              <a:rPr sz="3900" dirty="0">
                <a:latin typeface="Times New Roman"/>
                <a:cs typeface="Times New Roman"/>
              </a:rPr>
              <a:t>such</a:t>
            </a:r>
            <a:r>
              <a:rPr sz="3900" spc="295" dirty="0">
                <a:latin typeface="Times New Roman"/>
                <a:cs typeface="Times New Roman"/>
              </a:rPr>
              <a:t>  </a:t>
            </a:r>
            <a:r>
              <a:rPr sz="3900" spc="60" dirty="0">
                <a:latin typeface="Times New Roman"/>
                <a:cs typeface="Times New Roman"/>
              </a:rPr>
              <a:t>as</a:t>
            </a:r>
            <a:r>
              <a:rPr sz="3900" spc="290" dirty="0">
                <a:latin typeface="Times New Roman"/>
                <a:cs typeface="Times New Roman"/>
              </a:rPr>
              <a:t>  </a:t>
            </a:r>
            <a:r>
              <a:rPr sz="3900" spc="60" dirty="0">
                <a:latin typeface="Times New Roman"/>
                <a:cs typeface="Times New Roman"/>
              </a:rPr>
              <a:t>tokenization</a:t>
            </a:r>
            <a:r>
              <a:rPr sz="3900" spc="295" dirty="0">
                <a:latin typeface="Times New Roman"/>
                <a:cs typeface="Times New Roman"/>
              </a:rPr>
              <a:t>  </a:t>
            </a:r>
            <a:r>
              <a:rPr sz="3900" spc="160" dirty="0">
                <a:latin typeface="Times New Roman"/>
                <a:cs typeface="Times New Roman"/>
              </a:rPr>
              <a:t>and</a:t>
            </a:r>
            <a:r>
              <a:rPr sz="3900" spc="290" dirty="0">
                <a:latin typeface="Times New Roman"/>
                <a:cs typeface="Times New Roman"/>
              </a:rPr>
              <a:t>  </a:t>
            </a:r>
            <a:r>
              <a:rPr sz="3900" spc="45" dirty="0">
                <a:latin typeface="Times New Roman"/>
                <a:cs typeface="Times New Roman"/>
              </a:rPr>
              <a:t>lemmatization</a:t>
            </a:r>
            <a:r>
              <a:rPr sz="3900" spc="295" dirty="0">
                <a:latin typeface="Times New Roman"/>
                <a:cs typeface="Times New Roman"/>
              </a:rPr>
              <a:t>  </a:t>
            </a:r>
            <a:r>
              <a:rPr sz="3900" spc="175" dirty="0">
                <a:latin typeface="Times New Roman"/>
                <a:cs typeface="Times New Roman"/>
              </a:rPr>
              <a:t>to</a:t>
            </a:r>
            <a:r>
              <a:rPr sz="3900" spc="290" dirty="0">
                <a:latin typeface="Times New Roman"/>
                <a:cs typeface="Times New Roman"/>
              </a:rPr>
              <a:t>  </a:t>
            </a:r>
            <a:r>
              <a:rPr sz="3900" dirty="0">
                <a:latin typeface="Times New Roman"/>
                <a:cs typeface="Times New Roman"/>
              </a:rPr>
              <a:t>process</a:t>
            </a:r>
            <a:r>
              <a:rPr sz="3900" spc="295" dirty="0">
                <a:latin typeface="Times New Roman"/>
                <a:cs typeface="Times New Roman"/>
              </a:rPr>
              <a:t>  </a:t>
            </a:r>
            <a:r>
              <a:rPr sz="3900" spc="135" dirty="0">
                <a:latin typeface="Times New Roman"/>
                <a:cs typeface="Times New Roman"/>
              </a:rPr>
              <a:t>and </a:t>
            </a:r>
            <a:r>
              <a:rPr sz="3900" spc="95" dirty="0">
                <a:latin typeface="Times New Roman"/>
                <a:cs typeface="Times New Roman"/>
              </a:rPr>
              <a:t>understand</a:t>
            </a:r>
            <a:r>
              <a:rPr sz="3900" spc="-55" dirty="0">
                <a:latin typeface="Times New Roman"/>
                <a:cs typeface="Times New Roman"/>
              </a:rPr>
              <a:t> </a:t>
            </a:r>
            <a:r>
              <a:rPr sz="3900" spc="110" dirty="0">
                <a:latin typeface="Times New Roman"/>
                <a:cs typeface="Times New Roman"/>
              </a:rPr>
              <a:t>natural</a:t>
            </a:r>
            <a:r>
              <a:rPr sz="3900" spc="-5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language</a:t>
            </a:r>
            <a:r>
              <a:rPr sz="3900" spc="-55" dirty="0">
                <a:latin typeface="Times New Roman"/>
                <a:cs typeface="Times New Roman"/>
              </a:rPr>
              <a:t> </a:t>
            </a:r>
            <a:r>
              <a:rPr sz="3900" spc="50" dirty="0">
                <a:latin typeface="Times New Roman"/>
                <a:cs typeface="Times New Roman"/>
              </a:rPr>
              <a:t>inputs.</a:t>
            </a:r>
            <a:endParaRPr sz="39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499"/>
              </a:lnSpc>
              <a:spcBef>
                <a:spcPts val="35"/>
              </a:spcBef>
            </a:pPr>
            <a:r>
              <a:rPr sz="3700" dirty="0">
                <a:latin typeface="Times New Roman"/>
                <a:cs typeface="Times New Roman"/>
              </a:rPr>
              <a:t>Tokenization:</a:t>
            </a:r>
            <a:r>
              <a:rPr sz="3700" spc="35" dirty="0">
                <a:latin typeface="Times New Roman"/>
                <a:cs typeface="Times New Roman"/>
              </a:rPr>
              <a:t> </a:t>
            </a:r>
            <a:r>
              <a:rPr sz="3700" spc="70" dirty="0">
                <a:latin typeface="Times New Roman"/>
                <a:cs typeface="Times New Roman"/>
              </a:rPr>
              <a:t>The</a:t>
            </a:r>
            <a:r>
              <a:rPr sz="3700" spc="4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code</a:t>
            </a:r>
            <a:r>
              <a:rPr sz="3700" spc="4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uses</a:t>
            </a:r>
            <a:r>
              <a:rPr sz="3700" spc="40" dirty="0">
                <a:latin typeface="Times New Roman"/>
                <a:cs typeface="Times New Roman"/>
              </a:rPr>
              <a:t> </a:t>
            </a:r>
            <a:r>
              <a:rPr sz="3700" spc="50" dirty="0">
                <a:latin typeface="Times New Roman"/>
                <a:cs typeface="Times New Roman"/>
              </a:rPr>
              <a:t>tokenization</a:t>
            </a:r>
            <a:r>
              <a:rPr sz="3700" spc="35" dirty="0">
                <a:latin typeface="Times New Roman"/>
                <a:cs typeface="Times New Roman"/>
              </a:rPr>
              <a:t> </a:t>
            </a:r>
            <a:r>
              <a:rPr sz="3700" spc="155" dirty="0">
                <a:latin typeface="Times New Roman"/>
                <a:cs typeface="Times New Roman"/>
              </a:rPr>
              <a:t>to</a:t>
            </a:r>
            <a:r>
              <a:rPr sz="3700" spc="40" dirty="0">
                <a:latin typeface="Times New Roman"/>
                <a:cs typeface="Times New Roman"/>
              </a:rPr>
              <a:t> </a:t>
            </a:r>
            <a:r>
              <a:rPr sz="3700" spc="90" dirty="0">
                <a:latin typeface="Times New Roman"/>
                <a:cs typeface="Times New Roman"/>
              </a:rPr>
              <a:t>break</a:t>
            </a:r>
            <a:r>
              <a:rPr sz="3700" spc="40" dirty="0">
                <a:latin typeface="Times New Roman"/>
                <a:cs typeface="Times New Roman"/>
              </a:rPr>
              <a:t> </a:t>
            </a:r>
            <a:r>
              <a:rPr sz="3700" spc="75" dirty="0">
                <a:latin typeface="Times New Roman"/>
                <a:cs typeface="Times New Roman"/>
              </a:rPr>
              <a:t>down</a:t>
            </a:r>
            <a:r>
              <a:rPr sz="3700" spc="4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sentences</a:t>
            </a:r>
            <a:r>
              <a:rPr sz="3700" spc="35" dirty="0">
                <a:latin typeface="Times New Roman"/>
                <a:cs typeface="Times New Roman"/>
              </a:rPr>
              <a:t> </a:t>
            </a:r>
            <a:r>
              <a:rPr sz="3700" spc="145" dirty="0">
                <a:latin typeface="Times New Roman"/>
                <a:cs typeface="Times New Roman"/>
              </a:rPr>
              <a:t>or</a:t>
            </a:r>
            <a:r>
              <a:rPr sz="3700" spc="40" dirty="0">
                <a:latin typeface="Times New Roman"/>
                <a:cs typeface="Times New Roman"/>
              </a:rPr>
              <a:t> </a:t>
            </a:r>
            <a:r>
              <a:rPr sz="3700" spc="-10" dirty="0">
                <a:latin typeface="Times New Roman"/>
                <a:cs typeface="Times New Roman"/>
              </a:rPr>
              <a:t>phrases </a:t>
            </a:r>
            <a:r>
              <a:rPr sz="3700" spc="80" dirty="0">
                <a:latin typeface="Times New Roman"/>
                <a:cs typeface="Times New Roman"/>
              </a:rPr>
              <a:t>into</a:t>
            </a:r>
            <a:r>
              <a:rPr sz="3700" spc="-4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individual</a:t>
            </a:r>
            <a:r>
              <a:rPr sz="3700" spc="-4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words</a:t>
            </a:r>
            <a:r>
              <a:rPr sz="3700" spc="-40" dirty="0">
                <a:latin typeface="Times New Roman"/>
                <a:cs typeface="Times New Roman"/>
              </a:rPr>
              <a:t> </a:t>
            </a:r>
            <a:r>
              <a:rPr sz="3700" spc="145" dirty="0">
                <a:latin typeface="Times New Roman"/>
                <a:cs typeface="Times New Roman"/>
              </a:rPr>
              <a:t>or</a:t>
            </a:r>
            <a:r>
              <a:rPr sz="3700" spc="-35" dirty="0">
                <a:latin typeface="Times New Roman"/>
                <a:cs typeface="Times New Roman"/>
              </a:rPr>
              <a:t> </a:t>
            </a:r>
            <a:r>
              <a:rPr sz="3700" spc="40" dirty="0">
                <a:latin typeface="Times New Roman"/>
                <a:cs typeface="Times New Roman"/>
              </a:rPr>
              <a:t>tokens.</a:t>
            </a:r>
            <a:endParaRPr sz="37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499"/>
              </a:lnSpc>
            </a:pPr>
            <a:r>
              <a:rPr sz="3700" spc="45" dirty="0">
                <a:latin typeface="Times New Roman"/>
                <a:cs typeface="Times New Roman"/>
              </a:rPr>
              <a:t>Lemmatization:</a:t>
            </a:r>
            <a:r>
              <a:rPr sz="3700" spc="225" dirty="0">
                <a:latin typeface="Times New Roman"/>
                <a:cs typeface="Times New Roman"/>
              </a:rPr>
              <a:t> </a:t>
            </a:r>
            <a:r>
              <a:rPr sz="3700" spc="55" dirty="0">
                <a:latin typeface="Times New Roman"/>
                <a:cs typeface="Times New Roman"/>
              </a:rPr>
              <a:t>Lemmatization</a:t>
            </a:r>
            <a:r>
              <a:rPr sz="3700" spc="22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is</a:t>
            </a:r>
            <a:r>
              <a:rPr sz="3700" spc="229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employed</a:t>
            </a:r>
            <a:r>
              <a:rPr sz="3700" spc="225" dirty="0">
                <a:latin typeface="Times New Roman"/>
                <a:cs typeface="Times New Roman"/>
              </a:rPr>
              <a:t> </a:t>
            </a:r>
            <a:r>
              <a:rPr sz="3700" spc="155" dirty="0">
                <a:latin typeface="Times New Roman"/>
                <a:cs typeface="Times New Roman"/>
              </a:rPr>
              <a:t>to</a:t>
            </a:r>
            <a:r>
              <a:rPr sz="3700" spc="229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reduce</a:t>
            </a:r>
            <a:r>
              <a:rPr sz="3700" spc="22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words</a:t>
            </a:r>
            <a:r>
              <a:rPr sz="3700" spc="229" dirty="0">
                <a:latin typeface="Times New Roman"/>
                <a:cs typeface="Times New Roman"/>
              </a:rPr>
              <a:t> </a:t>
            </a:r>
            <a:r>
              <a:rPr sz="3700" spc="155" dirty="0">
                <a:latin typeface="Times New Roman"/>
                <a:cs typeface="Times New Roman"/>
              </a:rPr>
              <a:t>to</a:t>
            </a:r>
            <a:r>
              <a:rPr sz="3700" spc="22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their</a:t>
            </a:r>
            <a:r>
              <a:rPr sz="3700" spc="22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base</a:t>
            </a:r>
            <a:r>
              <a:rPr sz="3700" spc="229" dirty="0">
                <a:latin typeface="Times New Roman"/>
                <a:cs typeface="Times New Roman"/>
              </a:rPr>
              <a:t> </a:t>
            </a:r>
            <a:r>
              <a:rPr sz="3700" spc="120" dirty="0">
                <a:latin typeface="Times New Roman"/>
                <a:cs typeface="Times New Roman"/>
              </a:rPr>
              <a:t>or </a:t>
            </a:r>
            <a:r>
              <a:rPr sz="3700" spc="130" dirty="0">
                <a:latin typeface="Times New Roman"/>
                <a:cs typeface="Times New Roman"/>
              </a:rPr>
              <a:t>root</a:t>
            </a:r>
            <a:r>
              <a:rPr sz="3700" spc="-130" dirty="0">
                <a:latin typeface="Times New Roman"/>
                <a:cs typeface="Times New Roman"/>
              </a:rPr>
              <a:t> </a:t>
            </a:r>
            <a:r>
              <a:rPr sz="3700" spc="50" dirty="0">
                <a:latin typeface="Times New Roman"/>
                <a:cs typeface="Times New Roman"/>
              </a:rPr>
              <a:t>form.</a:t>
            </a:r>
            <a:endParaRPr sz="37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499"/>
              </a:lnSpc>
            </a:pPr>
            <a:r>
              <a:rPr sz="3700" spc="90" dirty="0">
                <a:latin typeface="Times New Roman"/>
                <a:cs typeface="Times New Roman"/>
              </a:rPr>
              <a:t>Neural</a:t>
            </a:r>
            <a:r>
              <a:rPr sz="3700" spc="40" dirty="0">
                <a:latin typeface="Times New Roman"/>
                <a:cs typeface="Times New Roman"/>
              </a:rPr>
              <a:t> </a:t>
            </a:r>
            <a:r>
              <a:rPr sz="3700" spc="90" dirty="0">
                <a:latin typeface="Times New Roman"/>
                <a:cs typeface="Times New Roman"/>
              </a:rPr>
              <a:t>Network</a:t>
            </a:r>
            <a:r>
              <a:rPr sz="3700" spc="4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Architecture:</a:t>
            </a:r>
            <a:r>
              <a:rPr sz="3700" spc="4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We</a:t>
            </a:r>
            <a:r>
              <a:rPr sz="3700" spc="4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defines</a:t>
            </a:r>
            <a:r>
              <a:rPr sz="3700" spc="40" dirty="0">
                <a:latin typeface="Times New Roman"/>
                <a:cs typeface="Times New Roman"/>
              </a:rPr>
              <a:t> </a:t>
            </a:r>
            <a:r>
              <a:rPr sz="3700" spc="210" dirty="0">
                <a:latin typeface="Times New Roman"/>
                <a:cs typeface="Times New Roman"/>
              </a:rPr>
              <a:t>a</a:t>
            </a:r>
            <a:r>
              <a:rPr sz="3700" spc="45" dirty="0">
                <a:latin typeface="Times New Roman"/>
                <a:cs typeface="Times New Roman"/>
              </a:rPr>
              <a:t> </a:t>
            </a:r>
            <a:r>
              <a:rPr sz="3700" spc="55" dirty="0">
                <a:latin typeface="Times New Roman"/>
                <a:cs typeface="Times New Roman"/>
              </a:rPr>
              <a:t>neural</a:t>
            </a:r>
            <a:r>
              <a:rPr sz="3700" spc="40" dirty="0">
                <a:latin typeface="Times New Roman"/>
                <a:cs typeface="Times New Roman"/>
              </a:rPr>
              <a:t> </a:t>
            </a:r>
            <a:r>
              <a:rPr sz="3700" spc="60" dirty="0">
                <a:latin typeface="Times New Roman"/>
                <a:cs typeface="Times New Roman"/>
              </a:rPr>
              <a:t>network</a:t>
            </a:r>
            <a:r>
              <a:rPr sz="3700" spc="4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architecture</a:t>
            </a:r>
            <a:r>
              <a:rPr sz="3700" spc="45" dirty="0">
                <a:latin typeface="Times New Roman"/>
                <a:cs typeface="Times New Roman"/>
              </a:rPr>
              <a:t> </a:t>
            </a:r>
            <a:r>
              <a:rPr sz="3700" spc="-20" dirty="0">
                <a:latin typeface="Times New Roman"/>
                <a:cs typeface="Times New Roman"/>
              </a:rPr>
              <a:t>using </a:t>
            </a:r>
            <a:r>
              <a:rPr sz="3700" spc="70" dirty="0">
                <a:latin typeface="Times New Roman"/>
                <a:cs typeface="Times New Roman"/>
              </a:rPr>
              <a:t>Keras,</a:t>
            </a:r>
            <a:r>
              <a:rPr sz="3700" spc="-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with layers such</a:t>
            </a:r>
            <a:r>
              <a:rPr sz="3700" spc="-5" dirty="0">
                <a:latin typeface="Times New Roman"/>
                <a:cs typeface="Times New Roman"/>
              </a:rPr>
              <a:t> </a:t>
            </a:r>
            <a:r>
              <a:rPr sz="3700" spc="60" dirty="0">
                <a:latin typeface="Times New Roman"/>
                <a:cs typeface="Times New Roman"/>
              </a:rPr>
              <a:t>as</a:t>
            </a:r>
            <a:r>
              <a:rPr sz="3700" dirty="0">
                <a:latin typeface="Times New Roman"/>
                <a:cs typeface="Times New Roman"/>
              </a:rPr>
              <a:t> </a:t>
            </a:r>
            <a:r>
              <a:rPr sz="3700" spc="45" dirty="0">
                <a:latin typeface="Times New Roman"/>
                <a:cs typeface="Times New Roman"/>
              </a:rPr>
              <a:t>Embedding,</a:t>
            </a:r>
            <a:r>
              <a:rPr sz="3700" dirty="0">
                <a:latin typeface="Times New Roman"/>
                <a:cs typeface="Times New Roman"/>
              </a:rPr>
              <a:t> </a:t>
            </a:r>
            <a:r>
              <a:rPr sz="3700" spc="110" dirty="0">
                <a:latin typeface="Times New Roman"/>
                <a:cs typeface="Times New Roman"/>
              </a:rPr>
              <a:t>LSTM,</a:t>
            </a:r>
            <a:r>
              <a:rPr sz="3700" dirty="0">
                <a:latin typeface="Times New Roman"/>
                <a:cs typeface="Times New Roman"/>
              </a:rPr>
              <a:t> Dense,</a:t>
            </a:r>
            <a:r>
              <a:rPr sz="3700" spc="-5" dirty="0">
                <a:latin typeface="Times New Roman"/>
                <a:cs typeface="Times New Roman"/>
              </a:rPr>
              <a:t> </a:t>
            </a:r>
            <a:r>
              <a:rPr sz="3700" spc="140" dirty="0">
                <a:latin typeface="Times New Roman"/>
                <a:cs typeface="Times New Roman"/>
              </a:rPr>
              <a:t>and</a:t>
            </a:r>
            <a:r>
              <a:rPr sz="3700" dirty="0">
                <a:latin typeface="Times New Roman"/>
                <a:cs typeface="Times New Roman"/>
              </a:rPr>
              <a:t> </a:t>
            </a:r>
            <a:r>
              <a:rPr sz="3700" spc="130" dirty="0">
                <a:latin typeface="Times New Roman"/>
                <a:cs typeface="Times New Roman"/>
              </a:rPr>
              <a:t>Dropout,</a:t>
            </a:r>
            <a:r>
              <a:rPr sz="3700" dirty="0">
                <a:latin typeface="Times New Roman"/>
                <a:cs typeface="Times New Roman"/>
              </a:rPr>
              <a:t> </a:t>
            </a:r>
            <a:r>
              <a:rPr sz="3700" spc="155" dirty="0">
                <a:latin typeface="Times New Roman"/>
                <a:cs typeface="Times New Roman"/>
              </a:rPr>
              <a:t>to</a:t>
            </a:r>
            <a:r>
              <a:rPr sz="3700" dirty="0">
                <a:latin typeface="Times New Roman"/>
                <a:cs typeface="Times New Roman"/>
              </a:rPr>
              <a:t> </a:t>
            </a:r>
            <a:r>
              <a:rPr sz="3700" spc="-10" dirty="0">
                <a:latin typeface="Times New Roman"/>
                <a:cs typeface="Times New Roman"/>
              </a:rPr>
              <a:t>create </a:t>
            </a:r>
            <a:r>
              <a:rPr sz="3700" spc="210" dirty="0">
                <a:latin typeface="Times New Roman"/>
                <a:cs typeface="Times New Roman"/>
              </a:rPr>
              <a:t>a</a:t>
            </a:r>
            <a:r>
              <a:rPr sz="3700" spc="-2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model</a:t>
            </a:r>
            <a:r>
              <a:rPr sz="3700" spc="-2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capable</a:t>
            </a:r>
            <a:r>
              <a:rPr sz="3700" spc="-25" dirty="0">
                <a:latin typeface="Times New Roman"/>
                <a:cs typeface="Times New Roman"/>
              </a:rPr>
              <a:t> </a:t>
            </a:r>
            <a:r>
              <a:rPr sz="3700" spc="55" dirty="0">
                <a:latin typeface="Times New Roman"/>
                <a:cs typeface="Times New Roman"/>
              </a:rPr>
              <a:t>of</a:t>
            </a:r>
            <a:r>
              <a:rPr sz="3700" spc="-2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learning</a:t>
            </a:r>
            <a:r>
              <a:rPr sz="3700" spc="-25" dirty="0">
                <a:latin typeface="Times New Roman"/>
                <a:cs typeface="Times New Roman"/>
              </a:rPr>
              <a:t> </a:t>
            </a:r>
            <a:r>
              <a:rPr sz="3700" spc="75" dirty="0">
                <a:latin typeface="Times New Roman"/>
                <a:cs typeface="Times New Roman"/>
              </a:rPr>
              <a:t>patterns</a:t>
            </a:r>
            <a:r>
              <a:rPr sz="3700" spc="-25" dirty="0">
                <a:latin typeface="Times New Roman"/>
                <a:cs typeface="Times New Roman"/>
              </a:rPr>
              <a:t> </a:t>
            </a:r>
            <a:r>
              <a:rPr sz="3700" spc="140" dirty="0">
                <a:latin typeface="Times New Roman"/>
                <a:cs typeface="Times New Roman"/>
              </a:rPr>
              <a:t>and</a:t>
            </a:r>
            <a:r>
              <a:rPr sz="3700" spc="-2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generating</a:t>
            </a:r>
            <a:r>
              <a:rPr sz="3700" spc="-25" dirty="0">
                <a:latin typeface="Times New Roman"/>
                <a:cs typeface="Times New Roman"/>
              </a:rPr>
              <a:t> </a:t>
            </a:r>
            <a:r>
              <a:rPr sz="3700" spc="-10" dirty="0">
                <a:latin typeface="Times New Roman"/>
                <a:cs typeface="Times New Roman"/>
              </a:rPr>
              <a:t>responses.</a:t>
            </a:r>
            <a:endParaRPr sz="3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4195" y="1952506"/>
            <a:ext cx="16887825" cy="7846695"/>
            <a:chOff x="694195" y="1952506"/>
            <a:chExt cx="16887825" cy="7846695"/>
          </a:xfrm>
        </p:grpSpPr>
        <p:sp>
          <p:nvSpPr>
            <p:cNvPr id="3" name="object 3"/>
            <p:cNvSpPr/>
            <p:nvPr/>
          </p:nvSpPr>
          <p:spPr>
            <a:xfrm>
              <a:off x="694195" y="1952506"/>
              <a:ext cx="16887825" cy="7846695"/>
            </a:xfrm>
            <a:custGeom>
              <a:avLst/>
              <a:gdLst/>
              <a:ahLst/>
              <a:cxnLst/>
              <a:rect l="l" t="t" r="r" b="b"/>
              <a:pathLst>
                <a:path w="16887825" h="7846695">
                  <a:moveTo>
                    <a:pt x="16709109" y="7846217"/>
                  </a:moveTo>
                  <a:lnTo>
                    <a:pt x="190496" y="7846217"/>
                  </a:lnTo>
                  <a:lnTo>
                    <a:pt x="153161" y="7842523"/>
                  </a:lnTo>
                  <a:lnTo>
                    <a:pt x="84810" y="7814211"/>
                  </a:lnTo>
                  <a:lnTo>
                    <a:pt x="32006" y="7761407"/>
                  </a:lnTo>
                  <a:lnTo>
                    <a:pt x="3694" y="7693055"/>
                  </a:lnTo>
                  <a:lnTo>
                    <a:pt x="0" y="7655717"/>
                  </a:lnTo>
                  <a:lnTo>
                    <a:pt x="0" y="190499"/>
                  </a:lnTo>
                  <a:lnTo>
                    <a:pt x="14500" y="117598"/>
                  </a:lnTo>
                  <a:lnTo>
                    <a:pt x="55796" y="55796"/>
                  </a:lnTo>
                  <a:lnTo>
                    <a:pt x="117598" y="14500"/>
                  </a:lnTo>
                  <a:lnTo>
                    <a:pt x="190500" y="0"/>
                  </a:lnTo>
                  <a:lnTo>
                    <a:pt x="16709106" y="0"/>
                  </a:lnTo>
                  <a:lnTo>
                    <a:pt x="16782007" y="14500"/>
                  </a:lnTo>
                  <a:lnTo>
                    <a:pt x="16843810" y="55796"/>
                  </a:lnTo>
                  <a:lnTo>
                    <a:pt x="16885105" y="117598"/>
                  </a:lnTo>
                  <a:lnTo>
                    <a:pt x="16887757" y="126327"/>
                  </a:lnTo>
                  <a:lnTo>
                    <a:pt x="16887757" y="7719890"/>
                  </a:lnTo>
                  <a:lnTo>
                    <a:pt x="16867600" y="7761407"/>
                  </a:lnTo>
                  <a:lnTo>
                    <a:pt x="16814796" y="7814211"/>
                  </a:lnTo>
                  <a:lnTo>
                    <a:pt x="16746444" y="7842523"/>
                  </a:lnTo>
                  <a:lnTo>
                    <a:pt x="16709109" y="78462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0623" y="3496901"/>
              <a:ext cx="110406" cy="11040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0623" y="4641117"/>
              <a:ext cx="110406" cy="1104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0623" y="5785334"/>
              <a:ext cx="110406" cy="11040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0623" y="6929550"/>
              <a:ext cx="110406" cy="11040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2626" rIns="0" bIns="0" rtlCol="0">
            <a:spAutoFit/>
          </a:bodyPr>
          <a:lstStyle/>
          <a:p>
            <a:pPr marL="346710">
              <a:lnSpc>
                <a:spcPct val="100000"/>
              </a:lnSpc>
              <a:spcBef>
                <a:spcPts val="140"/>
              </a:spcBef>
            </a:pPr>
            <a:r>
              <a:rPr sz="7150" spc="-630" dirty="0"/>
              <a:t>SYSTEM</a:t>
            </a:r>
            <a:r>
              <a:rPr sz="7150" spc="-985" dirty="0"/>
              <a:t> </a:t>
            </a:r>
            <a:r>
              <a:rPr sz="7150" spc="-660" dirty="0"/>
              <a:t>REQUIREMENTS</a:t>
            </a:r>
            <a:endParaRPr sz="7150"/>
          </a:p>
        </p:txBody>
      </p:sp>
      <p:sp>
        <p:nvSpPr>
          <p:cNvPr id="9" name="object 9"/>
          <p:cNvSpPr/>
          <p:nvPr/>
        </p:nvSpPr>
        <p:spPr>
          <a:xfrm>
            <a:off x="12612169" y="0"/>
            <a:ext cx="5676265" cy="1643380"/>
          </a:xfrm>
          <a:custGeom>
            <a:avLst/>
            <a:gdLst/>
            <a:ahLst/>
            <a:cxnLst/>
            <a:rect l="l" t="t" r="r" b="b"/>
            <a:pathLst>
              <a:path w="5676265" h="1643380">
                <a:moveTo>
                  <a:pt x="5675829" y="1643153"/>
                </a:moveTo>
                <a:lnTo>
                  <a:pt x="1111269" y="1643153"/>
                </a:lnTo>
                <a:lnTo>
                  <a:pt x="1063073" y="1642127"/>
                </a:lnTo>
                <a:lnTo>
                  <a:pt x="1015395" y="1639074"/>
                </a:lnTo>
                <a:lnTo>
                  <a:pt x="968284" y="1634037"/>
                </a:lnTo>
                <a:lnTo>
                  <a:pt x="921781" y="1627058"/>
                </a:lnTo>
                <a:lnTo>
                  <a:pt x="875926" y="1618179"/>
                </a:lnTo>
                <a:lnTo>
                  <a:pt x="830763" y="1607440"/>
                </a:lnTo>
                <a:lnTo>
                  <a:pt x="786332" y="1594884"/>
                </a:lnTo>
                <a:lnTo>
                  <a:pt x="742676" y="1580552"/>
                </a:lnTo>
                <a:lnTo>
                  <a:pt x="699836" y="1564487"/>
                </a:lnTo>
                <a:lnTo>
                  <a:pt x="657854" y="1546730"/>
                </a:lnTo>
                <a:lnTo>
                  <a:pt x="616772" y="1527322"/>
                </a:lnTo>
                <a:lnTo>
                  <a:pt x="576631" y="1506305"/>
                </a:lnTo>
                <a:lnTo>
                  <a:pt x="537472" y="1483722"/>
                </a:lnTo>
                <a:lnTo>
                  <a:pt x="499339" y="1459613"/>
                </a:lnTo>
                <a:lnTo>
                  <a:pt x="462272" y="1434021"/>
                </a:lnTo>
                <a:lnTo>
                  <a:pt x="426313" y="1406987"/>
                </a:lnTo>
                <a:lnTo>
                  <a:pt x="391504" y="1378553"/>
                </a:lnTo>
                <a:lnTo>
                  <a:pt x="357886" y="1348760"/>
                </a:lnTo>
                <a:lnTo>
                  <a:pt x="325502" y="1317651"/>
                </a:lnTo>
                <a:lnTo>
                  <a:pt x="294393" y="1285267"/>
                </a:lnTo>
                <a:lnTo>
                  <a:pt x="264600" y="1251649"/>
                </a:lnTo>
                <a:lnTo>
                  <a:pt x="236166" y="1216840"/>
                </a:lnTo>
                <a:lnTo>
                  <a:pt x="209132" y="1180881"/>
                </a:lnTo>
                <a:lnTo>
                  <a:pt x="183539" y="1143814"/>
                </a:lnTo>
                <a:lnTo>
                  <a:pt x="159431" y="1105680"/>
                </a:lnTo>
                <a:lnTo>
                  <a:pt x="136847" y="1066522"/>
                </a:lnTo>
                <a:lnTo>
                  <a:pt x="115831" y="1026381"/>
                </a:lnTo>
                <a:lnTo>
                  <a:pt x="96423" y="985298"/>
                </a:lnTo>
                <a:lnTo>
                  <a:pt x="78666" y="943316"/>
                </a:lnTo>
                <a:lnTo>
                  <a:pt x="62600" y="900476"/>
                </a:lnTo>
                <a:lnTo>
                  <a:pt x="48269" y="856820"/>
                </a:lnTo>
                <a:lnTo>
                  <a:pt x="35713" y="812389"/>
                </a:lnTo>
                <a:lnTo>
                  <a:pt x="24974" y="767226"/>
                </a:lnTo>
                <a:lnTo>
                  <a:pt x="16095" y="721372"/>
                </a:lnTo>
                <a:lnTo>
                  <a:pt x="9116" y="674868"/>
                </a:lnTo>
                <a:lnTo>
                  <a:pt x="4079" y="627757"/>
                </a:lnTo>
                <a:lnTo>
                  <a:pt x="1026" y="580080"/>
                </a:lnTo>
                <a:lnTo>
                  <a:pt x="0" y="531878"/>
                </a:lnTo>
                <a:lnTo>
                  <a:pt x="0" y="0"/>
                </a:lnTo>
                <a:lnTo>
                  <a:pt x="5675829" y="0"/>
                </a:lnTo>
                <a:lnTo>
                  <a:pt x="5675829" y="1643153"/>
                </a:lnTo>
                <a:close/>
              </a:path>
            </a:pathLst>
          </a:custGeom>
          <a:solidFill>
            <a:srgbClr val="FF6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185" dirty="0"/>
              <a:t>Hardware</a:t>
            </a:r>
            <a:r>
              <a:rPr spc="-85" dirty="0"/>
              <a:t> </a:t>
            </a:r>
            <a:r>
              <a:rPr spc="-120" dirty="0"/>
              <a:t>Requirements:</a:t>
            </a:r>
          </a:p>
          <a:p>
            <a:pPr marL="824865" marR="5080" algn="just">
              <a:lnSpc>
                <a:spcPct val="100000"/>
              </a:lnSpc>
              <a:spcBef>
                <a:spcPts val="3754"/>
              </a:spcBef>
            </a:pPr>
            <a:r>
              <a:rPr sz="3750" b="0" dirty="0">
                <a:latin typeface="Times New Roman"/>
                <a:cs typeface="Times New Roman"/>
              </a:rPr>
              <a:t>Processor:</a:t>
            </a:r>
            <a:r>
              <a:rPr sz="3750" b="0" spc="915" dirty="0">
                <a:latin typeface="Times New Roman"/>
                <a:cs typeface="Times New Roman"/>
              </a:rPr>
              <a:t> </a:t>
            </a:r>
            <a:r>
              <a:rPr sz="3750" b="0" spc="60" dirty="0">
                <a:latin typeface="Times New Roman"/>
                <a:cs typeface="Times New Roman"/>
              </a:rPr>
              <a:t>Any</a:t>
            </a:r>
            <a:r>
              <a:rPr sz="3750" b="0" spc="915" dirty="0">
                <a:latin typeface="Times New Roman"/>
                <a:cs typeface="Times New Roman"/>
              </a:rPr>
              <a:t> </a:t>
            </a:r>
            <a:r>
              <a:rPr sz="3750" b="0" spc="80" dirty="0">
                <a:latin typeface="Times New Roman"/>
                <a:cs typeface="Times New Roman"/>
              </a:rPr>
              <a:t>modern</a:t>
            </a:r>
            <a:r>
              <a:rPr sz="3750" b="0" spc="910" dirty="0">
                <a:latin typeface="Times New Roman"/>
                <a:cs typeface="Times New Roman"/>
              </a:rPr>
              <a:t> </a:t>
            </a:r>
            <a:r>
              <a:rPr sz="3750" b="0" dirty="0">
                <a:latin typeface="Times New Roman"/>
                <a:cs typeface="Times New Roman"/>
              </a:rPr>
              <a:t>processor</a:t>
            </a:r>
            <a:r>
              <a:rPr sz="3750" b="0" spc="915" dirty="0">
                <a:latin typeface="Times New Roman"/>
                <a:cs typeface="Times New Roman"/>
              </a:rPr>
              <a:t> </a:t>
            </a:r>
            <a:r>
              <a:rPr sz="3750" b="0" dirty="0">
                <a:latin typeface="Times New Roman"/>
                <a:cs typeface="Times New Roman"/>
              </a:rPr>
              <a:t>(e.g.,</a:t>
            </a:r>
            <a:r>
              <a:rPr sz="3750" b="0" spc="915" dirty="0">
                <a:latin typeface="Times New Roman"/>
                <a:cs typeface="Times New Roman"/>
              </a:rPr>
              <a:t> </a:t>
            </a:r>
            <a:r>
              <a:rPr sz="3750" b="0" dirty="0">
                <a:latin typeface="Times New Roman"/>
                <a:cs typeface="Times New Roman"/>
              </a:rPr>
              <a:t>Intel</a:t>
            </a:r>
            <a:r>
              <a:rPr sz="3750" b="0" spc="915" dirty="0">
                <a:latin typeface="Times New Roman"/>
                <a:cs typeface="Times New Roman"/>
              </a:rPr>
              <a:t> </a:t>
            </a:r>
            <a:r>
              <a:rPr sz="3750" b="0" spc="75" dirty="0">
                <a:latin typeface="Times New Roman"/>
                <a:cs typeface="Times New Roman"/>
              </a:rPr>
              <a:t>Core</a:t>
            </a:r>
            <a:r>
              <a:rPr sz="3750" b="0" spc="910" dirty="0">
                <a:latin typeface="Times New Roman"/>
                <a:cs typeface="Times New Roman"/>
              </a:rPr>
              <a:t> </a:t>
            </a:r>
            <a:r>
              <a:rPr sz="3750" b="0" dirty="0">
                <a:latin typeface="Times New Roman"/>
                <a:cs typeface="Times New Roman"/>
              </a:rPr>
              <a:t>i5</a:t>
            </a:r>
            <a:r>
              <a:rPr sz="3750" b="0" spc="915" dirty="0">
                <a:latin typeface="Times New Roman"/>
                <a:cs typeface="Times New Roman"/>
              </a:rPr>
              <a:t> </a:t>
            </a:r>
            <a:r>
              <a:rPr sz="3750" b="0" spc="145" dirty="0">
                <a:latin typeface="Times New Roman"/>
                <a:cs typeface="Times New Roman"/>
              </a:rPr>
              <a:t>or</a:t>
            </a:r>
            <a:r>
              <a:rPr sz="3750" b="0" spc="915" dirty="0">
                <a:latin typeface="Times New Roman"/>
                <a:cs typeface="Times New Roman"/>
              </a:rPr>
              <a:t> </a:t>
            </a:r>
            <a:r>
              <a:rPr sz="3750" b="0" spc="245" dirty="0">
                <a:latin typeface="Times New Roman"/>
                <a:cs typeface="Times New Roman"/>
              </a:rPr>
              <a:t>AMD</a:t>
            </a:r>
            <a:r>
              <a:rPr sz="3750" b="0" spc="915" dirty="0">
                <a:latin typeface="Times New Roman"/>
                <a:cs typeface="Times New Roman"/>
              </a:rPr>
              <a:t> </a:t>
            </a:r>
            <a:r>
              <a:rPr sz="3750" b="0" dirty="0">
                <a:latin typeface="Times New Roman"/>
                <a:cs typeface="Times New Roman"/>
              </a:rPr>
              <a:t>Ryzen</a:t>
            </a:r>
            <a:r>
              <a:rPr sz="3750" b="0" spc="910" dirty="0">
                <a:latin typeface="Times New Roman"/>
                <a:cs typeface="Times New Roman"/>
              </a:rPr>
              <a:t> </a:t>
            </a:r>
            <a:r>
              <a:rPr sz="3750" b="0" spc="-25" dirty="0">
                <a:latin typeface="Times New Roman"/>
                <a:cs typeface="Times New Roman"/>
              </a:rPr>
              <a:t>5) </a:t>
            </a:r>
            <a:r>
              <a:rPr sz="3750" b="0" dirty="0">
                <a:latin typeface="Times New Roman"/>
                <a:cs typeface="Times New Roman"/>
              </a:rPr>
              <a:t>capable</a:t>
            </a:r>
            <a:r>
              <a:rPr sz="3750" b="0" spc="-85" dirty="0">
                <a:latin typeface="Times New Roman"/>
                <a:cs typeface="Times New Roman"/>
              </a:rPr>
              <a:t> </a:t>
            </a:r>
            <a:r>
              <a:rPr sz="3750" b="0" spc="50" dirty="0">
                <a:latin typeface="Times New Roman"/>
                <a:cs typeface="Times New Roman"/>
              </a:rPr>
              <a:t>of</a:t>
            </a:r>
            <a:r>
              <a:rPr sz="3750" b="0" spc="-85" dirty="0">
                <a:latin typeface="Times New Roman"/>
                <a:cs typeface="Times New Roman"/>
              </a:rPr>
              <a:t> </a:t>
            </a:r>
            <a:r>
              <a:rPr sz="3750" b="0" spc="45" dirty="0">
                <a:latin typeface="Times New Roman"/>
                <a:cs typeface="Times New Roman"/>
              </a:rPr>
              <a:t>handling</a:t>
            </a:r>
            <a:r>
              <a:rPr sz="3750" b="0" spc="-85" dirty="0">
                <a:latin typeface="Times New Roman"/>
                <a:cs typeface="Times New Roman"/>
              </a:rPr>
              <a:t> </a:t>
            </a:r>
            <a:r>
              <a:rPr sz="3750" b="0" spc="70" dirty="0">
                <a:latin typeface="Times New Roman"/>
                <a:cs typeface="Times New Roman"/>
              </a:rPr>
              <a:t>computational</a:t>
            </a:r>
            <a:r>
              <a:rPr sz="3750" b="0" spc="-85" dirty="0">
                <a:latin typeface="Times New Roman"/>
                <a:cs typeface="Times New Roman"/>
              </a:rPr>
              <a:t> </a:t>
            </a:r>
            <a:r>
              <a:rPr sz="3750" b="0" spc="50" dirty="0">
                <a:latin typeface="Times New Roman"/>
                <a:cs typeface="Times New Roman"/>
              </a:rPr>
              <a:t>tasks</a:t>
            </a:r>
            <a:r>
              <a:rPr sz="3750" b="0" spc="-85" dirty="0">
                <a:latin typeface="Times New Roman"/>
                <a:cs typeface="Times New Roman"/>
              </a:rPr>
              <a:t> </a:t>
            </a:r>
            <a:r>
              <a:rPr sz="3750" b="0" spc="-10" dirty="0">
                <a:latin typeface="Times New Roman"/>
                <a:cs typeface="Times New Roman"/>
              </a:rPr>
              <a:t>efficiently.</a:t>
            </a:r>
            <a:endParaRPr sz="3750">
              <a:latin typeface="Times New Roman"/>
              <a:cs typeface="Times New Roman"/>
            </a:endParaRPr>
          </a:p>
          <a:p>
            <a:pPr marL="824865" marR="5080" algn="just">
              <a:lnSpc>
                <a:spcPct val="100000"/>
              </a:lnSpc>
              <a:spcBef>
                <a:spcPts val="10"/>
              </a:spcBef>
            </a:pPr>
            <a:r>
              <a:rPr sz="3750" b="0" spc="80" dirty="0">
                <a:latin typeface="Times New Roman"/>
                <a:cs typeface="Times New Roman"/>
              </a:rPr>
              <a:t>Memory</a:t>
            </a:r>
            <a:r>
              <a:rPr sz="3750" b="0" spc="409" dirty="0">
                <a:latin typeface="Times New Roman"/>
                <a:cs typeface="Times New Roman"/>
              </a:rPr>
              <a:t>  </a:t>
            </a:r>
            <a:r>
              <a:rPr sz="3750" b="0" spc="80" dirty="0">
                <a:latin typeface="Times New Roman"/>
                <a:cs typeface="Times New Roman"/>
              </a:rPr>
              <a:t>(RAM):</a:t>
            </a:r>
            <a:r>
              <a:rPr sz="3750" b="0" spc="405" dirty="0">
                <a:latin typeface="Times New Roman"/>
                <a:cs typeface="Times New Roman"/>
              </a:rPr>
              <a:t>  </a:t>
            </a:r>
            <a:r>
              <a:rPr sz="3750" b="0" spc="80" dirty="0">
                <a:latin typeface="Times New Roman"/>
                <a:cs typeface="Times New Roman"/>
              </a:rPr>
              <a:t>Minimum</a:t>
            </a:r>
            <a:r>
              <a:rPr sz="3750" b="0" spc="409" dirty="0">
                <a:latin typeface="Times New Roman"/>
                <a:cs typeface="Times New Roman"/>
              </a:rPr>
              <a:t>  </a:t>
            </a:r>
            <a:r>
              <a:rPr sz="3750" b="0" spc="70" dirty="0">
                <a:latin typeface="Times New Roman"/>
                <a:cs typeface="Times New Roman"/>
              </a:rPr>
              <a:t>8GB</a:t>
            </a:r>
            <a:r>
              <a:rPr sz="3750" b="0" spc="405" dirty="0">
                <a:latin typeface="Times New Roman"/>
                <a:cs typeface="Times New Roman"/>
              </a:rPr>
              <a:t>  </a:t>
            </a:r>
            <a:r>
              <a:rPr sz="3750" b="0" spc="254" dirty="0">
                <a:latin typeface="Times New Roman"/>
                <a:cs typeface="Times New Roman"/>
              </a:rPr>
              <a:t>RAM</a:t>
            </a:r>
            <a:r>
              <a:rPr sz="3750" b="0" spc="409" dirty="0">
                <a:latin typeface="Times New Roman"/>
                <a:cs typeface="Times New Roman"/>
              </a:rPr>
              <a:t>  </a:t>
            </a:r>
            <a:r>
              <a:rPr sz="3750" b="0" dirty="0">
                <a:latin typeface="Times New Roman"/>
                <a:cs typeface="Times New Roman"/>
              </a:rPr>
              <a:t>is</a:t>
            </a:r>
            <a:r>
              <a:rPr sz="3750" b="0" spc="405" dirty="0">
                <a:latin typeface="Times New Roman"/>
                <a:cs typeface="Times New Roman"/>
              </a:rPr>
              <a:t>  </a:t>
            </a:r>
            <a:r>
              <a:rPr sz="3750" b="0" dirty="0">
                <a:latin typeface="Times New Roman"/>
                <a:cs typeface="Times New Roman"/>
              </a:rPr>
              <a:t>recommended</a:t>
            </a:r>
            <a:r>
              <a:rPr sz="3750" b="0" spc="409" dirty="0">
                <a:latin typeface="Times New Roman"/>
                <a:cs typeface="Times New Roman"/>
              </a:rPr>
              <a:t>  </a:t>
            </a:r>
            <a:r>
              <a:rPr sz="3750" b="0" spc="70" dirty="0">
                <a:latin typeface="Times New Roman"/>
                <a:cs typeface="Times New Roman"/>
              </a:rPr>
              <a:t>for</a:t>
            </a:r>
            <a:r>
              <a:rPr sz="3750" b="0" spc="405" dirty="0">
                <a:latin typeface="Times New Roman"/>
                <a:cs typeface="Times New Roman"/>
              </a:rPr>
              <a:t>  </a:t>
            </a:r>
            <a:r>
              <a:rPr sz="3750" b="0" spc="75" dirty="0">
                <a:latin typeface="Times New Roman"/>
                <a:cs typeface="Times New Roman"/>
              </a:rPr>
              <a:t>smooth </a:t>
            </a:r>
            <a:r>
              <a:rPr sz="3750" b="0" dirty="0">
                <a:latin typeface="Times New Roman"/>
                <a:cs typeface="Times New Roman"/>
              </a:rPr>
              <a:t>execution,</a:t>
            </a:r>
            <a:r>
              <a:rPr sz="3750" b="0" spc="-80" dirty="0">
                <a:latin typeface="Times New Roman"/>
                <a:cs typeface="Times New Roman"/>
              </a:rPr>
              <a:t> </a:t>
            </a:r>
            <a:r>
              <a:rPr sz="3750" b="0" spc="-45" dirty="0">
                <a:latin typeface="Times New Roman"/>
                <a:cs typeface="Times New Roman"/>
              </a:rPr>
              <a:t>especially</a:t>
            </a:r>
            <a:r>
              <a:rPr sz="3750" b="0" spc="-80" dirty="0">
                <a:latin typeface="Times New Roman"/>
                <a:cs typeface="Times New Roman"/>
              </a:rPr>
              <a:t> </a:t>
            </a:r>
            <a:r>
              <a:rPr sz="3750" b="0" spc="50" dirty="0">
                <a:latin typeface="Times New Roman"/>
                <a:cs typeface="Times New Roman"/>
              </a:rPr>
              <a:t>during</a:t>
            </a:r>
            <a:r>
              <a:rPr sz="3750" b="0" spc="-80" dirty="0">
                <a:latin typeface="Times New Roman"/>
                <a:cs typeface="Times New Roman"/>
              </a:rPr>
              <a:t> </a:t>
            </a:r>
            <a:r>
              <a:rPr sz="3750" b="0" dirty="0">
                <a:latin typeface="Times New Roman"/>
                <a:cs typeface="Times New Roman"/>
              </a:rPr>
              <a:t>model</a:t>
            </a:r>
            <a:r>
              <a:rPr sz="3750" b="0" spc="-80" dirty="0">
                <a:latin typeface="Times New Roman"/>
                <a:cs typeface="Times New Roman"/>
              </a:rPr>
              <a:t> </a:t>
            </a:r>
            <a:r>
              <a:rPr sz="3750" b="0" spc="-10" dirty="0">
                <a:latin typeface="Times New Roman"/>
                <a:cs typeface="Times New Roman"/>
              </a:rPr>
              <a:t>training.</a:t>
            </a:r>
            <a:endParaRPr sz="3750">
              <a:latin typeface="Times New Roman"/>
              <a:cs typeface="Times New Roman"/>
            </a:endParaRPr>
          </a:p>
          <a:p>
            <a:pPr marL="824865" marR="5080" algn="just">
              <a:lnSpc>
                <a:spcPct val="100000"/>
              </a:lnSpc>
              <a:spcBef>
                <a:spcPts val="10"/>
              </a:spcBef>
            </a:pPr>
            <a:r>
              <a:rPr sz="3750" b="0" dirty="0">
                <a:latin typeface="Times New Roman"/>
                <a:cs typeface="Times New Roman"/>
              </a:rPr>
              <a:t>Storage:</a:t>
            </a:r>
            <a:r>
              <a:rPr sz="3750" b="0" spc="135" dirty="0">
                <a:latin typeface="Times New Roman"/>
                <a:cs typeface="Times New Roman"/>
              </a:rPr>
              <a:t> </a:t>
            </a:r>
            <a:r>
              <a:rPr sz="3750" b="0" spc="65" dirty="0">
                <a:latin typeface="Times New Roman"/>
                <a:cs typeface="Times New Roman"/>
              </a:rPr>
              <a:t>Adequate</a:t>
            </a:r>
            <a:r>
              <a:rPr sz="3750" b="0" spc="140" dirty="0">
                <a:latin typeface="Times New Roman"/>
                <a:cs typeface="Times New Roman"/>
              </a:rPr>
              <a:t> </a:t>
            </a:r>
            <a:r>
              <a:rPr sz="3750" b="0" dirty="0">
                <a:latin typeface="Times New Roman"/>
                <a:cs typeface="Times New Roman"/>
              </a:rPr>
              <a:t>storage</a:t>
            </a:r>
            <a:r>
              <a:rPr sz="3750" b="0" spc="145" dirty="0">
                <a:latin typeface="Times New Roman"/>
                <a:cs typeface="Times New Roman"/>
              </a:rPr>
              <a:t> </a:t>
            </a:r>
            <a:r>
              <a:rPr sz="3750" b="0" dirty="0">
                <a:latin typeface="Times New Roman"/>
                <a:cs typeface="Times New Roman"/>
              </a:rPr>
              <a:t>space</a:t>
            </a:r>
            <a:r>
              <a:rPr sz="3750" b="0" spc="140" dirty="0">
                <a:latin typeface="Times New Roman"/>
                <a:cs typeface="Times New Roman"/>
              </a:rPr>
              <a:t> </a:t>
            </a:r>
            <a:r>
              <a:rPr sz="3750" b="0" spc="155" dirty="0">
                <a:latin typeface="Times New Roman"/>
                <a:cs typeface="Times New Roman"/>
              </a:rPr>
              <a:t>to</a:t>
            </a:r>
            <a:r>
              <a:rPr sz="3750" b="0" spc="140" dirty="0">
                <a:latin typeface="Times New Roman"/>
                <a:cs typeface="Times New Roman"/>
              </a:rPr>
              <a:t> </a:t>
            </a:r>
            <a:r>
              <a:rPr sz="3750" b="0" dirty="0">
                <a:latin typeface="Times New Roman"/>
                <a:cs typeface="Times New Roman"/>
              </a:rPr>
              <a:t>store</a:t>
            </a:r>
            <a:r>
              <a:rPr sz="3750" b="0" spc="150" dirty="0">
                <a:latin typeface="Times New Roman"/>
                <a:cs typeface="Times New Roman"/>
              </a:rPr>
              <a:t> </a:t>
            </a:r>
            <a:r>
              <a:rPr sz="3750" b="0" spc="70" dirty="0">
                <a:latin typeface="Times New Roman"/>
                <a:cs typeface="Times New Roman"/>
              </a:rPr>
              <a:t>the</a:t>
            </a:r>
            <a:r>
              <a:rPr sz="3750" b="0" spc="140" dirty="0">
                <a:latin typeface="Times New Roman"/>
                <a:cs typeface="Times New Roman"/>
              </a:rPr>
              <a:t> </a:t>
            </a:r>
            <a:r>
              <a:rPr sz="3750" b="0" dirty="0">
                <a:latin typeface="Times New Roman"/>
                <a:cs typeface="Times New Roman"/>
              </a:rPr>
              <a:t>code</a:t>
            </a:r>
            <a:r>
              <a:rPr sz="3750" b="0" spc="145" dirty="0">
                <a:latin typeface="Times New Roman"/>
                <a:cs typeface="Times New Roman"/>
              </a:rPr>
              <a:t> </a:t>
            </a:r>
            <a:r>
              <a:rPr sz="3750" b="0" spc="-20" dirty="0">
                <a:latin typeface="Times New Roman"/>
                <a:cs typeface="Times New Roman"/>
              </a:rPr>
              <a:t>files,</a:t>
            </a:r>
            <a:r>
              <a:rPr sz="3750" b="0" spc="140" dirty="0">
                <a:latin typeface="Times New Roman"/>
                <a:cs typeface="Times New Roman"/>
              </a:rPr>
              <a:t> </a:t>
            </a:r>
            <a:r>
              <a:rPr sz="3750" b="0" spc="45" dirty="0">
                <a:latin typeface="Times New Roman"/>
                <a:cs typeface="Times New Roman"/>
              </a:rPr>
              <a:t>datasets,</a:t>
            </a:r>
            <a:r>
              <a:rPr sz="3750" b="0" spc="145" dirty="0">
                <a:latin typeface="Times New Roman"/>
                <a:cs typeface="Times New Roman"/>
              </a:rPr>
              <a:t> </a:t>
            </a:r>
            <a:r>
              <a:rPr sz="3750" b="0" spc="140" dirty="0">
                <a:latin typeface="Times New Roman"/>
                <a:cs typeface="Times New Roman"/>
              </a:rPr>
              <a:t>and</a:t>
            </a:r>
            <a:r>
              <a:rPr sz="3750" b="0" spc="145" dirty="0">
                <a:latin typeface="Times New Roman"/>
                <a:cs typeface="Times New Roman"/>
              </a:rPr>
              <a:t> </a:t>
            </a:r>
            <a:r>
              <a:rPr sz="3750" b="0" spc="-10" dirty="0">
                <a:latin typeface="Times New Roman"/>
                <a:cs typeface="Times New Roman"/>
              </a:rPr>
              <a:t>libraries </a:t>
            </a:r>
            <a:r>
              <a:rPr sz="3750" b="0" spc="85" dirty="0">
                <a:latin typeface="Times New Roman"/>
                <a:cs typeface="Times New Roman"/>
              </a:rPr>
              <a:t>(at</a:t>
            </a:r>
            <a:r>
              <a:rPr sz="3750" b="0" spc="-114" dirty="0">
                <a:latin typeface="Times New Roman"/>
                <a:cs typeface="Times New Roman"/>
              </a:rPr>
              <a:t> </a:t>
            </a:r>
            <a:r>
              <a:rPr sz="3750" b="0" dirty="0">
                <a:latin typeface="Times New Roman"/>
                <a:cs typeface="Times New Roman"/>
              </a:rPr>
              <a:t>least</a:t>
            </a:r>
            <a:r>
              <a:rPr sz="3750" b="0" spc="-110" dirty="0">
                <a:latin typeface="Times New Roman"/>
                <a:cs typeface="Times New Roman"/>
              </a:rPr>
              <a:t> </a:t>
            </a:r>
            <a:r>
              <a:rPr sz="3750" b="0" dirty="0">
                <a:latin typeface="Times New Roman"/>
                <a:cs typeface="Times New Roman"/>
              </a:rPr>
              <a:t>10GB</a:t>
            </a:r>
            <a:r>
              <a:rPr sz="3750" b="0" spc="-110" dirty="0">
                <a:latin typeface="Times New Roman"/>
                <a:cs typeface="Times New Roman"/>
              </a:rPr>
              <a:t> </a:t>
            </a:r>
            <a:r>
              <a:rPr sz="3750" b="0" spc="-10" dirty="0">
                <a:latin typeface="Times New Roman"/>
                <a:cs typeface="Times New Roman"/>
              </a:rPr>
              <a:t>free</a:t>
            </a:r>
            <a:r>
              <a:rPr sz="3750" b="0" spc="-114" dirty="0">
                <a:latin typeface="Times New Roman"/>
                <a:cs typeface="Times New Roman"/>
              </a:rPr>
              <a:t> </a:t>
            </a:r>
            <a:r>
              <a:rPr sz="3750" b="0" spc="-10" dirty="0">
                <a:latin typeface="Times New Roman"/>
                <a:cs typeface="Times New Roman"/>
              </a:rPr>
              <a:t>space).</a:t>
            </a:r>
            <a:endParaRPr sz="3750">
              <a:latin typeface="Times New Roman"/>
              <a:cs typeface="Times New Roman"/>
            </a:endParaRPr>
          </a:p>
          <a:p>
            <a:pPr marL="824865" marR="5080" algn="just">
              <a:lnSpc>
                <a:spcPct val="100000"/>
              </a:lnSpc>
              <a:spcBef>
                <a:spcPts val="5"/>
              </a:spcBef>
            </a:pPr>
            <a:r>
              <a:rPr sz="3750" b="0" spc="65" dirty="0">
                <a:latin typeface="Times New Roman"/>
                <a:cs typeface="Times New Roman"/>
              </a:rPr>
              <a:t>Graphics</a:t>
            </a:r>
            <a:r>
              <a:rPr sz="3750" b="0" spc="210" dirty="0">
                <a:latin typeface="Times New Roman"/>
                <a:cs typeface="Times New Roman"/>
              </a:rPr>
              <a:t>  </a:t>
            </a:r>
            <a:r>
              <a:rPr sz="3750" b="0" dirty="0">
                <a:latin typeface="Times New Roman"/>
                <a:cs typeface="Times New Roman"/>
              </a:rPr>
              <a:t>Processing</a:t>
            </a:r>
            <a:r>
              <a:rPr sz="3750" b="0" spc="210" dirty="0">
                <a:latin typeface="Times New Roman"/>
                <a:cs typeface="Times New Roman"/>
              </a:rPr>
              <a:t>  </a:t>
            </a:r>
            <a:r>
              <a:rPr sz="3750" b="0" spc="125" dirty="0">
                <a:latin typeface="Times New Roman"/>
                <a:cs typeface="Times New Roman"/>
              </a:rPr>
              <a:t>Unit</a:t>
            </a:r>
            <a:r>
              <a:rPr sz="3750" b="0" spc="204" dirty="0">
                <a:latin typeface="Times New Roman"/>
                <a:cs typeface="Times New Roman"/>
              </a:rPr>
              <a:t>  </a:t>
            </a:r>
            <a:r>
              <a:rPr sz="3750" b="0" spc="120" dirty="0">
                <a:latin typeface="Times New Roman"/>
                <a:cs typeface="Times New Roman"/>
              </a:rPr>
              <a:t>(GPU)</a:t>
            </a:r>
            <a:r>
              <a:rPr sz="3750" b="0" spc="210" dirty="0">
                <a:latin typeface="Times New Roman"/>
                <a:cs typeface="Times New Roman"/>
              </a:rPr>
              <a:t>  </a:t>
            </a:r>
            <a:r>
              <a:rPr sz="3750" b="0" dirty="0">
                <a:latin typeface="Times New Roman"/>
                <a:cs typeface="Times New Roman"/>
              </a:rPr>
              <a:t>(Optional):A</a:t>
            </a:r>
            <a:r>
              <a:rPr sz="3750" b="0" spc="210" dirty="0">
                <a:latin typeface="Times New Roman"/>
                <a:cs typeface="Times New Roman"/>
              </a:rPr>
              <a:t>  </a:t>
            </a:r>
            <a:r>
              <a:rPr sz="3750" b="0" dirty="0">
                <a:latin typeface="Times New Roman"/>
                <a:cs typeface="Times New Roman"/>
              </a:rPr>
              <a:t>dedicated</a:t>
            </a:r>
            <a:r>
              <a:rPr sz="3750" b="0" spc="210" dirty="0">
                <a:latin typeface="Times New Roman"/>
                <a:cs typeface="Times New Roman"/>
              </a:rPr>
              <a:t>  </a:t>
            </a:r>
            <a:r>
              <a:rPr sz="3750" b="0" spc="190" dirty="0">
                <a:latin typeface="Times New Roman"/>
                <a:cs typeface="Times New Roman"/>
              </a:rPr>
              <a:t>GPU,</a:t>
            </a:r>
            <a:r>
              <a:rPr sz="3750" b="0" spc="210" dirty="0">
                <a:latin typeface="Times New Roman"/>
                <a:cs typeface="Times New Roman"/>
              </a:rPr>
              <a:t>  </a:t>
            </a:r>
            <a:r>
              <a:rPr sz="3750" b="0" dirty="0">
                <a:latin typeface="Times New Roman"/>
                <a:cs typeface="Times New Roman"/>
              </a:rPr>
              <a:t>such</a:t>
            </a:r>
            <a:r>
              <a:rPr sz="3750" b="0" spc="204" dirty="0">
                <a:latin typeface="Times New Roman"/>
                <a:cs typeface="Times New Roman"/>
              </a:rPr>
              <a:t>  </a:t>
            </a:r>
            <a:r>
              <a:rPr sz="3750" b="0" spc="35" dirty="0">
                <a:latin typeface="Times New Roman"/>
                <a:cs typeface="Times New Roman"/>
              </a:rPr>
              <a:t>as </a:t>
            </a:r>
            <a:r>
              <a:rPr sz="3750" b="0" spc="145" dirty="0">
                <a:latin typeface="Times New Roman"/>
                <a:cs typeface="Times New Roman"/>
              </a:rPr>
              <a:t>NVIDIA</a:t>
            </a:r>
            <a:r>
              <a:rPr sz="3750" b="0" spc="555" dirty="0">
                <a:latin typeface="Times New Roman"/>
                <a:cs typeface="Times New Roman"/>
              </a:rPr>
              <a:t> </a:t>
            </a:r>
            <a:r>
              <a:rPr sz="3750" b="0" spc="90" dirty="0">
                <a:latin typeface="Times New Roman"/>
                <a:cs typeface="Times New Roman"/>
              </a:rPr>
              <a:t>GeForce</a:t>
            </a:r>
            <a:r>
              <a:rPr sz="3750" b="0" spc="560" dirty="0">
                <a:latin typeface="Times New Roman"/>
                <a:cs typeface="Times New Roman"/>
              </a:rPr>
              <a:t> </a:t>
            </a:r>
            <a:r>
              <a:rPr sz="3750" b="0" spc="195" dirty="0">
                <a:latin typeface="Times New Roman"/>
                <a:cs typeface="Times New Roman"/>
              </a:rPr>
              <a:t>GTX</a:t>
            </a:r>
            <a:r>
              <a:rPr sz="3750" b="0" spc="555" dirty="0">
                <a:latin typeface="Times New Roman"/>
                <a:cs typeface="Times New Roman"/>
              </a:rPr>
              <a:t> </a:t>
            </a:r>
            <a:r>
              <a:rPr sz="3750" b="0" spc="145" dirty="0">
                <a:latin typeface="Times New Roman"/>
                <a:cs typeface="Times New Roman"/>
              </a:rPr>
              <a:t>or</a:t>
            </a:r>
            <a:r>
              <a:rPr sz="3750" b="0" spc="555" dirty="0">
                <a:latin typeface="Times New Roman"/>
                <a:cs typeface="Times New Roman"/>
              </a:rPr>
              <a:t> </a:t>
            </a:r>
            <a:r>
              <a:rPr sz="3750" b="0" spc="245" dirty="0">
                <a:latin typeface="Times New Roman"/>
                <a:cs typeface="Times New Roman"/>
              </a:rPr>
              <a:t>AMD</a:t>
            </a:r>
            <a:r>
              <a:rPr sz="3750" b="0" spc="555" dirty="0">
                <a:latin typeface="Times New Roman"/>
                <a:cs typeface="Times New Roman"/>
              </a:rPr>
              <a:t> </a:t>
            </a:r>
            <a:r>
              <a:rPr sz="3750" b="0" spc="105" dirty="0">
                <a:latin typeface="Times New Roman"/>
                <a:cs typeface="Times New Roman"/>
              </a:rPr>
              <a:t>Radeon,</a:t>
            </a:r>
            <a:r>
              <a:rPr sz="3750" b="0" spc="560" dirty="0">
                <a:latin typeface="Times New Roman"/>
                <a:cs typeface="Times New Roman"/>
              </a:rPr>
              <a:t> </a:t>
            </a:r>
            <a:r>
              <a:rPr sz="3750" b="0" spc="75" dirty="0">
                <a:latin typeface="Times New Roman"/>
                <a:cs typeface="Times New Roman"/>
              </a:rPr>
              <a:t>can</a:t>
            </a:r>
            <a:r>
              <a:rPr sz="3750" b="0" spc="555" dirty="0">
                <a:latin typeface="Times New Roman"/>
                <a:cs typeface="Times New Roman"/>
              </a:rPr>
              <a:t> </a:t>
            </a:r>
            <a:r>
              <a:rPr sz="3750" b="0" dirty="0">
                <a:latin typeface="Times New Roman"/>
                <a:cs typeface="Times New Roman"/>
              </a:rPr>
              <a:t>significantly</a:t>
            </a:r>
            <a:r>
              <a:rPr sz="3750" b="0" spc="555" dirty="0">
                <a:latin typeface="Times New Roman"/>
                <a:cs typeface="Times New Roman"/>
              </a:rPr>
              <a:t> </a:t>
            </a:r>
            <a:r>
              <a:rPr sz="3750" b="0" dirty="0">
                <a:latin typeface="Times New Roman"/>
                <a:cs typeface="Times New Roman"/>
              </a:rPr>
              <a:t>accelerate</a:t>
            </a:r>
            <a:r>
              <a:rPr sz="3750" b="0" spc="555" dirty="0">
                <a:latin typeface="Times New Roman"/>
                <a:cs typeface="Times New Roman"/>
              </a:rPr>
              <a:t> </a:t>
            </a:r>
            <a:r>
              <a:rPr sz="3750" b="0" spc="45" dirty="0">
                <a:latin typeface="Times New Roman"/>
                <a:cs typeface="Times New Roman"/>
              </a:rPr>
              <a:t>the training</a:t>
            </a:r>
            <a:r>
              <a:rPr sz="3750" b="0" spc="90" dirty="0">
                <a:latin typeface="Times New Roman"/>
                <a:cs typeface="Times New Roman"/>
              </a:rPr>
              <a:t> </a:t>
            </a:r>
            <a:r>
              <a:rPr sz="3750" b="0" dirty="0">
                <a:latin typeface="Times New Roman"/>
                <a:cs typeface="Times New Roman"/>
              </a:rPr>
              <a:t>process</a:t>
            </a:r>
            <a:r>
              <a:rPr sz="3750" b="0" spc="90" dirty="0">
                <a:latin typeface="Times New Roman"/>
                <a:cs typeface="Times New Roman"/>
              </a:rPr>
              <a:t> </a:t>
            </a:r>
            <a:r>
              <a:rPr sz="3750" b="0" spc="70" dirty="0">
                <a:latin typeface="Times New Roman"/>
                <a:cs typeface="Times New Roman"/>
              </a:rPr>
              <a:t>for</a:t>
            </a:r>
            <a:r>
              <a:rPr sz="3750" b="0" spc="85" dirty="0">
                <a:latin typeface="Times New Roman"/>
                <a:cs typeface="Times New Roman"/>
              </a:rPr>
              <a:t> </a:t>
            </a:r>
            <a:r>
              <a:rPr sz="3750" b="0" dirty="0">
                <a:latin typeface="Times New Roman"/>
                <a:cs typeface="Times New Roman"/>
              </a:rPr>
              <a:t>deep</a:t>
            </a:r>
            <a:r>
              <a:rPr sz="3750" b="0" spc="90" dirty="0">
                <a:latin typeface="Times New Roman"/>
                <a:cs typeface="Times New Roman"/>
              </a:rPr>
              <a:t> </a:t>
            </a:r>
            <a:r>
              <a:rPr sz="3750" b="0" dirty="0">
                <a:latin typeface="Times New Roman"/>
                <a:cs typeface="Times New Roman"/>
              </a:rPr>
              <a:t>learning</a:t>
            </a:r>
            <a:r>
              <a:rPr sz="3750" b="0" spc="90" dirty="0">
                <a:latin typeface="Times New Roman"/>
                <a:cs typeface="Times New Roman"/>
              </a:rPr>
              <a:t> </a:t>
            </a:r>
            <a:r>
              <a:rPr sz="3750" b="0" dirty="0">
                <a:latin typeface="Times New Roman"/>
                <a:cs typeface="Times New Roman"/>
              </a:rPr>
              <a:t>models</a:t>
            </a:r>
            <a:r>
              <a:rPr sz="3750" b="0" spc="90" dirty="0">
                <a:latin typeface="Times New Roman"/>
                <a:cs typeface="Times New Roman"/>
              </a:rPr>
              <a:t> </a:t>
            </a:r>
            <a:r>
              <a:rPr sz="3750" b="0" dirty="0">
                <a:latin typeface="Times New Roman"/>
                <a:cs typeface="Times New Roman"/>
              </a:rPr>
              <a:t>like</a:t>
            </a:r>
            <a:r>
              <a:rPr sz="3750" b="0" spc="85" dirty="0">
                <a:latin typeface="Times New Roman"/>
                <a:cs typeface="Times New Roman"/>
              </a:rPr>
              <a:t> </a:t>
            </a:r>
            <a:r>
              <a:rPr sz="3750" b="0" spc="125" dirty="0">
                <a:latin typeface="Times New Roman"/>
                <a:cs typeface="Times New Roman"/>
              </a:rPr>
              <a:t>LSTM</a:t>
            </a:r>
            <a:r>
              <a:rPr sz="3750" b="0" spc="90" dirty="0">
                <a:latin typeface="Times New Roman"/>
                <a:cs typeface="Times New Roman"/>
              </a:rPr>
              <a:t> </a:t>
            </a:r>
            <a:r>
              <a:rPr sz="3750" b="0" dirty="0">
                <a:latin typeface="Times New Roman"/>
                <a:cs typeface="Times New Roman"/>
              </a:rPr>
              <a:t>networks.</a:t>
            </a:r>
            <a:r>
              <a:rPr sz="3750" b="0" spc="90" dirty="0">
                <a:latin typeface="Times New Roman"/>
                <a:cs typeface="Times New Roman"/>
              </a:rPr>
              <a:t> </a:t>
            </a:r>
            <a:r>
              <a:rPr sz="3750" b="0" dirty="0">
                <a:latin typeface="Times New Roman"/>
                <a:cs typeface="Times New Roman"/>
              </a:rPr>
              <a:t>However,</a:t>
            </a:r>
            <a:r>
              <a:rPr sz="3750" b="0" spc="90" dirty="0">
                <a:latin typeface="Times New Roman"/>
                <a:cs typeface="Times New Roman"/>
              </a:rPr>
              <a:t> </a:t>
            </a:r>
            <a:r>
              <a:rPr sz="3750" b="0" spc="50" dirty="0">
                <a:latin typeface="Times New Roman"/>
                <a:cs typeface="Times New Roman"/>
              </a:rPr>
              <a:t>it</a:t>
            </a:r>
            <a:r>
              <a:rPr sz="3750" b="0" spc="85" dirty="0">
                <a:latin typeface="Times New Roman"/>
                <a:cs typeface="Times New Roman"/>
              </a:rPr>
              <a:t> </a:t>
            </a:r>
            <a:r>
              <a:rPr sz="3750" b="0" spc="-25" dirty="0">
                <a:latin typeface="Times New Roman"/>
                <a:cs typeface="Times New Roman"/>
              </a:rPr>
              <a:t>is </a:t>
            </a:r>
            <a:r>
              <a:rPr sz="3750" b="0" spc="140" dirty="0">
                <a:latin typeface="Times New Roman"/>
                <a:cs typeface="Times New Roman"/>
              </a:rPr>
              <a:t>not</a:t>
            </a:r>
            <a:r>
              <a:rPr sz="3750" b="0" spc="-100" dirty="0">
                <a:latin typeface="Times New Roman"/>
                <a:cs typeface="Times New Roman"/>
              </a:rPr>
              <a:t> </a:t>
            </a:r>
            <a:r>
              <a:rPr sz="3750" b="0" dirty="0">
                <a:latin typeface="Times New Roman"/>
                <a:cs typeface="Times New Roman"/>
              </a:rPr>
              <a:t>strictly</a:t>
            </a:r>
            <a:r>
              <a:rPr sz="3750" b="0" spc="-95" dirty="0">
                <a:latin typeface="Times New Roman"/>
                <a:cs typeface="Times New Roman"/>
              </a:rPr>
              <a:t> </a:t>
            </a:r>
            <a:r>
              <a:rPr sz="3750" b="0" dirty="0">
                <a:latin typeface="Times New Roman"/>
                <a:cs typeface="Times New Roman"/>
              </a:rPr>
              <a:t>required</a:t>
            </a:r>
            <a:r>
              <a:rPr sz="3750" b="0" spc="-95" dirty="0">
                <a:latin typeface="Times New Roman"/>
                <a:cs typeface="Times New Roman"/>
              </a:rPr>
              <a:t> </a:t>
            </a:r>
            <a:r>
              <a:rPr sz="3750" b="0" spc="70" dirty="0">
                <a:latin typeface="Times New Roman"/>
                <a:cs typeface="Times New Roman"/>
              </a:rPr>
              <a:t>for</a:t>
            </a:r>
            <a:r>
              <a:rPr sz="3750" b="0" spc="-95" dirty="0">
                <a:latin typeface="Times New Roman"/>
                <a:cs typeface="Times New Roman"/>
              </a:rPr>
              <a:t> </a:t>
            </a:r>
            <a:r>
              <a:rPr sz="3750" b="0" spc="60" dirty="0">
                <a:latin typeface="Times New Roman"/>
                <a:cs typeface="Times New Roman"/>
              </a:rPr>
              <a:t>running</a:t>
            </a:r>
            <a:r>
              <a:rPr sz="3750" b="0" spc="-95" dirty="0">
                <a:latin typeface="Times New Roman"/>
                <a:cs typeface="Times New Roman"/>
              </a:rPr>
              <a:t> </a:t>
            </a:r>
            <a:r>
              <a:rPr sz="3750" b="0" spc="70" dirty="0">
                <a:latin typeface="Times New Roman"/>
                <a:cs typeface="Times New Roman"/>
              </a:rPr>
              <a:t>the</a:t>
            </a:r>
            <a:r>
              <a:rPr sz="3750" b="0" spc="-95" dirty="0">
                <a:latin typeface="Times New Roman"/>
                <a:cs typeface="Times New Roman"/>
              </a:rPr>
              <a:t> </a:t>
            </a:r>
            <a:r>
              <a:rPr sz="3750" b="0" spc="-10" dirty="0">
                <a:latin typeface="Times New Roman"/>
                <a:cs typeface="Times New Roman"/>
              </a:rPr>
              <a:t>code.</a:t>
            </a:r>
            <a:endParaRPr sz="3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3276" y="1723310"/>
            <a:ext cx="17301845" cy="8220075"/>
            <a:chOff x="493276" y="1723310"/>
            <a:chExt cx="17301845" cy="8220075"/>
          </a:xfrm>
        </p:grpSpPr>
        <p:sp>
          <p:nvSpPr>
            <p:cNvPr id="3" name="object 3"/>
            <p:cNvSpPr/>
            <p:nvPr/>
          </p:nvSpPr>
          <p:spPr>
            <a:xfrm>
              <a:off x="493276" y="1723310"/>
              <a:ext cx="17301845" cy="8220075"/>
            </a:xfrm>
            <a:custGeom>
              <a:avLst/>
              <a:gdLst/>
              <a:ahLst/>
              <a:cxnLst/>
              <a:rect l="l" t="t" r="r" b="b"/>
              <a:pathLst>
                <a:path w="17301845" h="8220075">
                  <a:moveTo>
                    <a:pt x="17110946" y="8219881"/>
                  </a:moveTo>
                  <a:lnTo>
                    <a:pt x="190498" y="8219881"/>
                  </a:lnTo>
                  <a:lnTo>
                    <a:pt x="153161" y="8216187"/>
                  </a:lnTo>
                  <a:lnTo>
                    <a:pt x="84810" y="8187875"/>
                  </a:lnTo>
                  <a:lnTo>
                    <a:pt x="32006" y="8135071"/>
                  </a:lnTo>
                  <a:lnTo>
                    <a:pt x="3694" y="8066720"/>
                  </a:lnTo>
                  <a:lnTo>
                    <a:pt x="0" y="8029382"/>
                  </a:lnTo>
                  <a:lnTo>
                    <a:pt x="0" y="190499"/>
                  </a:lnTo>
                  <a:lnTo>
                    <a:pt x="14500" y="117598"/>
                  </a:lnTo>
                  <a:lnTo>
                    <a:pt x="55796" y="55796"/>
                  </a:lnTo>
                  <a:lnTo>
                    <a:pt x="117598" y="14500"/>
                  </a:lnTo>
                  <a:lnTo>
                    <a:pt x="190500" y="0"/>
                  </a:lnTo>
                  <a:lnTo>
                    <a:pt x="17110945" y="0"/>
                  </a:lnTo>
                  <a:lnTo>
                    <a:pt x="17183846" y="14500"/>
                  </a:lnTo>
                  <a:lnTo>
                    <a:pt x="17245648" y="55796"/>
                  </a:lnTo>
                  <a:lnTo>
                    <a:pt x="17286944" y="117598"/>
                  </a:lnTo>
                  <a:lnTo>
                    <a:pt x="17301445" y="190499"/>
                  </a:lnTo>
                  <a:lnTo>
                    <a:pt x="17301445" y="8029382"/>
                  </a:lnTo>
                  <a:lnTo>
                    <a:pt x="17286944" y="8102283"/>
                  </a:lnTo>
                  <a:lnTo>
                    <a:pt x="17245648" y="8164085"/>
                  </a:lnTo>
                  <a:lnTo>
                    <a:pt x="17183846" y="8205381"/>
                  </a:lnTo>
                  <a:lnTo>
                    <a:pt x="17110946" y="82198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9137" y="2382150"/>
              <a:ext cx="118832" cy="1188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9137" y="3511061"/>
              <a:ext cx="118832" cy="1188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9137" y="4639972"/>
              <a:ext cx="118832" cy="1188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9137" y="5768883"/>
              <a:ext cx="118832" cy="1188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9137" y="7462250"/>
              <a:ext cx="118832" cy="11883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598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650" spc="-500" dirty="0"/>
              <a:t>SYSTEM</a:t>
            </a:r>
            <a:r>
              <a:rPr sz="5650" spc="-770" dirty="0"/>
              <a:t> </a:t>
            </a:r>
            <a:r>
              <a:rPr sz="5650" spc="-520" dirty="0"/>
              <a:t>REQUIREMENTS</a:t>
            </a:r>
            <a:r>
              <a:rPr sz="5650" spc="-770" dirty="0"/>
              <a:t> </a:t>
            </a:r>
            <a:r>
              <a:rPr sz="5650" spc="480" dirty="0"/>
              <a:t>–</a:t>
            </a:r>
            <a:r>
              <a:rPr sz="5650" spc="-770" dirty="0"/>
              <a:t> </a:t>
            </a:r>
            <a:r>
              <a:rPr sz="5650" spc="-295" dirty="0"/>
              <a:t>CONT.</a:t>
            </a:r>
            <a:endParaRPr sz="5650"/>
          </a:p>
        </p:txBody>
      </p:sp>
      <p:sp>
        <p:nvSpPr>
          <p:cNvPr id="10" name="object 10"/>
          <p:cNvSpPr/>
          <p:nvPr/>
        </p:nvSpPr>
        <p:spPr>
          <a:xfrm>
            <a:off x="12612169" y="0"/>
            <a:ext cx="5676265" cy="1457325"/>
          </a:xfrm>
          <a:custGeom>
            <a:avLst/>
            <a:gdLst/>
            <a:ahLst/>
            <a:cxnLst/>
            <a:rect l="l" t="t" r="r" b="b"/>
            <a:pathLst>
              <a:path w="5676265" h="1457325">
                <a:moveTo>
                  <a:pt x="5675829" y="1456710"/>
                </a:moveTo>
                <a:lnTo>
                  <a:pt x="1111269" y="1456710"/>
                </a:lnTo>
                <a:lnTo>
                  <a:pt x="1063073" y="1455684"/>
                </a:lnTo>
                <a:lnTo>
                  <a:pt x="1015395" y="1452631"/>
                </a:lnTo>
                <a:lnTo>
                  <a:pt x="968284" y="1447594"/>
                </a:lnTo>
                <a:lnTo>
                  <a:pt x="921781" y="1440615"/>
                </a:lnTo>
                <a:lnTo>
                  <a:pt x="875926" y="1431735"/>
                </a:lnTo>
                <a:lnTo>
                  <a:pt x="830763" y="1420997"/>
                </a:lnTo>
                <a:lnTo>
                  <a:pt x="786332" y="1408441"/>
                </a:lnTo>
                <a:lnTo>
                  <a:pt x="742676" y="1394109"/>
                </a:lnTo>
                <a:lnTo>
                  <a:pt x="699836" y="1378044"/>
                </a:lnTo>
                <a:lnTo>
                  <a:pt x="657854" y="1360287"/>
                </a:lnTo>
                <a:lnTo>
                  <a:pt x="616772" y="1340879"/>
                </a:lnTo>
                <a:lnTo>
                  <a:pt x="576631" y="1319862"/>
                </a:lnTo>
                <a:lnTo>
                  <a:pt x="537472" y="1297279"/>
                </a:lnTo>
                <a:lnTo>
                  <a:pt x="499339" y="1273170"/>
                </a:lnTo>
                <a:lnTo>
                  <a:pt x="462272" y="1247578"/>
                </a:lnTo>
                <a:lnTo>
                  <a:pt x="426313" y="1220544"/>
                </a:lnTo>
                <a:lnTo>
                  <a:pt x="391504" y="1192110"/>
                </a:lnTo>
                <a:lnTo>
                  <a:pt x="357886" y="1162317"/>
                </a:lnTo>
                <a:lnTo>
                  <a:pt x="325502" y="1131208"/>
                </a:lnTo>
                <a:lnTo>
                  <a:pt x="294393" y="1098823"/>
                </a:lnTo>
                <a:lnTo>
                  <a:pt x="264600" y="1065206"/>
                </a:lnTo>
                <a:lnTo>
                  <a:pt x="236166" y="1030397"/>
                </a:lnTo>
                <a:lnTo>
                  <a:pt x="209132" y="994438"/>
                </a:lnTo>
                <a:lnTo>
                  <a:pt x="183539" y="957371"/>
                </a:lnTo>
                <a:lnTo>
                  <a:pt x="159431" y="919237"/>
                </a:lnTo>
                <a:lnTo>
                  <a:pt x="136847" y="880079"/>
                </a:lnTo>
                <a:lnTo>
                  <a:pt x="115831" y="839937"/>
                </a:lnTo>
                <a:lnTo>
                  <a:pt x="96423" y="798855"/>
                </a:lnTo>
                <a:lnTo>
                  <a:pt x="78666" y="756873"/>
                </a:lnTo>
                <a:lnTo>
                  <a:pt x="62600" y="714033"/>
                </a:lnTo>
                <a:lnTo>
                  <a:pt x="48269" y="670377"/>
                </a:lnTo>
                <a:lnTo>
                  <a:pt x="35713" y="625946"/>
                </a:lnTo>
                <a:lnTo>
                  <a:pt x="24974" y="580783"/>
                </a:lnTo>
                <a:lnTo>
                  <a:pt x="16095" y="534928"/>
                </a:lnTo>
                <a:lnTo>
                  <a:pt x="9116" y="488425"/>
                </a:lnTo>
                <a:lnTo>
                  <a:pt x="4079" y="441314"/>
                </a:lnTo>
                <a:lnTo>
                  <a:pt x="1026" y="393636"/>
                </a:lnTo>
                <a:lnTo>
                  <a:pt x="0" y="345435"/>
                </a:lnTo>
                <a:lnTo>
                  <a:pt x="0" y="0"/>
                </a:lnTo>
                <a:lnTo>
                  <a:pt x="5675829" y="0"/>
                </a:lnTo>
                <a:lnTo>
                  <a:pt x="5675829" y="1456710"/>
                </a:lnTo>
                <a:close/>
              </a:path>
            </a:pathLst>
          </a:custGeom>
          <a:solidFill>
            <a:srgbClr val="FF6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94602" y="2059495"/>
            <a:ext cx="15452725" cy="680847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just">
              <a:lnSpc>
                <a:spcPts val="4440"/>
              </a:lnSpc>
              <a:spcBef>
                <a:spcPts val="315"/>
              </a:spcBef>
            </a:pPr>
            <a:r>
              <a:rPr sz="3750" spc="60" dirty="0">
                <a:latin typeface="Times New Roman"/>
                <a:cs typeface="Times New Roman"/>
              </a:rPr>
              <a:t>Python:</a:t>
            </a:r>
            <a:r>
              <a:rPr sz="3750" spc="-85" dirty="0">
                <a:latin typeface="Times New Roman"/>
                <a:cs typeface="Times New Roman"/>
              </a:rPr>
              <a:t> </a:t>
            </a:r>
            <a:r>
              <a:rPr sz="3750" spc="70" dirty="0">
                <a:latin typeface="Times New Roman"/>
                <a:cs typeface="Times New Roman"/>
              </a:rPr>
              <a:t>The</a:t>
            </a:r>
            <a:r>
              <a:rPr sz="3750" spc="-8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project</a:t>
            </a:r>
            <a:r>
              <a:rPr sz="3750" spc="-8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is</a:t>
            </a:r>
            <a:r>
              <a:rPr sz="3750" spc="-8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implemented</a:t>
            </a:r>
            <a:r>
              <a:rPr sz="3750" spc="-8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using</a:t>
            </a:r>
            <a:r>
              <a:rPr sz="3750" spc="-85" dirty="0">
                <a:latin typeface="Times New Roman"/>
                <a:cs typeface="Times New Roman"/>
              </a:rPr>
              <a:t> </a:t>
            </a:r>
            <a:r>
              <a:rPr sz="3750" spc="85" dirty="0">
                <a:latin typeface="Times New Roman"/>
                <a:cs typeface="Times New Roman"/>
              </a:rPr>
              <a:t>Python</a:t>
            </a:r>
            <a:r>
              <a:rPr sz="3750" spc="-8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3.x</a:t>
            </a:r>
            <a:r>
              <a:rPr sz="3750" spc="-80" dirty="0">
                <a:latin typeface="Times New Roman"/>
                <a:cs typeface="Times New Roman"/>
              </a:rPr>
              <a:t> </a:t>
            </a:r>
            <a:r>
              <a:rPr sz="3750" spc="-10" dirty="0">
                <a:latin typeface="Times New Roman"/>
                <a:cs typeface="Times New Roman"/>
              </a:rPr>
              <a:t>(e.g.,</a:t>
            </a:r>
            <a:r>
              <a:rPr sz="3750" spc="-80" dirty="0">
                <a:latin typeface="Times New Roman"/>
                <a:cs typeface="Times New Roman"/>
              </a:rPr>
              <a:t> </a:t>
            </a:r>
            <a:r>
              <a:rPr sz="3750" spc="85" dirty="0">
                <a:latin typeface="Times New Roman"/>
                <a:cs typeface="Times New Roman"/>
              </a:rPr>
              <a:t>Python</a:t>
            </a:r>
            <a:r>
              <a:rPr sz="3750" spc="-8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3.6,</a:t>
            </a:r>
            <a:r>
              <a:rPr sz="3750" spc="-8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3.7,</a:t>
            </a:r>
            <a:r>
              <a:rPr sz="3750" spc="-80" dirty="0">
                <a:latin typeface="Times New Roman"/>
                <a:cs typeface="Times New Roman"/>
              </a:rPr>
              <a:t> </a:t>
            </a:r>
            <a:r>
              <a:rPr sz="3750" spc="-20" dirty="0">
                <a:latin typeface="Times New Roman"/>
                <a:cs typeface="Times New Roman"/>
              </a:rPr>
              <a:t>3.8) </a:t>
            </a:r>
            <a:r>
              <a:rPr sz="3750" spc="-35" dirty="0">
                <a:latin typeface="Times New Roman"/>
                <a:cs typeface="Times New Roman"/>
              </a:rPr>
              <a:t>is</a:t>
            </a:r>
            <a:r>
              <a:rPr sz="3750" spc="-200" dirty="0">
                <a:latin typeface="Times New Roman"/>
                <a:cs typeface="Times New Roman"/>
              </a:rPr>
              <a:t> </a:t>
            </a:r>
            <a:r>
              <a:rPr sz="3750" spc="-10" dirty="0">
                <a:latin typeface="Times New Roman"/>
                <a:cs typeface="Times New Roman"/>
              </a:rPr>
              <a:t>required.</a:t>
            </a:r>
            <a:endParaRPr sz="3750">
              <a:latin typeface="Times New Roman"/>
              <a:cs typeface="Times New Roman"/>
            </a:endParaRPr>
          </a:p>
          <a:p>
            <a:pPr marL="12700" marR="5080" algn="just">
              <a:lnSpc>
                <a:spcPts val="4440"/>
              </a:lnSpc>
              <a:spcBef>
                <a:spcPts val="5"/>
              </a:spcBef>
            </a:pPr>
            <a:r>
              <a:rPr sz="3750" spc="120" dirty="0">
                <a:latin typeface="Times New Roman"/>
                <a:cs typeface="Times New Roman"/>
              </a:rPr>
              <a:t>JSON</a:t>
            </a:r>
            <a:r>
              <a:rPr sz="3750" spc="-85" dirty="0">
                <a:latin typeface="Times New Roman"/>
                <a:cs typeface="Times New Roman"/>
              </a:rPr>
              <a:t> </a:t>
            </a:r>
            <a:r>
              <a:rPr sz="3750" spc="190" dirty="0">
                <a:latin typeface="Times New Roman"/>
                <a:cs typeface="Times New Roman"/>
              </a:rPr>
              <a:t>Data</a:t>
            </a:r>
            <a:r>
              <a:rPr sz="3750" spc="-8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File:</a:t>
            </a:r>
            <a:r>
              <a:rPr sz="3750" spc="-85" dirty="0">
                <a:latin typeface="Times New Roman"/>
                <a:cs typeface="Times New Roman"/>
              </a:rPr>
              <a:t> </a:t>
            </a:r>
            <a:r>
              <a:rPr sz="3750" spc="55" dirty="0">
                <a:latin typeface="Times New Roman"/>
                <a:cs typeface="Times New Roman"/>
              </a:rPr>
              <a:t>Ensure</a:t>
            </a:r>
            <a:r>
              <a:rPr sz="3750" spc="-85" dirty="0">
                <a:latin typeface="Times New Roman"/>
                <a:cs typeface="Times New Roman"/>
              </a:rPr>
              <a:t> </a:t>
            </a:r>
            <a:r>
              <a:rPr sz="3750" spc="70" dirty="0">
                <a:latin typeface="Times New Roman"/>
                <a:cs typeface="Times New Roman"/>
              </a:rPr>
              <a:t>you</a:t>
            </a:r>
            <a:r>
              <a:rPr sz="3750" spc="-8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have</a:t>
            </a:r>
            <a:r>
              <a:rPr sz="3750" spc="-85" dirty="0">
                <a:latin typeface="Times New Roman"/>
                <a:cs typeface="Times New Roman"/>
              </a:rPr>
              <a:t> </a:t>
            </a:r>
            <a:r>
              <a:rPr sz="3750" spc="215" dirty="0">
                <a:latin typeface="Times New Roman"/>
                <a:cs typeface="Times New Roman"/>
              </a:rPr>
              <a:t>a</a:t>
            </a:r>
            <a:r>
              <a:rPr sz="3750" spc="-85" dirty="0">
                <a:latin typeface="Times New Roman"/>
                <a:cs typeface="Times New Roman"/>
              </a:rPr>
              <a:t> </a:t>
            </a:r>
            <a:r>
              <a:rPr sz="3750" spc="120" dirty="0">
                <a:latin typeface="Times New Roman"/>
                <a:cs typeface="Times New Roman"/>
              </a:rPr>
              <a:t>JSON</a:t>
            </a:r>
            <a:r>
              <a:rPr sz="3750" spc="-85" dirty="0">
                <a:latin typeface="Times New Roman"/>
                <a:cs typeface="Times New Roman"/>
              </a:rPr>
              <a:t> </a:t>
            </a:r>
            <a:r>
              <a:rPr sz="3750" spc="-65" dirty="0">
                <a:latin typeface="Times New Roman"/>
                <a:cs typeface="Times New Roman"/>
              </a:rPr>
              <a:t>file</a:t>
            </a:r>
            <a:r>
              <a:rPr sz="3750" spc="-85" dirty="0">
                <a:latin typeface="Times New Roman"/>
                <a:cs typeface="Times New Roman"/>
              </a:rPr>
              <a:t> </a:t>
            </a:r>
            <a:r>
              <a:rPr sz="3750" spc="85" dirty="0">
                <a:latin typeface="Times New Roman"/>
                <a:cs typeface="Times New Roman"/>
              </a:rPr>
              <a:t>named</a:t>
            </a:r>
            <a:r>
              <a:rPr sz="3750" spc="-8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'dataset1.json'</a:t>
            </a:r>
            <a:r>
              <a:rPr sz="3750" spc="-85" dirty="0">
                <a:latin typeface="Times New Roman"/>
                <a:cs typeface="Times New Roman"/>
              </a:rPr>
              <a:t> </a:t>
            </a:r>
            <a:r>
              <a:rPr sz="3750" spc="-10" dirty="0">
                <a:latin typeface="Times New Roman"/>
                <a:cs typeface="Times New Roman"/>
              </a:rPr>
              <a:t>containing </a:t>
            </a:r>
            <a:r>
              <a:rPr sz="3750" dirty="0">
                <a:latin typeface="Times New Roman"/>
                <a:cs typeface="Times New Roman"/>
              </a:rPr>
              <a:t>intents,</a:t>
            </a:r>
            <a:r>
              <a:rPr sz="3750" spc="-100" dirty="0">
                <a:latin typeface="Times New Roman"/>
                <a:cs typeface="Times New Roman"/>
              </a:rPr>
              <a:t> </a:t>
            </a:r>
            <a:r>
              <a:rPr sz="3750" spc="65" dirty="0">
                <a:latin typeface="Times New Roman"/>
                <a:cs typeface="Times New Roman"/>
              </a:rPr>
              <a:t>patterns,</a:t>
            </a:r>
            <a:r>
              <a:rPr sz="3750" spc="-95" dirty="0">
                <a:latin typeface="Times New Roman"/>
                <a:cs typeface="Times New Roman"/>
              </a:rPr>
              <a:t> </a:t>
            </a:r>
            <a:r>
              <a:rPr sz="3750" spc="140" dirty="0">
                <a:latin typeface="Times New Roman"/>
                <a:cs typeface="Times New Roman"/>
              </a:rPr>
              <a:t>and</a:t>
            </a:r>
            <a:r>
              <a:rPr sz="3750" spc="-9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responses</a:t>
            </a:r>
            <a:r>
              <a:rPr sz="3750" spc="-95" dirty="0">
                <a:latin typeface="Times New Roman"/>
                <a:cs typeface="Times New Roman"/>
              </a:rPr>
              <a:t> </a:t>
            </a:r>
            <a:r>
              <a:rPr sz="3750" spc="70" dirty="0">
                <a:latin typeface="Times New Roman"/>
                <a:cs typeface="Times New Roman"/>
              </a:rPr>
              <a:t>for</a:t>
            </a:r>
            <a:r>
              <a:rPr sz="3750" spc="-100" dirty="0">
                <a:latin typeface="Times New Roman"/>
                <a:cs typeface="Times New Roman"/>
              </a:rPr>
              <a:t> </a:t>
            </a:r>
            <a:r>
              <a:rPr sz="3750" spc="70" dirty="0">
                <a:latin typeface="Times New Roman"/>
                <a:cs typeface="Times New Roman"/>
              </a:rPr>
              <a:t>the</a:t>
            </a:r>
            <a:r>
              <a:rPr sz="3750" spc="-95" dirty="0">
                <a:latin typeface="Times New Roman"/>
                <a:cs typeface="Times New Roman"/>
              </a:rPr>
              <a:t> </a:t>
            </a:r>
            <a:r>
              <a:rPr sz="3750" spc="75" dirty="0">
                <a:latin typeface="Times New Roman"/>
                <a:cs typeface="Times New Roman"/>
              </a:rPr>
              <a:t>chatbot.</a:t>
            </a:r>
            <a:endParaRPr sz="3750">
              <a:latin typeface="Times New Roman"/>
              <a:cs typeface="Times New Roman"/>
            </a:endParaRPr>
          </a:p>
          <a:p>
            <a:pPr marL="12700" marR="5080" algn="just">
              <a:lnSpc>
                <a:spcPts val="4440"/>
              </a:lnSpc>
              <a:spcBef>
                <a:spcPts val="10"/>
              </a:spcBef>
            </a:pPr>
            <a:r>
              <a:rPr sz="3750" spc="80" dirty="0">
                <a:latin typeface="Times New Roman"/>
                <a:cs typeface="Times New Roman"/>
              </a:rPr>
              <a:t>NumPy:</a:t>
            </a:r>
            <a:r>
              <a:rPr sz="3750" spc="305" dirty="0">
                <a:latin typeface="Times New Roman"/>
                <a:cs typeface="Times New Roman"/>
              </a:rPr>
              <a:t> </a:t>
            </a:r>
            <a:r>
              <a:rPr sz="3750" spc="114" dirty="0">
                <a:latin typeface="Times New Roman"/>
                <a:cs typeface="Times New Roman"/>
              </a:rPr>
              <a:t>NumPy</a:t>
            </a:r>
            <a:r>
              <a:rPr sz="3750" spc="31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is</a:t>
            </a:r>
            <a:r>
              <a:rPr sz="3750" spc="31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used</a:t>
            </a:r>
            <a:r>
              <a:rPr sz="3750" spc="315" dirty="0">
                <a:latin typeface="Times New Roman"/>
                <a:cs typeface="Times New Roman"/>
              </a:rPr>
              <a:t> </a:t>
            </a:r>
            <a:r>
              <a:rPr sz="3750" spc="70" dirty="0">
                <a:latin typeface="Times New Roman"/>
                <a:cs typeface="Times New Roman"/>
              </a:rPr>
              <a:t>for</a:t>
            </a:r>
            <a:r>
              <a:rPr sz="3750" spc="31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numerical</a:t>
            </a:r>
            <a:r>
              <a:rPr sz="3750" spc="315" dirty="0">
                <a:latin typeface="Times New Roman"/>
                <a:cs typeface="Times New Roman"/>
              </a:rPr>
              <a:t> </a:t>
            </a:r>
            <a:r>
              <a:rPr sz="3750" spc="65" dirty="0">
                <a:latin typeface="Times New Roman"/>
                <a:cs typeface="Times New Roman"/>
              </a:rPr>
              <a:t>computations</a:t>
            </a:r>
            <a:r>
              <a:rPr sz="3750" spc="315" dirty="0">
                <a:latin typeface="Times New Roman"/>
                <a:cs typeface="Times New Roman"/>
              </a:rPr>
              <a:t> </a:t>
            </a:r>
            <a:r>
              <a:rPr sz="3750" spc="140" dirty="0">
                <a:latin typeface="Times New Roman"/>
                <a:cs typeface="Times New Roman"/>
              </a:rPr>
              <a:t>and</a:t>
            </a:r>
            <a:r>
              <a:rPr sz="3750" spc="315" dirty="0">
                <a:latin typeface="Times New Roman"/>
                <a:cs typeface="Times New Roman"/>
              </a:rPr>
              <a:t> </a:t>
            </a:r>
            <a:r>
              <a:rPr sz="3750" spc="95" dirty="0">
                <a:latin typeface="Times New Roman"/>
                <a:cs typeface="Times New Roman"/>
              </a:rPr>
              <a:t>array</a:t>
            </a:r>
            <a:r>
              <a:rPr sz="3750" spc="315" dirty="0">
                <a:latin typeface="Times New Roman"/>
                <a:cs typeface="Times New Roman"/>
              </a:rPr>
              <a:t> </a:t>
            </a:r>
            <a:r>
              <a:rPr sz="3750" spc="55" dirty="0">
                <a:latin typeface="Times New Roman"/>
                <a:cs typeface="Times New Roman"/>
              </a:rPr>
              <a:t>operations</a:t>
            </a:r>
            <a:r>
              <a:rPr sz="3750" spc="315" dirty="0">
                <a:latin typeface="Times New Roman"/>
                <a:cs typeface="Times New Roman"/>
              </a:rPr>
              <a:t> </a:t>
            </a:r>
            <a:r>
              <a:rPr sz="3750" spc="-25" dirty="0">
                <a:latin typeface="Times New Roman"/>
                <a:cs typeface="Times New Roman"/>
              </a:rPr>
              <a:t>in </a:t>
            </a:r>
            <a:r>
              <a:rPr sz="3750" spc="75" dirty="0">
                <a:latin typeface="Times New Roman"/>
                <a:cs typeface="Times New Roman"/>
              </a:rPr>
              <a:t>Python.</a:t>
            </a:r>
            <a:r>
              <a:rPr sz="3750" spc="-155" dirty="0">
                <a:latin typeface="Times New Roman"/>
                <a:cs typeface="Times New Roman"/>
              </a:rPr>
              <a:t> </a:t>
            </a:r>
            <a:r>
              <a:rPr sz="3750" spc="120" dirty="0">
                <a:latin typeface="Times New Roman"/>
                <a:cs typeface="Times New Roman"/>
              </a:rPr>
              <a:t>More</a:t>
            </a:r>
            <a:r>
              <a:rPr sz="3750" spc="-150" dirty="0">
                <a:latin typeface="Times New Roman"/>
                <a:cs typeface="Times New Roman"/>
              </a:rPr>
              <a:t> </a:t>
            </a:r>
            <a:r>
              <a:rPr sz="3750" spc="135" dirty="0">
                <a:latin typeface="Times New Roman"/>
                <a:cs typeface="Times New Roman"/>
              </a:rPr>
              <a:t>than</a:t>
            </a:r>
            <a:r>
              <a:rPr sz="3750" spc="-150" dirty="0">
                <a:latin typeface="Times New Roman"/>
                <a:cs typeface="Times New Roman"/>
              </a:rPr>
              <a:t> </a:t>
            </a:r>
            <a:r>
              <a:rPr sz="3750" spc="114" dirty="0">
                <a:latin typeface="Times New Roman"/>
                <a:cs typeface="Times New Roman"/>
              </a:rPr>
              <a:t>NumPy</a:t>
            </a:r>
            <a:r>
              <a:rPr sz="3750" spc="-15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version</a:t>
            </a:r>
            <a:r>
              <a:rPr sz="3750" spc="-150" dirty="0">
                <a:latin typeface="Times New Roman"/>
                <a:cs typeface="Times New Roman"/>
              </a:rPr>
              <a:t> </a:t>
            </a:r>
            <a:r>
              <a:rPr sz="3750" spc="-35" dirty="0">
                <a:latin typeface="Times New Roman"/>
                <a:cs typeface="Times New Roman"/>
              </a:rPr>
              <a:t>1.21.4</a:t>
            </a:r>
            <a:r>
              <a:rPr sz="3750" spc="-150" dirty="0">
                <a:latin typeface="Times New Roman"/>
                <a:cs typeface="Times New Roman"/>
              </a:rPr>
              <a:t> </a:t>
            </a:r>
            <a:r>
              <a:rPr sz="3750" spc="-35" dirty="0">
                <a:latin typeface="Times New Roman"/>
                <a:cs typeface="Times New Roman"/>
              </a:rPr>
              <a:t>is</a:t>
            </a:r>
            <a:r>
              <a:rPr sz="3750" spc="-150" dirty="0">
                <a:latin typeface="Times New Roman"/>
                <a:cs typeface="Times New Roman"/>
              </a:rPr>
              <a:t> </a:t>
            </a:r>
            <a:r>
              <a:rPr sz="3750" spc="-10" dirty="0">
                <a:latin typeface="Times New Roman"/>
                <a:cs typeface="Times New Roman"/>
              </a:rPr>
              <a:t>required.</a:t>
            </a:r>
            <a:endParaRPr sz="3750">
              <a:latin typeface="Times New Roman"/>
              <a:cs typeface="Times New Roman"/>
            </a:endParaRPr>
          </a:p>
          <a:p>
            <a:pPr marL="12700" marR="5080" algn="just">
              <a:lnSpc>
                <a:spcPts val="4440"/>
              </a:lnSpc>
              <a:spcBef>
                <a:spcPts val="10"/>
              </a:spcBef>
            </a:pPr>
            <a:r>
              <a:rPr sz="3750" spc="229" dirty="0">
                <a:latin typeface="Times New Roman"/>
                <a:cs typeface="Times New Roman"/>
              </a:rPr>
              <a:t>NLTK</a:t>
            </a:r>
            <a:r>
              <a:rPr sz="3750" spc="385" dirty="0">
                <a:latin typeface="Times New Roman"/>
                <a:cs typeface="Times New Roman"/>
              </a:rPr>
              <a:t> </a:t>
            </a:r>
            <a:r>
              <a:rPr sz="3750" spc="100" dirty="0">
                <a:latin typeface="Times New Roman"/>
                <a:cs typeface="Times New Roman"/>
              </a:rPr>
              <a:t>(Natural</a:t>
            </a:r>
            <a:r>
              <a:rPr sz="3750" spc="385" dirty="0">
                <a:latin typeface="Times New Roman"/>
                <a:cs typeface="Times New Roman"/>
              </a:rPr>
              <a:t> </a:t>
            </a:r>
            <a:r>
              <a:rPr sz="3750" spc="50" dirty="0">
                <a:latin typeface="Times New Roman"/>
                <a:cs typeface="Times New Roman"/>
              </a:rPr>
              <a:t>Language</a:t>
            </a:r>
            <a:r>
              <a:rPr sz="3750" spc="38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Toolkit):</a:t>
            </a:r>
            <a:r>
              <a:rPr sz="3750" spc="385" dirty="0">
                <a:latin typeface="Times New Roman"/>
                <a:cs typeface="Times New Roman"/>
              </a:rPr>
              <a:t> </a:t>
            </a:r>
            <a:r>
              <a:rPr sz="3750" spc="229" dirty="0">
                <a:latin typeface="Times New Roman"/>
                <a:cs typeface="Times New Roman"/>
              </a:rPr>
              <a:t>NLTK</a:t>
            </a:r>
            <a:r>
              <a:rPr sz="3750" spc="38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is</a:t>
            </a:r>
            <a:r>
              <a:rPr sz="3750" spc="385" dirty="0">
                <a:latin typeface="Times New Roman"/>
                <a:cs typeface="Times New Roman"/>
              </a:rPr>
              <a:t> </a:t>
            </a:r>
            <a:r>
              <a:rPr sz="3750" spc="215" dirty="0">
                <a:latin typeface="Times New Roman"/>
                <a:cs typeface="Times New Roman"/>
              </a:rPr>
              <a:t>a</a:t>
            </a:r>
            <a:r>
              <a:rPr sz="3750" spc="38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library</a:t>
            </a:r>
            <a:r>
              <a:rPr sz="3750" spc="385" dirty="0">
                <a:latin typeface="Times New Roman"/>
                <a:cs typeface="Times New Roman"/>
              </a:rPr>
              <a:t> </a:t>
            </a:r>
            <a:r>
              <a:rPr sz="3750" spc="70" dirty="0">
                <a:latin typeface="Times New Roman"/>
                <a:cs typeface="Times New Roman"/>
              </a:rPr>
              <a:t>for</a:t>
            </a:r>
            <a:r>
              <a:rPr sz="3750" spc="385" dirty="0">
                <a:latin typeface="Times New Roman"/>
                <a:cs typeface="Times New Roman"/>
              </a:rPr>
              <a:t> </a:t>
            </a:r>
            <a:r>
              <a:rPr sz="3750" spc="100" dirty="0">
                <a:latin typeface="Times New Roman"/>
                <a:cs typeface="Times New Roman"/>
              </a:rPr>
              <a:t>natural</a:t>
            </a:r>
            <a:r>
              <a:rPr sz="3750" spc="385" dirty="0">
                <a:latin typeface="Times New Roman"/>
                <a:cs typeface="Times New Roman"/>
              </a:rPr>
              <a:t> </a:t>
            </a:r>
            <a:r>
              <a:rPr sz="3750" spc="-10" dirty="0">
                <a:latin typeface="Times New Roman"/>
                <a:cs typeface="Times New Roman"/>
              </a:rPr>
              <a:t>language </a:t>
            </a:r>
            <a:r>
              <a:rPr sz="3750" dirty="0">
                <a:latin typeface="Times New Roman"/>
                <a:cs typeface="Times New Roman"/>
              </a:rPr>
              <a:t>processing</a:t>
            </a:r>
            <a:r>
              <a:rPr sz="3750" spc="780" dirty="0">
                <a:latin typeface="Times New Roman"/>
                <a:cs typeface="Times New Roman"/>
              </a:rPr>
              <a:t> </a:t>
            </a:r>
            <a:r>
              <a:rPr sz="3750" spc="50" dirty="0">
                <a:latin typeface="Times New Roman"/>
                <a:cs typeface="Times New Roman"/>
              </a:rPr>
              <a:t>tasks</a:t>
            </a:r>
            <a:r>
              <a:rPr sz="3750" spc="79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such</a:t>
            </a:r>
            <a:r>
              <a:rPr sz="3750" spc="790" dirty="0">
                <a:latin typeface="Times New Roman"/>
                <a:cs typeface="Times New Roman"/>
              </a:rPr>
              <a:t> </a:t>
            </a:r>
            <a:r>
              <a:rPr sz="3750" spc="60" dirty="0">
                <a:latin typeface="Times New Roman"/>
                <a:cs typeface="Times New Roman"/>
              </a:rPr>
              <a:t>as</a:t>
            </a:r>
            <a:r>
              <a:rPr sz="3750" spc="795" dirty="0">
                <a:latin typeface="Times New Roman"/>
                <a:cs typeface="Times New Roman"/>
              </a:rPr>
              <a:t> </a:t>
            </a:r>
            <a:r>
              <a:rPr sz="3750" spc="45" dirty="0">
                <a:latin typeface="Times New Roman"/>
                <a:cs typeface="Times New Roman"/>
              </a:rPr>
              <a:t>tokenization,</a:t>
            </a:r>
            <a:r>
              <a:rPr sz="3750" spc="79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lemmatization,</a:t>
            </a:r>
            <a:r>
              <a:rPr sz="3750" spc="79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stemming,</a:t>
            </a:r>
            <a:r>
              <a:rPr sz="3750" spc="790" dirty="0">
                <a:latin typeface="Times New Roman"/>
                <a:cs typeface="Times New Roman"/>
              </a:rPr>
              <a:t> </a:t>
            </a:r>
            <a:r>
              <a:rPr sz="3750" spc="140" dirty="0">
                <a:latin typeface="Times New Roman"/>
                <a:cs typeface="Times New Roman"/>
              </a:rPr>
              <a:t>and</a:t>
            </a:r>
            <a:r>
              <a:rPr sz="3750" spc="795" dirty="0">
                <a:latin typeface="Times New Roman"/>
                <a:cs typeface="Times New Roman"/>
              </a:rPr>
              <a:t> </a:t>
            </a:r>
            <a:r>
              <a:rPr sz="3750" spc="35" dirty="0">
                <a:latin typeface="Times New Roman"/>
                <a:cs typeface="Times New Roman"/>
              </a:rPr>
              <a:t>more. </a:t>
            </a:r>
            <a:r>
              <a:rPr sz="3750" spc="120" dirty="0">
                <a:latin typeface="Times New Roman"/>
                <a:cs typeface="Times New Roman"/>
              </a:rPr>
              <a:t>More</a:t>
            </a:r>
            <a:r>
              <a:rPr sz="3750" spc="-155" dirty="0">
                <a:latin typeface="Times New Roman"/>
                <a:cs typeface="Times New Roman"/>
              </a:rPr>
              <a:t> </a:t>
            </a:r>
            <a:r>
              <a:rPr sz="3750" spc="135" dirty="0">
                <a:latin typeface="Times New Roman"/>
                <a:cs typeface="Times New Roman"/>
              </a:rPr>
              <a:t>than</a:t>
            </a:r>
            <a:r>
              <a:rPr sz="3750" spc="-155" dirty="0">
                <a:latin typeface="Times New Roman"/>
                <a:cs typeface="Times New Roman"/>
              </a:rPr>
              <a:t> </a:t>
            </a:r>
            <a:r>
              <a:rPr sz="3750" spc="229" dirty="0">
                <a:latin typeface="Times New Roman"/>
                <a:cs typeface="Times New Roman"/>
              </a:rPr>
              <a:t>NLTK</a:t>
            </a:r>
            <a:r>
              <a:rPr sz="3750" spc="-15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version</a:t>
            </a:r>
            <a:r>
              <a:rPr sz="3750" spc="-155" dirty="0">
                <a:latin typeface="Times New Roman"/>
                <a:cs typeface="Times New Roman"/>
              </a:rPr>
              <a:t> </a:t>
            </a:r>
            <a:r>
              <a:rPr sz="3750" spc="-25" dirty="0">
                <a:latin typeface="Times New Roman"/>
                <a:cs typeface="Times New Roman"/>
              </a:rPr>
              <a:t>3.6.5</a:t>
            </a:r>
            <a:r>
              <a:rPr sz="3750" spc="-155" dirty="0">
                <a:latin typeface="Times New Roman"/>
                <a:cs typeface="Times New Roman"/>
              </a:rPr>
              <a:t> </a:t>
            </a:r>
            <a:r>
              <a:rPr sz="3750" spc="-35" dirty="0">
                <a:latin typeface="Times New Roman"/>
                <a:cs typeface="Times New Roman"/>
              </a:rPr>
              <a:t>is</a:t>
            </a:r>
            <a:r>
              <a:rPr sz="3750" spc="-150" dirty="0">
                <a:latin typeface="Times New Roman"/>
                <a:cs typeface="Times New Roman"/>
              </a:rPr>
              <a:t> </a:t>
            </a:r>
            <a:r>
              <a:rPr sz="3750" spc="-10" dirty="0">
                <a:latin typeface="Times New Roman"/>
                <a:cs typeface="Times New Roman"/>
              </a:rPr>
              <a:t>required.</a:t>
            </a:r>
            <a:endParaRPr sz="3750">
              <a:latin typeface="Times New Roman"/>
              <a:cs typeface="Times New Roman"/>
            </a:endParaRPr>
          </a:p>
          <a:p>
            <a:pPr marL="12700" marR="5080" algn="just">
              <a:lnSpc>
                <a:spcPts val="4440"/>
              </a:lnSpc>
            </a:pPr>
            <a:r>
              <a:rPr sz="3750" spc="85" dirty="0">
                <a:latin typeface="Times New Roman"/>
                <a:cs typeface="Times New Roman"/>
              </a:rPr>
              <a:t>Keras</a:t>
            </a:r>
            <a:r>
              <a:rPr sz="3750" spc="110" dirty="0">
                <a:latin typeface="Times New Roman"/>
                <a:cs typeface="Times New Roman"/>
              </a:rPr>
              <a:t>  </a:t>
            </a:r>
            <a:r>
              <a:rPr sz="3750" spc="140" dirty="0">
                <a:latin typeface="Times New Roman"/>
                <a:cs typeface="Times New Roman"/>
              </a:rPr>
              <a:t>and</a:t>
            </a:r>
            <a:r>
              <a:rPr sz="3750" spc="120" dirty="0">
                <a:latin typeface="Times New Roman"/>
                <a:cs typeface="Times New Roman"/>
              </a:rPr>
              <a:t>  </a:t>
            </a:r>
            <a:r>
              <a:rPr sz="3750" dirty="0">
                <a:latin typeface="Times New Roman"/>
                <a:cs typeface="Times New Roman"/>
              </a:rPr>
              <a:t>TensorFlow:</a:t>
            </a:r>
            <a:r>
              <a:rPr sz="3750" spc="125" dirty="0">
                <a:latin typeface="Times New Roman"/>
                <a:cs typeface="Times New Roman"/>
              </a:rPr>
              <a:t>  </a:t>
            </a:r>
            <a:r>
              <a:rPr sz="3750" spc="85" dirty="0">
                <a:latin typeface="Times New Roman"/>
                <a:cs typeface="Times New Roman"/>
              </a:rPr>
              <a:t>Keras</a:t>
            </a:r>
            <a:r>
              <a:rPr sz="3750" spc="125" dirty="0">
                <a:latin typeface="Times New Roman"/>
                <a:cs typeface="Times New Roman"/>
              </a:rPr>
              <a:t>  </a:t>
            </a:r>
            <a:r>
              <a:rPr sz="3750" dirty="0">
                <a:latin typeface="Times New Roman"/>
                <a:cs typeface="Times New Roman"/>
              </a:rPr>
              <a:t>is</a:t>
            </a:r>
            <a:r>
              <a:rPr sz="3750" spc="114" dirty="0">
                <a:latin typeface="Times New Roman"/>
                <a:cs typeface="Times New Roman"/>
              </a:rPr>
              <a:t>  </a:t>
            </a:r>
            <a:r>
              <a:rPr sz="3750" spc="215" dirty="0">
                <a:latin typeface="Times New Roman"/>
                <a:cs typeface="Times New Roman"/>
              </a:rPr>
              <a:t>a</a:t>
            </a:r>
            <a:r>
              <a:rPr sz="3750" spc="125" dirty="0">
                <a:latin typeface="Times New Roman"/>
                <a:cs typeface="Times New Roman"/>
              </a:rPr>
              <a:t>  </a:t>
            </a:r>
            <a:r>
              <a:rPr sz="3750" spc="-10" dirty="0">
                <a:latin typeface="Times New Roman"/>
                <a:cs typeface="Times New Roman"/>
              </a:rPr>
              <a:t>high-</a:t>
            </a:r>
            <a:r>
              <a:rPr sz="3750" dirty="0">
                <a:latin typeface="Times New Roman"/>
                <a:cs typeface="Times New Roman"/>
              </a:rPr>
              <a:t>level</a:t>
            </a:r>
            <a:r>
              <a:rPr sz="3750" spc="125" dirty="0">
                <a:latin typeface="Times New Roman"/>
                <a:cs typeface="Times New Roman"/>
              </a:rPr>
              <a:t>  </a:t>
            </a:r>
            <a:r>
              <a:rPr sz="3750" spc="55" dirty="0">
                <a:latin typeface="Times New Roman"/>
                <a:cs typeface="Times New Roman"/>
              </a:rPr>
              <a:t>neural</a:t>
            </a:r>
            <a:r>
              <a:rPr sz="3750" spc="120" dirty="0">
                <a:latin typeface="Times New Roman"/>
                <a:cs typeface="Times New Roman"/>
              </a:rPr>
              <a:t>  </a:t>
            </a:r>
            <a:r>
              <a:rPr sz="3750" dirty="0">
                <a:latin typeface="Times New Roman"/>
                <a:cs typeface="Times New Roman"/>
              </a:rPr>
              <a:t>networks</a:t>
            </a:r>
            <a:r>
              <a:rPr sz="3750" spc="125" dirty="0">
                <a:latin typeface="Times New Roman"/>
                <a:cs typeface="Times New Roman"/>
              </a:rPr>
              <a:t>  </a:t>
            </a:r>
            <a:r>
              <a:rPr sz="3750" spc="90" dirty="0">
                <a:latin typeface="Times New Roman"/>
                <a:cs typeface="Times New Roman"/>
              </a:rPr>
              <a:t>API,</a:t>
            </a:r>
            <a:r>
              <a:rPr sz="3750" spc="120" dirty="0">
                <a:latin typeface="Times New Roman"/>
                <a:cs typeface="Times New Roman"/>
              </a:rPr>
              <a:t>  </a:t>
            </a:r>
            <a:r>
              <a:rPr sz="3750" spc="114" dirty="0">
                <a:latin typeface="Times New Roman"/>
                <a:cs typeface="Times New Roman"/>
              </a:rPr>
              <a:t>and </a:t>
            </a:r>
            <a:r>
              <a:rPr sz="3750" spc="55" dirty="0">
                <a:latin typeface="Times New Roman"/>
                <a:cs typeface="Times New Roman"/>
              </a:rPr>
              <a:t>TensorFlow</a:t>
            </a:r>
            <a:r>
              <a:rPr sz="3750" spc="-1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is</a:t>
            </a:r>
            <a:r>
              <a:rPr sz="3750" spc="-5" dirty="0">
                <a:latin typeface="Times New Roman"/>
                <a:cs typeface="Times New Roman"/>
              </a:rPr>
              <a:t> </a:t>
            </a:r>
            <a:r>
              <a:rPr sz="3750" spc="215" dirty="0">
                <a:latin typeface="Times New Roman"/>
                <a:cs typeface="Times New Roman"/>
              </a:rPr>
              <a:t>a</a:t>
            </a:r>
            <a:r>
              <a:rPr sz="3750" spc="-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deep</a:t>
            </a:r>
            <a:r>
              <a:rPr sz="3750" spc="-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learning</a:t>
            </a:r>
            <a:r>
              <a:rPr sz="3750" spc="-10" dirty="0">
                <a:latin typeface="Times New Roman"/>
                <a:cs typeface="Times New Roman"/>
              </a:rPr>
              <a:t> </a:t>
            </a:r>
            <a:r>
              <a:rPr sz="3750" spc="50" dirty="0">
                <a:latin typeface="Times New Roman"/>
                <a:cs typeface="Times New Roman"/>
              </a:rPr>
              <a:t>framework</a:t>
            </a:r>
            <a:r>
              <a:rPr sz="3750" spc="-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used</a:t>
            </a:r>
            <a:r>
              <a:rPr sz="3750" spc="-5" dirty="0">
                <a:latin typeface="Times New Roman"/>
                <a:cs typeface="Times New Roman"/>
              </a:rPr>
              <a:t> </a:t>
            </a:r>
            <a:r>
              <a:rPr sz="3750" spc="60" dirty="0">
                <a:latin typeface="Times New Roman"/>
                <a:cs typeface="Times New Roman"/>
              </a:rPr>
              <a:t>as</a:t>
            </a:r>
            <a:r>
              <a:rPr sz="3750" spc="-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Keras’s</a:t>
            </a:r>
            <a:r>
              <a:rPr sz="3750" spc="-5" dirty="0">
                <a:latin typeface="Times New Roman"/>
                <a:cs typeface="Times New Roman"/>
              </a:rPr>
              <a:t> </a:t>
            </a:r>
            <a:r>
              <a:rPr sz="3750" spc="55" dirty="0">
                <a:latin typeface="Times New Roman"/>
                <a:cs typeface="Times New Roman"/>
              </a:rPr>
              <a:t>backend.</a:t>
            </a:r>
            <a:r>
              <a:rPr sz="3750" spc="-10" dirty="0">
                <a:latin typeface="Times New Roman"/>
                <a:cs typeface="Times New Roman"/>
              </a:rPr>
              <a:t> </a:t>
            </a:r>
            <a:r>
              <a:rPr sz="3750" spc="120" dirty="0">
                <a:latin typeface="Times New Roman"/>
                <a:cs typeface="Times New Roman"/>
              </a:rPr>
              <a:t>More</a:t>
            </a:r>
            <a:r>
              <a:rPr sz="3750" spc="-5" dirty="0">
                <a:latin typeface="Times New Roman"/>
                <a:cs typeface="Times New Roman"/>
              </a:rPr>
              <a:t> </a:t>
            </a:r>
            <a:r>
              <a:rPr sz="3750" spc="114" dirty="0">
                <a:latin typeface="Times New Roman"/>
                <a:cs typeface="Times New Roman"/>
              </a:rPr>
              <a:t>than </a:t>
            </a:r>
            <a:r>
              <a:rPr sz="3750" spc="85" dirty="0">
                <a:latin typeface="Times New Roman"/>
                <a:cs typeface="Times New Roman"/>
              </a:rPr>
              <a:t>Keras</a:t>
            </a:r>
            <a:r>
              <a:rPr sz="3750" spc="-16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version</a:t>
            </a:r>
            <a:r>
              <a:rPr sz="3750" spc="-165" dirty="0">
                <a:latin typeface="Times New Roman"/>
                <a:cs typeface="Times New Roman"/>
              </a:rPr>
              <a:t> </a:t>
            </a:r>
            <a:r>
              <a:rPr sz="3750" spc="-25" dirty="0">
                <a:latin typeface="Times New Roman"/>
                <a:cs typeface="Times New Roman"/>
              </a:rPr>
              <a:t>2.6.0</a:t>
            </a:r>
            <a:r>
              <a:rPr sz="3750" spc="-160" dirty="0">
                <a:latin typeface="Times New Roman"/>
                <a:cs typeface="Times New Roman"/>
              </a:rPr>
              <a:t> </a:t>
            </a:r>
            <a:r>
              <a:rPr sz="3750" spc="-35" dirty="0">
                <a:latin typeface="Times New Roman"/>
                <a:cs typeface="Times New Roman"/>
              </a:rPr>
              <a:t>is</a:t>
            </a:r>
            <a:r>
              <a:rPr sz="3750" spc="-165" dirty="0">
                <a:latin typeface="Times New Roman"/>
                <a:cs typeface="Times New Roman"/>
              </a:rPr>
              <a:t> </a:t>
            </a:r>
            <a:r>
              <a:rPr sz="3750" spc="-10" dirty="0">
                <a:latin typeface="Times New Roman"/>
                <a:cs typeface="Times New Roman"/>
              </a:rPr>
              <a:t>required</a:t>
            </a:r>
            <a:endParaRPr sz="3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3276" y="1803889"/>
            <a:ext cx="17447260" cy="7808595"/>
            <a:chOff x="493276" y="1803889"/>
            <a:chExt cx="17447260" cy="7808595"/>
          </a:xfrm>
        </p:grpSpPr>
        <p:sp>
          <p:nvSpPr>
            <p:cNvPr id="3" name="object 3"/>
            <p:cNvSpPr/>
            <p:nvPr/>
          </p:nvSpPr>
          <p:spPr>
            <a:xfrm>
              <a:off x="493276" y="1803889"/>
              <a:ext cx="17447260" cy="7808595"/>
            </a:xfrm>
            <a:custGeom>
              <a:avLst/>
              <a:gdLst/>
              <a:ahLst/>
              <a:cxnLst/>
              <a:rect l="l" t="t" r="r" b="b"/>
              <a:pathLst>
                <a:path w="17447260" h="7808595">
                  <a:moveTo>
                    <a:pt x="17271685" y="7808511"/>
                  </a:moveTo>
                  <a:lnTo>
                    <a:pt x="190498" y="7808511"/>
                  </a:lnTo>
                  <a:lnTo>
                    <a:pt x="153161" y="7804817"/>
                  </a:lnTo>
                  <a:lnTo>
                    <a:pt x="84810" y="7776505"/>
                  </a:lnTo>
                  <a:lnTo>
                    <a:pt x="32006" y="7723701"/>
                  </a:lnTo>
                  <a:lnTo>
                    <a:pt x="3694" y="7655349"/>
                  </a:lnTo>
                  <a:lnTo>
                    <a:pt x="0" y="7618011"/>
                  </a:lnTo>
                  <a:lnTo>
                    <a:pt x="0" y="190500"/>
                  </a:lnTo>
                  <a:lnTo>
                    <a:pt x="14500" y="117598"/>
                  </a:lnTo>
                  <a:lnTo>
                    <a:pt x="55796" y="55796"/>
                  </a:lnTo>
                  <a:lnTo>
                    <a:pt x="117598" y="14500"/>
                  </a:lnTo>
                  <a:lnTo>
                    <a:pt x="190500" y="0"/>
                  </a:lnTo>
                  <a:lnTo>
                    <a:pt x="17271683" y="0"/>
                  </a:lnTo>
                  <a:lnTo>
                    <a:pt x="17309022" y="3694"/>
                  </a:lnTo>
                  <a:lnTo>
                    <a:pt x="17377372" y="32006"/>
                  </a:lnTo>
                  <a:lnTo>
                    <a:pt x="17430176" y="84810"/>
                  </a:lnTo>
                  <a:lnTo>
                    <a:pt x="17447142" y="116587"/>
                  </a:lnTo>
                  <a:lnTo>
                    <a:pt x="17447142" y="7691924"/>
                  </a:lnTo>
                  <a:lnTo>
                    <a:pt x="17406386" y="7752715"/>
                  </a:lnTo>
                  <a:lnTo>
                    <a:pt x="17344584" y="7794010"/>
                  </a:lnTo>
                  <a:lnTo>
                    <a:pt x="17271685" y="78085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493" y="3449337"/>
              <a:ext cx="102407" cy="1024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493" y="5041307"/>
              <a:ext cx="102407" cy="10240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8493" y="7694589"/>
              <a:ext cx="102407" cy="10240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sz="6350" spc="-415" dirty="0"/>
              <a:t>MODEL</a:t>
            </a:r>
            <a:endParaRPr sz="6350"/>
          </a:p>
        </p:txBody>
      </p:sp>
      <p:sp>
        <p:nvSpPr>
          <p:cNvPr id="8" name="object 8"/>
          <p:cNvSpPr/>
          <p:nvPr/>
        </p:nvSpPr>
        <p:spPr>
          <a:xfrm>
            <a:off x="12778294" y="1"/>
            <a:ext cx="5509895" cy="1494155"/>
          </a:xfrm>
          <a:custGeom>
            <a:avLst/>
            <a:gdLst/>
            <a:ahLst/>
            <a:cxnLst/>
            <a:rect l="l" t="t" r="r" b="b"/>
            <a:pathLst>
              <a:path w="5509894" h="1494155">
                <a:moveTo>
                  <a:pt x="5509704" y="1494137"/>
                </a:moveTo>
                <a:lnTo>
                  <a:pt x="1111271" y="1494137"/>
                </a:lnTo>
                <a:lnTo>
                  <a:pt x="1063073" y="1493110"/>
                </a:lnTo>
                <a:lnTo>
                  <a:pt x="1015395" y="1490057"/>
                </a:lnTo>
                <a:lnTo>
                  <a:pt x="968284" y="1485021"/>
                </a:lnTo>
                <a:lnTo>
                  <a:pt x="921781" y="1478042"/>
                </a:lnTo>
                <a:lnTo>
                  <a:pt x="875926" y="1469162"/>
                </a:lnTo>
                <a:lnTo>
                  <a:pt x="830763" y="1458423"/>
                </a:lnTo>
                <a:lnTo>
                  <a:pt x="786332" y="1445867"/>
                </a:lnTo>
                <a:lnTo>
                  <a:pt x="742676" y="1431536"/>
                </a:lnTo>
                <a:lnTo>
                  <a:pt x="699836" y="1415470"/>
                </a:lnTo>
                <a:lnTo>
                  <a:pt x="657854" y="1397713"/>
                </a:lnTo>
                <a:lnTo>
                  <a:pt x="616772" y="1378305"/>
                </a:lnTo>
                <a:lnTo>
                  <a:pt x="576631" y="1357289"/>
                </a:lnTo>
                <a:lnTo>
                  <a:pt x="537472" y="1334705"/>
                </a:lnTo>
                <a:lnTo>
                  <a:pt x="499339" y="1310597"/>
                </a:lnTo>
                <a:lnTo>
                  <a:pt x="462272" y="1285004"/>
                </a:lnTo>
                <a:lnTo>
                  <a:pt x="426313" y="1257970"/>
                </a:lnTo>
                <a:lnTo>
                  <a:pt x="391504" y="1229536"/>
                </a:lnTo>
                <a:lnTo>
                  <a:pt x="357886" y="1199743"/>
                </a:lnTo>
                <a:lnTo>
                  <a:pt x="325502" y="1168634"/>
                </a:lnTo>
                <a:lnTo>
                  <a:pt x="294393" y="1136250"/>
                </a:lnTo>
                <a:lnTo>
                  <a:pt x="264600" y="1102632"/>
                </a:lnTo>
                <a:lnTo>
                  <a:pt x="236166" y="1067823"/>
                </a:lnTo>
                <a:lnTo>
                  <a:pt x="209132" y="1031864"/>
                </a:lnTo>
                <a:lnTo>
                  <a:pt x="183539" y="994797"/>
                </a:lnTo>
                <a:lnTo>
                  <a:pt x="159431" y="956663"/>
                </a:lnTo>
                <a:lnTo>
                  <a:pt x="136847" y="917505"/>
                </a:lnTo>
                <a:lnTo>
                  <a:pt x="115831" y="877364"/>
                </a:lnTo>
                <a:lnTo>
                  <a:pt x="96423" y="836281"/>
                </a:lnTo>
                <a:lnTo>
                  <a:pt x="78666" y="794299"/>
                </a:lnTo>
                <a:lnTo>
                  <a:pt x="62600" y="751459"/>
                </a:lnTo>
                <a:lnTo>
                  <a:pt x="48269" y="707803"/>
                </a:lnTo>
                <a:lnTo>
                  <a:pt x="35713" y="663372"/>
                </a:lnTo>
                <a:lnTo>
                  <a:pt x="24974" y="618209"/>
                </a:lnTo>
                <a:lnTo>
                  <a:pt x="16095" y="572355"/>
                </a:lnTo>
                <a:lnTo>
                  <a:pt x="9116" y="525851"/>
                </a:lnTo>
                <a:lnTo>
                  <a:pt x="4079" y="478740"/>
                </a:lnTo>
                <a:lnTo>
                  <a:pt x="1026" y="431063"/>
                </a:lnTo>
                <a:lnTo>
                  <a:pt x="0" y="382862"/>
                </a:lnTo>
                <a:lnTo>
                  <a:pt x="0" y="0"/>
                </a:lnTo>
                <a:lnTo>
                  <a:pt x="5509704" y="0"/>
                </a:lnTo>
                <a:lnTo>
                  <a:pt x="5509704" y="1494137"/>
                </a:lnTo>
                <a:close/>
              </a:path>
            </a:pathLst>
          </a:custGeom>
          <a:solidFill>
            <a:srgbClr val="FF6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1686" y="1954989"/>
            <a:ext cx="16316325" cy="7051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900" b="1" spc="-20" dirty="0">
                <a:latin typeface="Times New Roman"/>
                <a:cs typeface="Times New Roman"/>
              </a:rPr>
              <a:t>Data</a:t>
            </a:r>
            <a:r>
              <a:rPr sz="3900" b="1" spc="-204" dirty="0">
                <a:latin typeface="Times New Roman"/>
                <a:cs typeface="Times New Roman"/>
              </a:rPr>
              <a:t> </a:t>
            </a:r>
            <a:r>
              <a:rPr sz="3900" b="1" spc="-85" dirty="0">
                <a:latin typeface="Times New Roman"/>
                <a:cs typeface="Times New Roman"/>
              </a:rPr>
              <a:t>Preprocessing:</a:t>
            </a:r>
            <a:endParaRPr sz="3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3900">
              <a:latin typeface="Times New Roman"/>
              <a:cs typeface="Times New Roman"/>
            </a:endParaRPr>
          </a:p>
          <a:p>
            <a:pPr marL="768985" marR="5080" algn="just">
              <a:lnSpc>
                <a:spcPts val="4180"/>
              </a:lnSpc>
            </a:pPr>
            <a:r>
              <a:rPr sz="3500" dirty="0">
                <a:latin typeface="Times New Roman"/>
                <a:cs typeface="Times New Roman"/>
              </a:rPr>
              <a:t>Tokenization:</a:t>
            </a:r>
            <a:r>
              <a:rPr sz="3500" spc="390" dirty="0">
                <a:latin typeface="Times New Roman"/>
                <a:cs typeface="Times New Roman"/>
              </a:rPr>
              <a:t> </a:t>
            </a:r>
            <a:r>
              <a:rPr sz="3500" spc="65" dirty="0">
                <a:latin typeface="Times New Roman"/>
                <a:cs typeface="Times New Roman"/>
              </a:rPr>
              <a:t>The</a:t>
            </a:r>
            <a:r>
              <a:rPr sz="3500" spc="39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nltk.word_tokenize()</a:t>
            </a:r>
            <a:r>
              <a:rPr sz="3500" spc="39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function</a:t>
            </a:r>
            <a:r>
              <a:rPr sz="3500" spc="390" dirty="0">
                <a:latin typeface="Times New Roman"/>
                <a:cs typeface="Times New Roman"/>
              </a:rPr>
              <a:t> </a:t>
            </a:r>
            <a:r>
              <a:rPr sz="3500" spc="65" dirty="0">
                <a:latin typeface="Times New Roman"/>
                <a:cs typeface="Times New Roman"/>
              </a:rPr>
              <a:t>from</a:t>
            </a:r>
            <a:r>
              <a:rPr sz="3500" spc="390" dirty="0">
                <a:latin typeface="Times New Roman"/>
                <a:cs typeface="Times New Roman"/>
              </a:rPr>
              <a:t> </a:t>
            </a:r>
            <a:r>
              <a:rPr sz="3500" spc="60" dirty="0">
                <a:latin typeface="Times New Roman"/>
                <a:cs typeface="Times New Roman"/>
              </a:rPr>
              <a:t>the</a:t>
            </a:r>
            <a:r>
              <a:rPr sz="3500" spc="390" dirty="0">
                <a:latin typeface="Times New Roman"/>
                <a:cs typeface="Times New Roman"/>
              </a:rPr>
              <a:t> </a:t>
            </a:r>
            <a:r>
              <a:rPr sz="3500" spc="215" dirty="0">
                <a:latin typeface="Times New Roman"/>
                <a:cs typeface="Times New Roman"/>
              </a:rPr>
              <a:t>NLTK</a:t>
            </a:r>
            <a:r>
              <a:rPr sz="3500" spc="39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library</a:t>
            </a:r>
            <a:r>
              <a:rPr sz="3500" spc="39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is</a:t>
            </a:r>
            <a:r>
              <a:rPr sz="3500" spc="39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used</a:t>
            </a:r>
            <a:r>
              <a:rPr sz="3500" spc="390" dirty="0">
                <a:latin typeface="Times New Roman"/>
                <a:cs typeface="Times New Roman"/>
              </a:rPr>
              <a:t> </a:t>
            </a:r>
            <a:r>
              <a:rPr sz="3500" spc="114" dirty="0">
                <a:latin typeface="Times New Roman"/>
                <a:cs typeface="Times New Roman"/>
              </a:rPr>
              <a:t>to </a:t>
            </a:r>
            <a:r>
              <a:rPr sz="3500" dirty="0">
                <a:latin typeface="Times New Roman"/>
                <a:cs typeface="Times New Roman"/>
              </a:rPr>
              <a:t>tokenize</a:t>
            </a:r>
            <a:r>
              <a:rPr sz="3500" spc="16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(split</a:t>
            </a:r>
            <a:r>
              <a:rPr sz="3500" spc="170" dirty="0">
                <a:latin typeface="Times New Roman"/>
                <a:cs typeface="Times New Roman"/>
              </a:rPr>
              <a:t> </a:t>
            </a:r>
            <a:r>
              <a:rPr sz="3500" spc="70" dirty="0">
                <a:latin typeface="Times New Roman"/>
                <a:cs typeface="Times New Roman"/>
              </a:rPr>
              <a:t>into</a:t>
            </a:r>
            <a:r>
              <a:rPr sz="3500" spc="17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words)</a:t>
            </a:r>
            <a:r>
              <a:rPr sz="3500" spc="170" dirty="0">
                <a:latin typeface="Times New Roman"/>
                <a:cs typeface="Times New Roman"/>
              </a:rPr>
              <a:t> </a:t>
            </a:r>
            <a:r>
              <a:rPr sz="3500" spc="60" dirty="0">
                <a:latin typeface="Times New Roman"/>
                <a:cs typeface="Times New Roman"/>
              </a:rPr>
              <a:t>the</a:t>
            </a:r>
            <a:r>
              <a:rPr sz="3500" spc="16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text</a:t>
            </a:r>
            <a:r>
              <a:rPr sz="3500" spc="170" dirty="0">
                <a:latin typeface="Times New Roman"/>
                <a:cs typeface="Times New Roman"/>
              </a:rPr>
              <a:t> </a:t>
            </a:r>
            <a:r>
              <a:rPr sz="3500" spc="105" dirty="0">
                <a:latin typeface="Times New Roman"/>
                <a:cs typeface="Times New Roman"/>
              </a:rPr>
              <a:t>data.</a:t>
            </a:r>
            <a:r>
              <a:rPr sz="3500" spc="17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This</a:t>
            </a:r>
            <a:r>
              <a:rPr sz="3500" spc="17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step</a:t>
            </a:r>
            <a:r>
              <a:rPr sz="3500" spc="165" dirty="0">
                <a:latin typeface="Times New Roman"/>
                <a:cs typeface="Times New Roman"/>
              </a:rPr>
              <a:t> </a:t>
            </a:r>
            <a:r>
              <a:rPr sz="3500" spc="55" dirty="0">
                <a:latin typeface="Times New Roman"/>
                <a:cs typeface="Times New Roman"/>
              </a:rPr>
              <a:t>breaks</a:t>
            </a:r>
            <a:r>
              <a:rPr sz="3500" spc="170" dirty="0">
                <a:latin typeface="Times New Roman"/>
                <a:cs typeface="Times New Roman"/>
              </a:rPr>
              <a:t> </a:t>
            </a:r>
            <a:r>
              <a:rPr sz="3500" spc="65" dirty="0">
                <a:latin typeface="Times New Roman"/>
                <a:cs typeface="Times New Roman"/>
              </a:rPr>
              <a:t>down</a:t>
            </a:r>
            <a:r>
              <a:rPr sz="3500" spc="17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sentences</a:t>
            </a:r>
            <a:r>
              <a:rPr sz="3500" spc="170" dirty="0">
                <a:latin typeface="Times New Roman"/>
                <a:cs typeface="Times New Roman"/>
              </a:rPr>
              <a:t> </a:t>
            </a:r>
            <a:r>
              <a:rPr sz="3500" spc="140" dirty="0">
                <a:latin typeface="Times New Roman"/>
                <a:cs typeface="Times New Roman"/>
              </a:rPr>
              <a:t>or</a:t>
            </a:r>
            <a:r>
              <a:rPr sz="3500" spc="16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phrases </a:t>
            </a:r>
            <a:r>
              <a:rPr sz="3500" spc="70" dirty="0">
                <a:latin typeface="Times New Roman"/>
                <a:cs typeface="Times New Roman"/>
              </a:rPr>
              <a:t>into</a:t>
            </a:r>
            <a:r>
              <a:rPr sz="3500" spc="-9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individual</a:t>
            </a:r>
            <a:r>
              <a:rPr sz="3500" spc="-9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words,</a:t>
            </a:r>
            <a:r>
              <a:rPr sz="3500" spc="-9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which</a:t>
            </a:r>
            <a:r>
              <a:rPr sz="3500" spc="-90" dirty="0">
                <a:latin typeface="Times New Roman"/>
                <a:cs typeface="Times New Roman"/>
              </a:rPr>
              <a:t> </a:t>
            </a:r>
            <a:r>
              <a:rPr sz="3500" spc="70" dirty="0">
                <a:latin typeface="Times New Roman"/>
                <a:cs typeface="Times New Roman"/>
              </a:rPr>
              <a:t>are</a:t>
            </a:r>
            <a:r>
              <a:rPr sz="3500" spc="-90" dirty="0">
                <a:latin typeface="Times New Roman"/>
                <a:cs typeface="Times New Roman"/>
              </a:rPr>
              <a:t> </a:t>
            </a:r>
            <a:r>
              <a:rPr sz="3500" spc="70" dirty="0">
                <a:latin typeface="Times New Roman"/>
                <a:cs typeface="Times New Roman"/>
              </a:rPr>
              <a:t>then</a:t>
            </a:r>
            <a:r>
              <a:rPr sz="3500" spc="-9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processed</a:t>
            </a:r>
            <a:r>
              <a:rPr sz="3500" spc="-90" dirty="0">
                <a:latin typeface="Times New Roman"/>
                <a:cs typeface="Times New Roman"/>
              </a:rPr>
              <a:t> </a:t>
            </a:r>
            <a:r>
              <a:rPr sz="3500" spc="40" dirty="0">
                <a:latin typeface="Times New Roman"/>
                <a:cs typeface="Times New Roman"/>
              </a:rPr>
              <a:t>further.</a:t>
            </a:r>
            <a:endParaRPr sz="3500">
              <a:latin typeface="Times New Roman"/>
              <a:cs typeface="Times New Roman"/>
            </a:endParaRPr>
          </a:p>
          <a:p>
            <a:pPr marL="768985" algn="just">
              <a:lnSpc>
                <a:spcPts val="4029"/>
              </a:lnSpc>
            </a:pPr>
            <a:r>
              <a:rPr sz="3500" dirty="0">
                <a:latin typeface="Times New Roman"/>
                <a:cs typeface="Times New Roman"/>
              </a:rPr>
              <a:t>Lemmatization:</a:t>
            </a:r>
            <a:r>
              <a:rPr sz="3500" spc="95" dirty="0">
                <a:latin typeface="Times New Roman"/>
                <a:cs typeface="Times New Roman"/>
              </a:rPr>
              <a:t> </a:t>
            </a:r>
            <a:r>
              <a:rPr sz="3500" spc="45" dirty="0">
                <a:latin typeface="Times New Roman"/>
                <a:cs typeface="Times New Roman"/>
              </a:rPr>
              <a:t>Lemmatization</a:t>
            </a:r>
            <a:r>
              <a:rPr sz="3500" spc="9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is</a:t>
            </a:r>
            <a:r>
              <a:rPr sz="3500" spc="95" dirty="0">
                <a:latin typeface="Times New Roman"/>
                <a:cs typeface="Times New Roman"/>
              </a:rPr>
              <a:t> </a:t>
            </a:r>
            <a:r>
              <a:rPr sz="3500" spc="60" dirty="0">
                <a:latin typeface="Times New Roman"/>
                <a:cs typeface="Times New Roman"/>
              </a:rPr>
              <a:t>the</a:t>
            </a:r>
            <a:r>
              <a:rPr sz="3500" spc="9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process</a:t>
            </a:r>
            <a:r>
              <a:rPr sz="3500" spc="95" dirty="0">
                <a:latin typeface="Times New Roman"/>
                <a:cs typeface="Times New Roman"/>
              </a:rPr>
              <a:t> </a:t>
            </a:r>
            <a:r>
              <a:rPr sz="3500" spc="50" dirty="0">
                <a:latin typeface="Times New Roman"/>
                <a:cs typeface="Times New Roman"/>
              </a:rPr>
              <a:t>of</a:t>
            </a:r>
            <a:r>
              <a:rPr sz="3500" spc="10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reducing</a:t>
            </a:r>
            <a:r>
              <a:rPr sz="3500" spc="9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words</a:t>
            </a:r>
            <a:r>
              <a:rPr sz="3500" spc="95" dirty="0">
                <a:latin typeface="Times New Roman"/>
                <a:cs typeface="Times New Roman"/>
              </a:rPr>
              <a:t> </a:t>
            </a:r>
            <a:r>
              <a:rPr sz="3500" spc="140" dirty="0">
                <a:latin typeface="Times New Roman"/>
                <a:cs typeface="Times New Roman"/>
              </a:rPr>
              <a:t>to</a:t>
            </a:r>
            <a:r>
              <a:rPr sz="3500" spc="9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their</a:t>
            </a:r>
            <a:r>
              <a:rPr sz="3500" spc="9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base</a:t>
            </a:r>
            <a:r>
              <a:rPr sz="3500" spc="100" dirty="0">
                <a:latin typeface="Times New Roman"/>
                <a:cs typeface="Times New Roman"/>
              </a:rPr>
              <a:t> </a:t>
            </a:r>
            <a:r>
              <a:rPr sz="3500" spc="140" dirty="0">
                <a:latin typeface="Times New Roman"/>
                <a:cs typeface="Times New Roman"/>
              </a:rPr>
              <a:t>or</a:t>
            </a:r>
            <a:r>
              <a:rPr sz="3500" spc="95" dirty="0">
                <a:latin typeface="Times New Roman"/>
                <a:cs typeface="Times New Roman"/>
              </a:rPr>
              <a:t> </a:t>
            </a:r>
            <a:r>
              <a:rPr sz="3500" spc="100" dirty="0">
                <a:latin typeface="Times New Roman"/>
                <a:cs typeface="Times New Roman"/>
              </a:rPr>
              <a:t>root</a:t>
            </a:r>
            <a:endParaRPr sz="3500">
              <a:latin typeface="Times New Roman"/>
              <a:cs typeface="Times New Roman"/>
            </a:endParaRPr>
          </a:p>
          <a:p>
            <a:pPr marL="768985" marR="5080" algn="just">
              <a:lnSpc>
                <a:spcPts val="4180"/>
              </a:lnSpc>
              <a:spcBef>
                <a:spcPts val="145"/>
              </a:spcBef>
            </a:pPr>
            <a:r>
              <a:rPr sz="3500" spc="50" dirty="0">
                <a:latin typeface="Times New Roman"/>
                <a:cs typeface="Times New Roman"/>
              </a:rPr>
              <a:t>form.</a:t>
            </a:r>
            <a:r>
              <a:rPr sz="3500" spc="195" dirty="0">
                <a:latin typeface="Times New Roman"/>
                <a:cs typeface="Times New Roman"/>
              </a:rPr>
              <a:t>  </a:t>
            </a:r>
            <a:r>
              <a:rPr sz="3500" spc="65" dirty="0">
                <a:latin typeface="Times New Roman"/>
                <a:cs typeface="Times New Roman"/>
              </a:rPr>
              <a:t>The</a:t>
            </a:r>
            <a:r>
              <a:rPr sz="3500" spc="195" dirty="0">
                <a:latin typeface="Times New Roman"/>
                <a:cs typeface="Times New Roman"/>
              </a:rPr>
              <a:t>  </a:t>
            </a:r>
            <a:r>
              <a:rPr sz="3500" dirty="0">
                <a:latin typeface="Times New Roman"/>
                <a:cs typeface="Times New Roman"/>
              </a:rPr>
              <a:t>code</a:t>
            </a:r>
            <a:r>
              <a:rPr sz="3500" spc="195" dirty="0">
                <a:latin typeface="Times New Roman"/>
                <a:cs typeface="Times New Roman"/>
              </a:rPr>
              <a:t>  </a:t>
            </a:r>
            <a:r>
              <a:rPr sz="3500" dirty="0">
                <a:latin typeface="Times New Roman"/>
                <a:cs typeface="Times New Roman"/>
              </a:rPr>
              <a:t>initializes</a:t>
            </a:r>
            <a:r>
              <a:rPr sz="3500" spc="200" dirty="0">
                <a:latin typeface="Times New Roman"/>
                <a:cs typeface="Times New Roman"/>
              </a:rPr>
              <a:t>  a</a:t>
            </a:r>
            <a:r>
              <a:rPr sz="3500" spc="195" dirty="0">
                <a:latin typeface="Times New Roman"/>
                <a:cs typeface="Times New Roman"/>
              </a:rPr>
              <a:t>  </a:t>
            </a:r>
            <a:r>
              <a:rPr sz="3500" spc="110" dirty="0">
                <a:latin typeface="Times New Roman"/>
                <a:cs typeface="Times New Roman"/>
              </a:rPr>
              <a:t>WordNet</a:t>
            </a:r>
            <a:r>
              <a:rPr sz="3500" spc="195" dirty="0">
                <a:latin typeface="Times New Roman"/>
                <a:cs typeface="Times New Roman"/>
              </a:rPr>
              <a:t>  </a:t>
            </a:r>
            <a:r>
              <a:rPr sz="3500" dirty="0">
                <a:latin typeface="Times New Roman"/>
                <a:cs typeface="Times New Roman"/>
              </a:rPr>
              <a:t>Lemmatizer(WordNetLemmatizer()</a:t>
            </a:r>
            <a:r>
              <a:rPr sz="3500" spc="195" dirty="0">
                <a:latin typeface="Times New Roman"/>
                <a:cs typeface="Times New Roman"/>
              </a:rPr>
              <a:t>  </a:t>
            </a:r>
            <a:r>
              <a:rPr sz="3500" spc="45" dirty="0">
                <a:latin typeface="Times New Roman"/>
                <a:cs typeface="Times New Roman"/>
              </a:rPr>
              <a:t>from </a:t>
            </a:r>
            <a:r>
              <a:rPr sz="3500" spc="155" dirty="0">
                <a:latin typeface="Times New Roman"/>
                <a:cs typeface="Times New Roman"/>
              </a:rPr>
              <a:t>NLTK)</a:t>
            </a:r>
            <a:r>
              <a:rPr sz="3500" spc="325" dirty="0">
                <a:latin typeface="Times New Roman"/>
                <a:cs typeface="Times New Roman"/>
              </a:rPr>
              <a:t> </a:t>
            </a:r>
            <a:r>
              <a:rPr sz="3500" spc="130" dirty="0">
                <a:latin typeface="Times New Roman"/>
                <a:cs typeface="Times New Roman"/>
              </a:rPr>
              <a:t>and</a:t>
            </a:r>
            <a:r>
              <a:rPr sz="3500" spc="33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applies</a:t>
            </a:r>
            <a:r>
              <a:rPr sz="3500" spc="33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it</a:t>
            </a:r>
            <a:r>
              <a:rPr sz="3500" spc="330" dirty="0">
                <a:latin typeface="Times New Roman"/>
                <a:cs typeface="Times New Roman"/>
              </a:rPr>
              <a:t> </a:t>
            </a:r>
            <a:r>
              <a:rPr sz="3500" spc="140" dirty="0">
                <a:latin typeface="Times New Roman"/>
                <a:cs typeface="Times New Roman"/>
              </a:rPr>
              <a:t>to</a:t>
            </a:r>
            <a:r>
              <a:rPr sz="3500" spc="33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each</a:t>
            </a:r>
            <a:r>
              <a:rPr sz="3500" spc="330" dirty="0">
                <a:latin typeface="Times New Roman"/>
                <a:cs typeface="Times New Roman"/>
              </a:rPr>
              <a:t> </a:t>
            </a:r>
            <a:r>
              <a:rPr sz="3500" spc="70" dirty="0">
                <a:latin typeface="Times New Roman"/>
                <a:cs typeface="Times New Roman"/>
              </a:rPr>
              <a:t>word</a:t>
            </a:r>
            <a:r>
              <a:rPr sz="3500" spc="32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in</a:t>
            </a:r>
            <a:r>
              <a:rPr sz="3500" spc="330" dirty="0">
                <a:latin typeface="Times New Roman"/>
                <a:cs typeface="Times New Roman"/>
              </a:rPr>
              <a:t> </a:t>
            </a:r>
            <a:r>
              <a:rPr sz="3500" spc="60" dirty="0">
                <a:latin typeface="Times New Roman"/>
                <a:cs typeface="Times New Roman"/>
              </a:rPr>
              <a:t>the</a:t>
            </a:r>
            <a:r>
              <a:rPr sz="3500" spc="33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tokenized</a:t>
            </a:r>
            <a:r>
              <a:rPr sz="3500" spc="33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text</a:t>
            </a:r>
            <a:r>
              <a:rPr sz="3500" spc="33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using</a:t>
            </a:r>
            <a:r>
              <a:rPr sz="3500" spc="33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list</a:t>
            </a:r>
            <a:r>
              <a:rPr sz="3500" spc="32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comprehension. </a:t>
            </a:r>
            <a:r>
              <a:rPr sz="3500" spc="190" dirty="0">
                <a:latin typeface="Times New Roman"/>
                <a:cs typeface="Times New Roman"/>
              </a:rPr>
              <a:t>For</a:t>
            </a:r>
            <a:r>
              <a:rPr sz="3500" spc="-3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example,</a:t>
            </a:r>
            <a:r>
              <a:rPr sz="3500" spc="-2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words</a:t>
            </a:r>
            <a:r>
              <a:rPr sz="3500" spc="-30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like</a:t>
            </a:r>
            <a:r>
              <a:rPr sz="3500" spc="-2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"running,"</a:t>
            </a:r>
            <a:r>
              <a:rPr sz="3500" spc="-3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"ran,"</a:t>
            </a:r>
            <a:r>
              <a:rPr sz="3500" spc="-25" dirty="0">
                <a:latin typeface="Times New Roman"/>
                <a:cs typeface="Times New Roman"/>
              </a:rPr>
              <a:t> </a:t>
            </a:r>
            <a:r>
              <a:rPr sz="3500" spc="130" dirty="0">
                <a:latin typeface="Times New Roman"/>
                <a:cs typeface="Times New Roman"/>
              </a:rPr>
              <a:t>and</a:t>
            </a:r>
            <a:r>
              <a:rPr sz="3500" spc="-2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"runs"</a:t>
            </a:r>
            <a:r>
              <a:rPr sz="3500" spc="-3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would</a:t>
            </a:r>
            <a:r>
              <a:rPr sz="3500" spc="-2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all</a:t>
            </a:r>
            <a:r>
              <a:rPr sz="3500" spc="-3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be</a:t>
            </a:r>
            <a:r>
              <a:rPr sz="3500" spc="-2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lemmatized</a:t>
            </a:r>
            <a:r>
              <a:rPr sz="3500" spc="-30" dirty="0">
                <a:latin typeface="Times New Roman"/>
                <a:cs typeface="Times New Roman"/>
              </a:rPr>
              <a:t> </a:t>
            </a:r>
            <a:r>
              <a:rPr sz="3500" spc="140" dirty="0">
                <a:latin typeface="Times New Roman"/>
                <a:cs typeface="Times New Roman"/>
              </a:rPr>
              <a:t>to</a:t>
            </a:r>
            <a:r>
              <a:rPr sz="3500" spc="-25" dirty="0">
                <a:latin typeface="Times New Roman"/>
                <a:cs typeface="Times New Roman"/>
              </a:rPr>
              <a:t> </a:t>
            </a:r>
            <a:r>
              <a:rPr sz="3500" spc="-20" dirty="0">
                <a:latin typeface="Times New Roman"/>
                <a:cs typeface="Times New Roman"/>
              </a:rPr>
              <a:t>their </a:t>
            </a:r>
            <a:r>
              <a:rPr sz="3500" dirty="0">
                <a:latin typeface="Times New Roman"/>
                <a:cs typeface="Times New Roman"/>
              </a:rPr>
              <a:t>base</a:t>
            </a:r>
            <a:r>
              <a:rPr sz="3500" spc="-75" dirty="0">
                <a:latin typeface="Times New Roman"/>
                <a:cs typeface="Times New Roman"/>
              </a:rPr>
              <a:t> </a:t>
            </a:r>
            <a:r>
              <a:rPr sz="3500" spc="65" dirty="0">
                <a:latin typeface="Times New Roman"/>
                <a:cs typeface="Times New Roman"/>
              </a:rPr>
              <a:t>form</a:t>
            </a:r>
            <a:r>
              <a:rPr sz="3500" spc="-80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"run."</a:t>
            </a:r>
            <a:endParaRPr sz="3500">
              <a:latin typeface="Times New Roman"/>
              <a:cs typeface="Times New Roman"/>
            </a:endParaRPr>
          </a:p>
          <a:p>
            <a:pPr marL="768985" algn="just">
              <a:lnSpc>
                <a:spcPts val="4025"/>
              </a:lnSpc>
            </a:pPr>
            <a:r>
              <a:rPr sz="3500" dirty="0">
                <a:latin typeface="Times New Roman"/>
                <a:cs typeface="Times New Roman"/>
              </a:rPr>
              <a:t>Bag</a:t>
            </a:r>
            <a:r>
              <a:rPr sz="3500" spc="100" dirty="0">
                <a:latin typeface="Times New Roman"/>
                <a:cs typeface="Times New Roman"/>
              </a:rPr>
              <a:t> </a:t>
            </a:r>
            <a:r>
              <a:rPr sz="3500" spc="50" dirty="0">
                <a:latin typeface="Times New Roman"/>
                <a:cs typeface="Times New Roman"/>
              </a:rPr>
              <a:t>of</a:t>
            </a:r>
            <a:r>
              <a:rPr sz="3500" spc="100" dirty="0">
                <a:latin typeface="Times New Roman"/>
                <a:cs typeface="Times New Roman"/>
              </a:rPr>
              <a:t> </a:t>
            </a:r>
            <a:r>
              <a:rPr sz="3500" spc="75" dirty="0">
                <a:latin typeface="Times New Roman"/>
                <a:cs typeface="Times New Roman"/>
              </a:rPr>
              <a:t>Words</a:t>
            </a:r>
            <a:r>
              <a:rPr sz="3500" spc="10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Representation:</a:t>
            </a:r>
            <a:r>
              <a:rPr sz="3500" spc="100" dirty="0">
                <a:latin typeface="Times New Roman"/>
                <a:cs typeface="Times New Roman"/>
              </a:rPr>
              <a:t> </a:t>
            </a:r>
            <a:r>
              <a:rPr sz="3500" spc="65" dirty="0">
                <a:latin typeface="Times New Roman"/>
                <a:cs typeface="Times New Roman"/>
              </a:rPr>
              <a:t>The</a:t>
            </a:r>
            <a:r>
              <a:rPr sz="3500" spc="10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processed</a:t>
            </a:r>
            <a:r>
              <a:rPr sz="3500" spc="10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words</a:t>
            </a:r>
            <a:r>
              <a:rPr sz="3500" spc="105" dirty="0">
                <a:latin typeface="Times New Roman"/>
                <a:cs typeface="Times New Roman"/>
              </a:rPr>
              <a:t> </a:t>
            </a:r>
            <a:r>
              <a:rPr sz="3500" spc="70" dirty="0">
                <a:latin typeface="Times New Roman"/>
                <a:cs typeface="Times New Roman"/>
              </a:rPr>
              <a:t>are</a:t>
            </a:r>
            <a:r>
              <a:rPr sz="3500" spc="100" dirty="0">
                <a:latin typeface="Times New Roman"/>
                <a:cs typeface="Times New Roman"/>
              </a:rPr>
              <a:t> </a:t>
            </a:r>
            <a:r>
              <a:rPr sz="3500" spc="70" dirty="0">
                <a:latin typeface="Times New Roman"/>
                <a:cs typeface="Times New Roman"/>
              </a:rPr>
              <a:t>then</a:t>
            </a:r>
            <a:r>
              <a:rPr sz="3500" spc="10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used</a:t>
            </a:r>
            <a:r>
              <a:rPr sz="3500" spc="100" dirty="0">
                <a:latin typeface="Times New Roman"/>
                <a:cs typeface="Times New Roman"/>
              </a:rPr>
              <a:t> </a:t>
            </a:r>
            <a:r>
              <a:rPr sz="3500" spc="140" dirty="0">
                <a:latin typeface="Times New Roman"/>
                <a:cs typeface="Times New Roman"/>
              </a:rPr>
              <a:t>to</a:t>
            </a:r>
            <a:r>
              <a:rPr sz="3500" spc="10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create</a:t>
            </a:r>
            <a:r>
              <a:rPr sz="3500" spc="100" dirty="0">
                <a:latin typeface="Times New Roman"/>
                <a:cs typeface="Times New Roman"/>
              </a:rPr>
              <a:t> </a:t>
            </a:r>
            <a:r>
              <a:rPr sz="3500" spc="200" dirty="0">
                <a:latin typeface="Times New Roman"/>
                <a:cs typeface="Times New Roman"/>
              </a:rPr>
              <a:t>a</a:t>
            </a:r>
            <a:r>
              <a:rPr sz="3500" spc="10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"bag</a:t>
            </a:r>
            <a:r>
              <a:rPr sz="3500" spc="100" dirty="0">
                <a:latin typeface="Times New Roman"/>
                <a:cs typeface="Times New Roman"/>
              </a:rPr>
              <a:t> </a:t>
            </a:r>
            <a:r>
              <a:rPr sz="3500" spc="25" dirty="0">
                <a:latin typeface="Times New Roman"/>
                <a:cs typeface="Times New Roman"/>
              </a:rPr>
              <a:t>of</a:t>
            </a:r>
            <a:endParaRPr sz="3500">
              <a:latin typeface="Times New Roman"/>
              <a:cs typeface="Times New Roman"/>
            </a:endParaRPr>
          </a:p>
          <a:p>
            <a:pPr marL="768985" marR="5080" algn="just">
              <a:lnSpc>
                <a:spcPts val="4180"/>
              </a:lnSpc>
              <a:spcBef>
                <a:spcPts val="110"/>
              </a:spcBef>
            </a:pPr>
            <a:r>
              <a:rPr sz="3500" dirty="0">
                <a:latin typeface="Times New Roman"/>
                <a:cs typeface="Times New Roman"/>
              </a:rPr>
              <a:t>words"</a:t>
            </a:r>
            <a:r>
              <a:rPr sz="3500" spc="63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representation</a:t>
            </a:r>
            <a:r>
              <a:rPr sz="3500" spc="640" dirty="0">
                <a:latin typeface="Times New Roman"/>
                <a:cs typeface="Times New Roman"/>
              </a:rPr>
              <a:t> </a:t>
            </a:r>
            <a:r>
              <a:rPr sz="3500" spc="70" dirty="0">
                <a:latin typeface="Times New Roman"/>
                <a:cs typeface="Times New Roman"/>
              </a:rPr>
              <a:t>for</a:t>
            </a:r>
            <a:r>
              <a:rPr sz="3500" spc="63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each</a:t>
            </a:r>
            <a:r>
              <a:rPr sz="3500" spc="640" dirty="0">
                <a:latin typeface="Times New Roman"/>
                <a:cs typeface="Times New Roman"/>
              </a:rPr>
              <a:t> </a:t>
            </a:r>
            <a:r>
              <a:rPr sz="3500" spc="55" dirty="0">
                <a:latin typeface="Times New Roman"/>
                <a:cs typeface="Times New Roman"/>
              </a:rPr>
              <a:t>document</a:t>
            </a:r>
            <a:r>
              <a:rPr sz="3500" spc="640" dirty="0">
                <a:latin typeface="Times New Roman"/>
                <a:cs typeface="Times New Roman"/>
              </a:rPr>
              <a:t> </a:t>
            </a:r>
            <a:r>
              <a:rPr sz="3500" spc="45" dirty="0">
                <a:latin typeface="Times New Roman"/>
                <a:cs typeface="Times New Roman"/>
              </a:rPr>
              <a:t>(pattern).</a:t>
            </a:r>
            <a:r>
              <a:rPr sz="3500" spc="63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This</a:t>
            </a:r>
            <a:r>
              <a:rPr sz="3500" spc="64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representation</a:t>
            </a:r>
            <a:r>
              <a:rPr sz="3500" spc="635" dirty="0">
                <a:latin typeface="Times New Roman"/>
                <a:cs typeface="Times New Roman"/>
              </a:rPr>
              <a:t> </a:t>
            </a:r>
            <a:r>
              <a:rPr sz="3500" spc="50" dirty="0">
                <a:latin typeface="Times New Roman"/>
                <a:cs typeface="Times New Roman"/>
              </a:rPr>
              <a:t>counts</a:t>
            </a:r>
            <a:r>
              <a:rPr sz="3500" spc="640" dirty="0">
                <a:latin typeface="Times New Roman"/>
                <a:cs typeface="Times New Roman"/>
              </a:rPr>
              <a:t> </a:t>
            </a:r>
            <a:r>
              <a:rPr sz="3500" spc="35" dirty="0">
                <a:latin typeface="Times New Roman"/>
                <a:cs typeface="Times New Roman"/>
              </a:rPr>
              <a:t>the </a:t>
            </a:r>
            <a:r>
              <a:rPr sz="3500" dirty="0">
                <a:latin typeface="Times New Roman"/>
                <a:cs typeface="Times New Roman"/>
              </a:rPr>
              <a:t>frequency</a:t>
            </a:r>
            <a:r>
              <a:rPr sz="3500" spc="-85" dirty="0">
                <a:latin typeface="Times New Roman"/>
                <a:cs typeface="Times New Roman"/>
              </a:rPr>
              <a:t> </a:t>
            </a:r>
            <a:r>
              <a:rPr sz="3500" spc="50" dirty="0">
                <a:latin typeface="Times New Roman"/>
                <a:cs typeface="Times New Roman"/>
              </a:rPr>
              <a:t>of</a:t>
            </a:r>
            <a:r>
              <a:rPr sz="3500" spc="-8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each</a:t>
            </a:r>
            <a:r>
              <a:rPr sz="3500" spc="-85" dirty="0">
                <a:latin typeface="Times New Roman"/>
                <a:cs typeface="Times New Roman"/>
              </a:rPr>
              <a:t> </a:t>
            </a:r>
            <a:r>
              <a:rPr sz="3500" spc="70" dirty="0">
                <a:latin typeface="Times New Roman"/>
                <a:cs typeface="Times New Roman"/>
              </a:rPr>
              <a:t>word</a:t>
            </a:r>
            <a:r>
              <a:rPr sz="3500" spc="-8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in</a:t>
            </a:r>
            <a:r>
              <a:rPr sz="3500" spc="-85" dirty="0">
                <a:latin typeface="Times New Roman"/>
                <a:cs typeface="Times New Roman"/>
              </a:rPr>
              <a:t> </a:t>
            </a:r>
            <a:r>
              <a:rPr sz="3500" spc="60" dirty="0">
                <a:latin typeface="Times New Roman"/>
                <a:cs typeface="Times New Roman"/>
              </a:rPr>
              <a:t>the</a:t>
            </a:r>
            <a:r>
              <a:rPr sz="3500" spc="-85" dirty="0">
                <a:latin typeface="Times New Roman"/>
                <a:cs typeface="Times New Roman"/>
              </a:rPr>
              <a:t> </a:t>
            </a:r>
            <a:r>
              <a:rPr sz="3500" spc="55" dirty="0">
                <a:latin typeface="Times New Roman"/>
                <a:cs typeface="Times New Roman"/>
              </a:rPr>
              <a:t>document</a:t>
            </a:r>
            <a:r>
              <a:rPr sz="3500" spc="-85" dirty="0">
                <a:latin typeface="Times New Roman"/>
                <a:cs typeface="Times New Roman"/>
              </a:rPr>
              <a:t> </a:t>
            </a:r>
            <a:r>
              <a:rPr sz="3500" spc="130" dirty="0">
                <a:latin typeface="Times New Roman"/>
                <a:cs typeface="Times New Roman"/>
              </a:rPr>
              <a:t>and</a:t>
            </a:r>
            <a:r>
              <a:rPr sz="3500" spc="-8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converts</a:t>
            </a:r>
            <a:r>
              <a:rPr sz="3500" spc="-8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it</a:t>
            </a:r>
            <a:r>
              <a:rPr sz="3500" spc="-85" dirty="0">
                <a:latin typeface="Times New Roman"/>
                <a:cs typeface="Times New Roman"/>
              </a:rPr>
              <a:t> </a:t>
            </a:r>
            <a:r>
              <a:rPr sz="3500" spc="70" dirty="0">
                <a:latin typeface="Times New Roman"/>
                <a:cs typeface="Times New Roman"/>
              </a:rPr>
              <a:t>into</a:t>
            </a:r>
            <a:r>
              <a:rPr sz="3500" spc="-85" dirty="0">
                <a:latin typeface="Times New Roman"/>
                <a:cs typeface="Times New Roman"/>
              </a:rPr>
              <a:t> </a:t>
            </a:r>
            <a:r>
              <a:rPr sz="3500" spc="200" dirty="0">
                <a:latin typeface="Times New Roman"/>
                <a:cs typeface="Times New Roman"/>
              </a:rPr>
              <a:t>a</a:t>
            </a:r>
            <a:r>
              <a:rPr sz="3500" spc="-8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numerical</a:t>
            </a:r>
            <a:r>
              <a:rPr sz="3500" spc="-8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vector.</a:t>
            </a:r>
            <a:endParaRPr sz="3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3276" y="1803889"/>
            <a:ext cx="17462500" cy="7985759"/>
            <a:chOff x="493276" y="1803889"/>
            <a:chExt cx="17462500" cy="7985759"/>
          </a:xfrm>
        </p:grpSpPr>
        <p:sp>
          <p:nvSpPr>
            <p:cNvPr id="3" name="object 3"/>
            <p:cNvSpPr/>
            <p:nvPr/>
          </p:nvSpPr>
          <p:spPr>
            <a:xfrm>
              <a:off x="493276" y="1803889"/>
              <a:ext cx="17462500" cy="7985759"/>
            </a:xfrm>
            <a:custGeom>
              <a:avLst/>
              <a:gdLst/>
              <a:ahLst/>
              <a:cxnLst/>
              <a:rect l="l" t="t" r="r" b="b"/>
              <a:pathLst>
                <a:path w="17462500" h="7985759">
                  <a:moveTo>
                    <a:pt x="17271681" y="7985758"/>
                  </a:moveTo>
                  <a:lnTo>
                    <a:pt x="190499" y="7985758"/>
                  </a:lnTo>
                  <a:lnTo>
                    <a:pt x="153161" y="7982064"/>
                  </a:lnTo>
                  <a:lnTo>
                    <a:pt x="84810" y="7953753"/>
                  </a:lnTo>
                  <a:lnTo>
                    <a:pt x="32006" y="7900948"/>
                  </a:lnTo>
                  <a:lnTo>
                    <a:pt x="3694" y="7832597"/>
                  </a:lnTo>
                  <a:lnTo>
                    <a:pt x="0" y="7795258"/>
                  </a:lnTo>
                  <a:lnTo>
                    <a:pt x="0" y="190499"/>
                  </a:lnTo>
                  <a:lnTo>
                    <a:pt x="14500" y="117598"/>
                  </a:lnTo>
                  <a:lnTo>
                    <a:pt x="55796" y="55796"/>
                  </a:lnTo>
                  <a:lnTo>
                    <a:pt x="117598" y="14500"/>
                  </a:lnTo>
                  <a:lnTo>
                    <a:pt x="190499" y="0"/>
                  </a:lnTo>
                  <a:lnTo>
                    <a:pt x="17271681" y="0"/>
                  </a:lnTo>
                  <a:lnTo>
                    <a:pt x="17344582" y="14500"/>
                  </a:lnTo>
                  <a:lnTo>
                    <a:pt x="17406386" y="55796"/>
                  </a:lnTo>
                  <a:lnTo>
                    <a:pt x="17447681" y="117598"/>
                  </a:lnTo>
                  <a:lnTo>
                    <a:pt x="17462181" y="190499"/>
                  </a:lnTo>
                  <a:lnTo>
                    <a:pt x="17462181" y="7795258"/>
                  </a:lnTo>
                  <a:lnTo>
                    <a:pt x="17447681" y="7868160"/>
                  </a:lnTo>
                  <a:lnTo>
                    <a:pt x="17406386" y="7929963"/>
                  </a:lnTo>
                  <a:lnTo>
                    <a:pt x="17344582" y="7971258"/>
                  </a:lnTo>
                  <a:lnTo>
                    <a:pt x="17271681" y="79857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2151" y="2322161"/>
              <a:ext cx="104973" cy="10497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2151" y="5471352"/>
              <a:ext cx="104973" cy="10497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2151" y="7045948"/>
              <a:ext cx="104973" cy="10497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2151" y="8095679"/>
              <a:ext cx="104973" cy="10497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10"/>
              </a:spcBef>
            </a:pPr>
            <a:r>
              <a:rPr spc="-395" dirty="0"/>
              <a:t>MODEL</a:t>
            </a:r>
            <a:r>
              <a:rPr spc="-880" dirty="0"/>
              <a:t> </a:t>
            </a:r>
            <a:r>
              <a:rPr spc="540" dirty="0"/>
              <a:t>–</a:t>
            </a:r>
            <a:r>
              <a:rPr spc="-880" dirty="0"/>
              <a:t> </a:t>
            </a:r>
            <a:r>
              <a:rPr spc="-280" dirty="0"/>
              <a:t>CONT</a:t>
            </a:r>
          </a:p>
        </p:txBody>
      </p:sp>
      <p:sp>
        <p:nvSpPr>
          <p:cNvPr id="9" name="object 9"/>
          <p:cNvSpPr/>
          <p:nvPr/>
        </p:nvSpPr>
        <p:spPr>
          <a:xfrm>
            <a:off x="12778294" y="1"/>
            <a:ext cx="5509895" cy="1494155"/>
          </a:xfrm>
          <a:custGeom>
            <a:avLst/>
            <a:gdLst/>
            <a:ahLst/>
            <a:cxnLst/>
            <a:rect l="l" t="t" r="r" b="b"/>
            <a:pathLst>
              <a:path w="5509894" h="1494155">
                <a:moveTo>
                  <a:pt x="5509704" y="1494137"/>
                </a:moveTo>
                <a:lnTo>
                  <a:pt x="1111271" y="1494137"/>
                </a:lnTo>
                <a:lnTo>
                  <a:pt x="1063073" y="1493110"/>
                </a:lnTo>
                <a:lnTo>
                  <a:pt x="1015395" y="1490057"/>
                </a:lnTo>
                <a:lnTo>
                  <a:pt x="968284" y="1485021"/>
                </a:lnTo>
                <a:lnTo>
                  <a:pt x="921781" y="1478042"/>
                </a:lnTo>
                <a:lnTo>
                  <a:pt x="875926" y="1469162"/>
                </a:lnTo>
                <a:lnTo>
                  <a:pt x="830763" y="1458423"/>
                </a:lnTo>
                <a:lnTo>
                  <a:pt x="786332" y="1445867"/>
                </a:lnTo>
                <a:lnTo>
                  <a:pt x="742676" y="1431536"/>
                </a:lnTo>
                <a:lnTo>
                  <a:pt x="699836" y="1415470"/>
                </a:lnTo>
                <a:lnTo>
                  <a:pt x="657854" y="1397713"/>
                </a:lnTo>
                <a:lnTo>
                  <a:pt x="616772" y="1378305"/>
                </a:lnTo>
                <a:lnTo>
                  <a:pt x="576631" y="1357289"/>
                </a:lnTo>
                <a:lnTo>
                  <a:pt x="537472" y="1334705"/>
                </a:lnTo>
                <a:lnTo>
                  <a:pt x="499339" y="1310597"/>
                </a:lnTo>
                <a:lnTo>
                  <a:pt x="462272" y="1285004"/>
                </a:lnTo>
                <a:lnTo>
                  <a:pt x="426313" y="1257970"/>
                </a:lnTo>
                <a:lnTo>
                  <a:pt x="391504" y="1229536"/>
                </a:lnTo>
                <a:lnTo>
                  <a:pt x="357886" y="1199743"/>
                </a:lnTo>
                <a:lnTo>
                  <a:pt x="325502" y="1168634"/>
                </a:lnTo>
                <a:lnTo>
                  <a:pt x="294393" y="1136250"/>
                </a:lnTo>
                <a:lnTo>
                  <a:pt x="264600" y="1102632"/>
                </a:lnTo>
                <a:lnTo>
                  <a:pt x="236166" y="1067823"/>
                </a:lnTo>
                <a:lnTo>
                  <a:pt x="209132" y="1031864"/>
                </a:lnTo>
                <a:lnTo>
                  <a:pt x="183539" y="994797"/>
                </a:lnTo>
                <a:lnTo>
                  <a:pt x="159431" y="956663"/>
                </a:lnTo>
                <a:lnTo>
                  <a:pt x="136847" y="917505"/>
                </a:lnTo>
                <a:lnTo>
                  <a:pt x="115831" y="877364"/>
                </a:lnTo>
                <a:lnTo>
                  <a:pt x="96423" y="836281"/>
                </a:lnTo>
                <a:lnTo>
                  <a:pt x="78666" y="794299"/>
                </a:lnTo>
                <a:lnTo>
                  <a:pt x="62600" y="751459"/>
                </a:lnTo>
                <a:lnTo>
                  <a:pt x="48269" y="707803"/>
                </a:lnTo>
                <a:lnTo>
                  <a:pt x="35713" y="663372"/>
                </a:lnTo>
                <a:lnTo>
                  <a:pt x="24974" y="618209"/>
                </a:lnTo>
                <a:lnTo>
                  <a:pt x="16095" y="572355"/>
                </a:lnTo>
                <a:lnTo>
                  <a:pt x="9116" y="525851"/>
                </a:lnTo>
                <a:lnTo>
                  <a:pt x="4079" y="478740"/>
                </a:lnTo>
                <a:lnTo>
                  <a:pt x="1026" y="431063"/>
                </a:lnTo>
                <a:lnTo>
                  <a:pt x="0" y="382862"/>
                </a:lnTo>
                <a:lnTo>
                  <a:pt x="0" y="0"/>
                </a:lnTo>
                <a:lnTo>
                  <a:pt x="5509704" y="0"/>
                </a:lnTo>
                <a:lnTo>
                  <a:pt x="5509704" y="1494137"/>
                </a:lnTo>
                <a:close/>
              </a:path>
            </a:pathLst>
          </a:custGeom>
          <a:solidFill>
            <a:srgbClr val="FF6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82714" y="2028659"/>
            <a:ext cx="16076294" cy="7374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450" spc="65" dirty="0">
                <a:latin typeface="Times New Roman"/>
                <a:cs typeface="Times New Roman"/>
              </a:rPr>
              <a:t>Model</a:t>
            </a:r>
            <a:r>
              <a:rPr sz="3450" spc="8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Building:</a:t>
            </a:r>
            <a:r>
              <a:rPr sz="3450" spc="80" dirty="0">
                <a:latin typeface="Times New Roman"/>
                <a:cs typeface="Times New Roman"/>
              </a:rPr>
              <a:t> </a:t>
            </a:r>
            <a:r>
              <a:rPr sz="3450" spc="55" dirty="0">
                <a:latin typeface="Times New Roman"/>
                <a:cs typeface="Times New Roman"/>
              </a:rPr>
              <a:t>The</a:t>
            </a:r>
            <a:r>
              <a:rPr sz="3450" spc="8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code</a:t>
            </a:r>
            <a:r>
              <a:rPr sz="3450" spc="8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defines</a:t>
            </a:r>
            <a:r>
              <a:rPr sz="3450" spc="75" dirty="0">
                <a:latin typeface="Times New Roman"/>
                <a:cs typeface="Times New Roman"/>
              </a:rPr>
              <a:t> </a:t>
            </a:r>
            <a:r>
              <a:rPr sz="3450" spc="180" dirty="0">
                <a:latin typeface="Times New Roman"/>
                <a:cs typeface="Times New Roman"/>
              </a:rPr>
              <a:t>a</a:t>
            </a:r>
            <a:r>
              <a:rPr sz="3450" spc="8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sequential</a:t>
            </a:r>
            <a:r>
              <a:rPr sz="3450" spc="8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model</a:t>
            </a:r>
            <a:r>
              <a:rPr sz="3450" spc="8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using</a:t>
            </a:r>
            <a:r>
              <a:rPr sz="3450" spc="85" dirty="0">
                <a:latin typeface="Times New Roman"/>
                <a:cs typeface="Times New Roman"/>
              </a:rPr>
              <a:t> </a:t>
            </a:r>
            <a:r>
              <a:rPr sz="3450" spc="60" dirty="0">
                <a:latin typeface="Times New Roman"/>
                <a:cs typeface="Times New Roman"/>
              </a:rPr>
              <a:t>Keras.</a:t>
            </a:r>
            <a:r>
              <a:rPr sz="3450" spc="80" dirty="0">
                <a:latin typeface="Times New Roman"/>
                <a:cs typeface="Times New Roman"/>
              </a:rPr>
              <a:t> </a:t>
            </a:r>
            <a:r>
              <a:rPr sz="3450" spc="55" dirty="0">
                <a:latin typeface="Times New Roman"/>
                <a:cs typeface="Times New Roman"/>
              </a:rPr>
              <a:t>The</a:t>
            </a:r>
            <a:r>
              <a:rPr sz="3450" spc="8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model</a:t>
            </a:r>
            <a:r>
              <a:rPr sz="3450" spc="8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consists</a:t>
            </a:r>
            <a:r>
              <a:rPr sz="3450" spc="80" dirty="0">
                <a:latin typeface="Times New Roman"/>
                <a:cs typeface="Times New Roman"/>
              </a:rPr>
              <a:t> </a:t>
            </a:r>
            <a:r>
              <a:rPr sz="3450" spc="-25" dirty="0">
                <a:latin typeface="Times New Roman"/>
                <a:cs typeface="Times New Roman"/>
              </a:rPr>
              <a:t>of </a:t>
            </a:r>
            <a:r>
              <a:rPr sz="3450" spc="140" dirty="0">
                <a:latin typeface="Times New Roman"/>
                <a:cs typeface="Times New Roman"/>
              </a:rPr>
              <a:t>an</a:t>
            </a:r>
            <a:r>
              <a:rPr sz="3450" spc="65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Embedding</a:t>
            </a:r>
            <a:r>
              <a:rPr sz="3450" spc="65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layer,</a:t>
            </a:r>
            <a:r>
              <a:rPr sz="3450" spc="660" dirty="0">
                <a:latin typeface="Times New Roman"/>
                <a:cs typeface="Times New Roman"/>
              </a:rPr>
              <a:t> </a:t>
            </a:r>
            <a:r>
              <a:rPr sz="3450" spc="60" dirty="0">
                <a:latin typeface="Times New Roman"/>
                <a:cs typeface="Times New Roman"/>
              </a:rPr>
              <a:t>two</a:t>
            </a:r>
            <a:r>
              <a:rPr sz="3450" spc="660" dirty="0">
                <a:latin typeface="Times New Roman"/>
                <a:cs typeface="Times New Roman"/>
              </a:rPr>
              <a:t> </a:t>
            </a:r>
            <a:r>
              <a:rPr sz="3450" spc="110" dirty="0">
                <a:latin typeface="Times New Roman"/>
                <a:cs typeface="Times New Roman"/>
              </a:rPr>
              <a:t>LSTM</a:t>
            </a:r>
            <a:r>
              <a:rPr sz="3450" spc="65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(Long</a:t>
            </a:r>
            <a:r>
              <a:rPr sz="3450" spc="66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Short-</a:t>
            </a:r>
            <a:r>
              <a:rPr sz="3450" spc="55" dirty="0">
                <a:latin typeface="Times New Roman"/>
                <a:cs typeface="Times New Roman"/>
              </a:rPr>
              <a:t>Term</a:t>
            </a:r>
            <a:r>
              <a:rPr sz="3450" spc="660" dirty="0">
                <a:latin typeface="Times New Roman"/>
                <a:cs typeface="Times New Roman"/>
              </a:rPr>
              <a:t> </a:t>
            </a:r>
            <a:r>
              <a:rPr sz="3450" spc="50" dirty="0">
                <a:latin typeface="Times New Roman"/>
                <a:cs typeface="Times New Roman"/>
              </a:rPr>
              <a:t>Memory)</a:t>
            </a:r>
            <a:r>
              <a:rPr sz="3450" spc="66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layers,</a:t>
            </a:r>
            <a:r>
              <a:rPr sz="3450" spc="655" dirty="0">
                <a:latin typeface="Times New Roman"/>
                <a:cs typeface="Times New Roman"/>
              </a:rPr>
              <a:t> </a:t>
            </a:r>
            <a:r>
              <a:rPr sz="3450" spc="125" dirty="0">
                <a:latin typeface="Times New Roman"/>
                <a:cs typeface="Times New Roman"/>
              </a:rPr>
              <a:t>and</a:t>
            </a:r>
            <a:r>
              <a:rPr sz="3450" spc="660" dirty="0">
                <a:latin typeface="Times New Roman"/>
                <a:cs typeface="Times New Roman"/>
              </a:rPr>
              <a:t> </a:t>
            </a:r>
            <a:r>
              <a:rPr sz="3450" spc="60" dirty="0">
                <a:latin typeface="Times New Roman"/>
                <a:cs typeface="Times New Roman"/>
              </a:rPr>
              <a:t>two</a:t>
            </a:r>
            <a:r>
              <a:rPr sz="3450" spc="660" dirty="0">
                <a:latin typeface="Times New Roman"/>
                <a:cs typeface="Times New Roman"/>
              </a:rPr>
              <a:t> </a:t>
            </a:r>
            <a:r>
              <a:rPr sz="3450" spc="-20" dirty="0">
                <a:latin typeface="Times New Roman"/>
                <a:cs typeface="Times New Roman"/>
              </a:rPr>
              <a:t>Dense </a:t>
            </a:r>
            <a:r>
              <a:rPr sz="3450" dirty="0">
                <a:latin typeface="Times New Roman"/>
                <a:cs typeface="Times New Roman"/>
              </a:rPr>
              <a:t>layers.</a:t>
            </a:r>
            <a:r>
              <a:rPr sz="3450" spc="260" dirty="0">
                <a:latin typeface="Times New Roman"/>
                <a:cs typeface="Times New Roman"/>
              </a:rPr>
              <a:t> </a:t>
            </a:r>
            <a:r>
              <a:rPr sz="3450" spc="55" dirty="0">
                <a:latin typeface="Times New Roman"/>
                <a:cs typeface="Times New Roman"/>
              </a:rPr>
              <a:t>The</a:t>
            </a:r>
            <a:r>
              <a:rPr sz="3450" spc="27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Embedding</a:t>
            </a:r>
            <a:r>
              <a:rPr sz="3450" spc="27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layer</a:t>
            </a:r>
            <a:r>
              <a:rPr sz="3450" spc="27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converts</a:t>
            </a:r>
            <a:r>
              <a:rPr sz="3450" spc="27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words</a:t>
            </a:r>
            <a:r>
              <a:rPr sz="3450" spc="275" dirty="0">
                <a:latin typeface="Times New Roman"/>
                <a:cs typeface="Times New Roman"/>
              </a:rPr>
              <a:t> </a:t>
            </a:r>
            <a:r>
              <a:rPr sz="3450" spc="70" dirty="0">
                <a:latin typeface="Times New Roman"/>
                <a:cs typeface="Times New Roman"/>
              </a:rPr>
              <a:t>into</a:t>
            </a:r>
            <a:r>
              <a:rPr sz="3450" spc="27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dense</a:t>
            </a:r>
            <a:r>
              <a:rPr sz="3450" spc="27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vectors,</a:t>
            </a:r>
            <a:r>
              <a:rPr sz="3450" spc="27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which</a:t>
            </a:r>
            <a:r>
              <a:rPr sz="3450" spc="275" dirty="0">
                <a:latin typeface="Times New Roman"/>
                <a:cs typeface="Times New Roman"/>
              </a:rPr>
              <a:t> </a:t>
            </a:r>
            <a:r>
              <a:rPr sz="3450" spc="60" dirty="0">
                <a:latin typeface="Times New Roman"/>
                <a:cs typeface="Times New Roman"/>
              </a:rPr>
              <a:t>are</a:t>
            </a:r>
            <a:r>
              <a:rPr sz="3450" spc="270" dirty="0">
                <a:latin typeface="Times New Roman"/>
                <a:cs typeface="Times New Roman"/>
              </a:rPr>
              <a:t> </a:t>
            </a:r>
            <a:r>
              <a:rPr sz="3450" spc="70" dirty="0">
                <a:latin typeface="Times New Roman"/>
                <a:cs typeface="Times New Roman"/>
              </a:rPr>
              <a:t>then</a:t>
            </a:r>
            <a:r>
              <a:rPr sz="3450" spc="27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fed</a:t>
            </a:r>
            <a:r>
              <a:rPr sz="3450" spc="270" dirty="0">
                <a:latin typeface="Times New Roman"/>
                <a:cs typeface="Times New Roman"/>
              </a:rPr>
              <a:t> </a:t>
            </a:r>
            <a:r>
              <a:rPr sz="3450" spc="50" dirty="0">
                <a:latin typeface="Times New Roman"/>
                <a:cs typeface="Times New Roman"/>
              </a:rPr>
              <a:t>into </a:t>
            </a:r>
            <a:r>
              <a:rPr sz="3450" spc="60" dirty="0">
                <a:latin typeface="Times New Roman"/>
                <a:cs typeface="Times New Roman"/>
              </a:rPr>
              <a:t>the</a:t>
            </a:r>
            <a:r>
              <a:rPr sz="3450" spc="220" dirty="0">
                <a:latin typeface="Times New Roman"/>
                <a:cs typeface="Times New Roman"/>
              </a:rPr>
              <a:t> </a:t>
            </a:r>
            <a:r>
              <a:rPr sz="3450" spc="110" dirty="0">
                <a:latin typeface="Times New Roman"/>
                <a:cs typeface="Times New Roman"/>
              </a:rPr>
              <a:t>LSTM</a:t>
            </a:r>
            <a:r>
              <a:rPr sz="3450" spc="22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layers</a:t>
            </a:r>
            <a:r>
              <a:rPr sz="3450" spc="220" dirty="0">
                <a:latin typeface="Times New Roman"/>
                <a:cs typeface="Times New Roman"/>
              </a:rPr>
              <a:t> </a:t>
            </a:r>
            <a:r>
              <a:rPr sz="3450" spc="60" dirty="0">
                <a:latin typeface="Times New Roman"/>
                <a:cs typeface="Times New Roman"/>
              </a:rPr>
              <a:t>for</a:t>
            </a:r>
            <a:r>
              <a:rPr sz="3450" spc="22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learning</a:t>
            </a:r>
            <a:r>
              <a:rPr sz="3450" spc="22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sequential</a:t>
            </a:r>
            <a:r>
              <a:rPr sz="3450" spc="220" dirty="0">
                <a:latin typeface="Times New Roman"/>
                <a:cs typeface="Times New Roman"/>
              </a:rPr>
              <a:t> </a:t>
            </a:r>
            <a:r>
              <a:rPr sz="3450" spc="65" dirty="0">
                <a:latin typeface="Times New Roman"/>
                <a:cs typeface="Times New Roman"/>
              </a:rPr>
              <a:t>patterns</a:t>
            </a:r>
            <a:r>
              <a:rPr sz="3450" spc="22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in</a:t>
            </a:r>
            <a:r>
              <a:rPr sz="3450" spc="220" dirty="0">
                <a:latin typeface="Times New Roman"/>
                <a:cs typeface="Times New Roman"/>
              </a:rPr>
              <a:t> </a:t>
            </a:r>
            <a:r>
              <a:rPr sz="3450" spc="60" dirty="0">
                <a:latin typeface="Times New Roman"/>
                <a:cs typeface="Times New Roman"/>
              </a:rPr>
              <a:t>the</a:t>
            </a:r>
            <a:r>
              <a:rPr sz="3450" spc="220" dirty="0">
                <a:latin typeface="Times New Roman"/>
                <a:cs typeface="Times New Roman"/>
              </a:rPr>
              <a:t> </a:t>
            </a:r>
            <a:r>
              <a:rPr sz="3450" spc="100" dirty="0">
                <a:latin typeface="Times New Roman"/>
                <a:cs typeface="Times New Roman"/>
              </a:rPr>
              <a:t>data.</a:t>
            </a:r>
            <a:r>
              <a:rPr sz="3450" spc="220" dirty="0">
                <a:latin typeface="Times New Roman"/>
                <a:cs typeface="Times New Roman"/>
              </a:rPr>
              <a:t> </a:t>
            </a:r>
            <a:r>
              <a:rPr sz="3450" spc="55" dirty="0">
                <a:latin typeface="Times New Roman"/>
                <a:cs typeface="Times New Roman"/>
              </a:rPr>
              <a:t>The</a:t>
            </a:r>
            <a:r>
              <a:rPr sz="3450" spc="22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Dense</a:t>
            </a:r>
            <a:r>
              <a:rPr sz="3450" spc="22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layers</a:t>
            </a:r>
            <a:r>
              <a:rPr sz="3450" spc="220" dirty="0">
                <a:latin typeface="Times New Roman"/>
                <a:cs typeface="Times New Roman"/>
              </a:rPr>
              <a:t> </a:t>
            </a:r>
            <a:r>
              <a:rPr sz="3450" spc="60" dirty="0">
                <a:latin typeface="Times New Roman"/>
                <a:cs typeface="Times New Roman"/>
              </a:rPr>
              <a:t>are</a:t>
            </a:r>
            <a:r>
              <a:rPr sz="3450" spc="220" dirty="0">
                <a:latin typeface="Times New Roman"/>
                <a:cs typeface="Times New Roman"/>
              </a:rPr>
              <a:t> </a:t>
            </a:r>
            <a:r>
              <a:rPr sz="3450" spc="-20" dirty="0">
                <a:latin typeface="Times New Roman"/>
                <a:cs typeface="Times New Roman"/>
              </a:rPr>
              <a:t>used </a:t>
            </a:r>
            <a:r>
              <a:rPr sz="3450" spc="60" dirty="0">
                <a:latin typeface="Times New Roman"/>
                <a:cs typeface="Times New Roman"/>
              </a:rPr>
              <a:t>for</a:t>
            </a:r>
            <a:r>
              <a:rPr sz="3450" spc="500" dirty="0">
                <a:latin typeface="Times New Roman"/>
                <a:cs typeface="Times New Roman"/>
              </a:rPr>
              <a:t>  </a:t>
            </a:r>
            <a:r>
              <a:rPr sz="3450" dirty="0">
                <a:latin typeface="Times New Roman"/>
                <a:cs typeface="Times New Roman"/>
              </a:rPr>
              <a:t>classification,</a:t>
            </a:r>
            <a:r>
              <a:rPr sz="3450" spc="505" dirty="0">
                <a:latin typeface="Times New Roman"/>
                <a:cs typeface="Times New Roman"/>
              </a:rPr>
              <a:t>  </a:t>
            </a:r>
            <a:r>
              <a:rPr sz="3450" dirty="0">
                <a:latin typeface="Times New Roman"/>
                <a:cs typeface="Times New Roman"/>
              </a:rPr>
              <a:t>with</a:t>
            </a:r>
            <a:r>
              <a:rPr sz="3450" spc="509" dirty="0">
                <a:latin typeface="Times New Roman"/>
                <a:cs typeface="Times New Roman"/>
              </a:rPr>
              <a:t>  </a:t>
            </a:r>
            <a:r>
              <a:rPr sz="3450" spc="60" dirty="0">
                <a:latin typeface="Times New Roman"/>
                <a:cs typeface="Times New Roman"/>
              </a:rPr>
              <a:t>the</a:t>
            </a:r>
            <a:r>
              <a:rPr sz="3450" spc="505" dirty="0">
                <a:latin typeface="Times New Roman"/>
                <a:cs typeface="Times New Roman"/>
              </a:rPr>
              <a:t>  </a:t>
            </a:r>
            <a:r>
              <a:rPr sz="3450" dirty="0">
                <a:latin typeface="Times New Roman"/>
                <a:cs typeface="Times New Roman"/>
              </a:rPr>
              <a:t>final</a:t>
            </a:r>
            <a:r>
              <a:rPr sz="3450" spc="509" dirty="0">
                <a:latin typeface="Times New Roman"/>
                <a:cs typeface="Times New Roman"/>
              </a:rPr>
              <a:t>  </a:t>
            </a:r>
            <a:r>
              <a:rPr sz="3450" dirty="0">
                <a:latin typeface="Times New Roman"/>
                <a:cs typeface="Times New Roman"/>
              </a:rPr>
              <a:t>layer</a:t>
            </a:r>
            <a:r>
              <a:rPr sz="3450" spc="505" dirty="0">
                <a:latin typeface="Times New Roman"/>
                <a:cs typeface="Times New Roman"/>
              </a:rPr>
              <a:t>  </a:t>
            </a:r>
            <a:r>
              <a:rPr sz="3450" dirty="0">
                <a:latin typeface="Times New Roman"/>
                <a:cs typeface="Times New Roman"/>
              </a:rPr>
              <a:t>using</a:t>
            </a:r>
            <a:r>
              <a:rPr sz="3450" spc="509" dirty="0">
                <a:latin typeface="Times New Roman"/>
                <a:cs typeface="Times New Roman"/>
              </a:rPr>
              <a:t>  </a:t>
            </a:r>
            <a:r>
              <a:rPr sz="3450" dirty="0">
                <a:latin typeface="Times New Roman"/>
                <a:cs typeface="Times New Roman"/>
              </a:rPr>
              <a:t>softmax</a:t>
            </a:r>
            <a:r>
              <a:rPr sz="3450" spc="509" dirty="0">
                <a:latin typeface="Times New Roman"/>
                <a:cs typeface="Times New Roman"/>
              </a:rPr>
              <a:t>  </a:t>
            </a:r>
            <a:r>
              <a:rPr sz="3450" dirty="0">
                <a:latin typeface="Times New Roman"/>
                <a:cs typeface="Times New Roman"/>
              </a:rPr>
              <a:t>activation</a:t>
            </a:r>
            <a:r>
              <a:rPr sz="3450" spc="505" dirty="0">
                <a:latin typeface="Times New Roman"/>
                <a:cs typeface="Times New Roman"/>
              </a:rPr>
              <a:t>  </a:t>
            </a:r>
            <a:r>
              <a:rPr sz="3450" spc="60" dirty="0">
                <a:latin typeface="Times New Roman"/>
                <a:cs typeface="Times New Roman"/>
              </a:rPr>
              <a:t>for</a:t>
            </a:r>
            <a:r>
              <a:rPr sz="3450" spc="509" dirty="0">
                <a:latin typeface="Times New Roman"/>
                <a:cs typeface="Times New Roman"/>
              </a:rPr>
              <a:t>  </a:t>
            </a:r>
            <a:r>
              <a:rPr sz="3450" dirty="0">
                <a:latin typeface="Times New Roman"/>
                <a:cs typeface="Times New Roman"/>
              </a:rPr>
              <a:t>multi-</a:t>
            </a:r>
            <a:r>
              <a:rPr sz="3450" spc="-20" dirty="0">
                <a:latin typeface="Times New Roman"/>
                <a:cs typeface="Times New Roman"/>
              </a:rPr>
              <a:t>class </a:t>
            </a:r>
            <a:r>
              <a:rPr sz="3450" spc="-10" dirty="0">
                <a:latin typeface="Times New Roman"/>
                <a:cs typeface="Times New Roman"/>
              </a:rPr>
              <a:t>classification.</a:t>
            </a:r>
            <a:endParaRPr sz="3450">
              <a:latin typeface="Times New Roman"/>
              <a:cs typeface="Times New Roman"/>
            </a:endParaRPr>
          </a:p>
          <a:p>
            <a:pPr marL="12700" marR="5080" algn="just">
              <a:lnSpc>
                <a:spcPts val="4130"/>
              </a:lnSpc>
              <a:spcBef>
                <a:spcPts val="100"/>
              </a:spcBef>
            </a:pPr>
            <a:r>
              <a:rPr sz="3450" spc="65" dirty="0">
                <a:latin typeface="Times New Roman"/>
                <a:cs typeface="Times New Roman"/>
              </a:rPr>
              <a:t>Model</a:t>
            </a:r>
            <a:r>
              <a:rPr sz="3450" spc="21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Training:</a:t>
            </a:r>
            <a:r>
              <a:rPr sz="3450" spc="210" dirty="0">
                <a:latin typeface="Times New Roman"/>
                <a:cs typeface="Times New Roman"/>
              </a:rPr>
              <a:t> </a:t>
            </a:r>
            <a:r>
              <a:rPr sz="3450" spc="55" dirty="0">
                <a:latin typeface="Times New Roman"/>
                <a:cs typeface="Times New Roman"/>
              </a:rPr>
              <a:t>The</a:t>
            </a:r>
            <a:r>
              <a:rPr sz="3450" spc="21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model</a:t>
            </a:r>
            <a:r>
              <a:rPr sz="3450" spc="21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is</a:t>
            </a:r>
            <a:r>
              <a:rPr sz="3450" spc="21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compiled</a:t>
            </a:r>
            <a:r>
              <a:rPr sz="3450" spc="21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with</a:t>
            </a:r>
            <a:r>
              <a:rPr sz="3450" spc="215" dirty="0">
                <a:latin typeface="Times New Roman"/>
                <a:cs typeface="Times New Roman"/>
              </a:rPr>
              <a:t> </a:t>
            </a:r>
            <a:r>
              <a:rPr sz="3450" spc="60" dirty="0">
                <a:latin typeface="Times New Roman"/>
                <a:cs typeface="Times New Roman"/>
              </a:rPr>
              <a:t>the</a:t>
            </a:r>
            <a:r>
              <a:rPr sz="3450" spc="215" dirty="0">
                <a:latin typeface="Times New Roman"/>
                <a:cs typeface="Times New Roman"/>
              </a:rPr>
              <a:t> </a:t>
            </a:r>
            <a:r>
              <a:rPr sz="3450" spc="105" dirty="0">
                <a:latin typeface="Times New Roman"/>
                <a:cs typeface="Times New Roman"/>
              </a:rPr>
              <a:t>Adam</a:t>
            </a:r>
            <a:r>
              <a:rPr sz="3450" spc="21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optimizer</a:t>
            </a:r>
            <a:r>
              <a:rPr sz="3450" spc="215" dirty="0">
                <a:latin typeface="Times New Roman"/>
                <a:cs typeface="Times New Roman"/>
              </a:rPr>
              <a:t> </a:t>
            </a:r>
            <a:r>
              <a:rPr sz="3450" spc="125" dirty="0">
                <a:latin typeface="Times New Roman"/>
                <a:cs typeface="Times New Roman"/>
              </a:rPr>
              <a:t>and</a:t>
            </a:r>
            <a:r>
              <a:rPr sz="3450" spc="21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categorical</a:t>
            </a:r>
            <a:r>
              <a:rPr sz="3450" spc="210" dirty="0">
                <a:latin typeface="Times New Roman"/>
                <a:cs typeface="Times New Roman"/>
              </a:rPr>
              <a:t> </a:t>
            </a:r>
            <a:r>
              <a:rPr sz="3450" spc="-10" dirty="0">
                <a:latin typeface="Times New Roman"/>
                <a:cs typeface="Times New Roman"/>
              </a:rPr>
              <a:t>cross- </a:t>
            </a:r>
            <a:r>
              <a:rPr sz="3450" spc="60" dirty="0">
                <a:latin typeface="Times New Roman"/>
                <a:cs typeface="Times New Roman"/>
              </a:rPr>
              <a:t>entropy</a:t>
            </a:r>
            <a:r>
              <a:rPr sz="3450" spc="59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loss</a:t>
            </a:r>
            <a:r>
              <a:rPr sz="3450" spc="60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function.</a:t>
            </a:r>
            <a:r>
              <a:rPr sz="3450" spc="605" dirty="0">
                <a:latin typeface="Times New Roman"/>
                <a:cs typeface="Times New Roman"/>
              </a:rPr>
              <a:t> </a:t>
            </a:r>
            <a:r>
              <a:rPr sz="3450" spc="140" dirty="0">
                <a:latin typeface="Times New Roman"/>
                <a:cs typeface="Times New Roman"/>
              </a:rPr>
              <a:t>It</a:t>
            </a:r>
            <a:r>
              <a:rPr sz="3450" spc="60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is</a:t>
            </a:r>
            <a:r>
              <a:rPr sz="3450" spc="600" dirty="0">
                <a:latin typeface="Times New Roman"/>
                <a:cs typeface="Times New Roman"/>
              </a:rPr>
              <a:t> </a:t>
            </a:r>
            <a:r>
              <a:rPr sz="3450" spc="70" dirty="0">
                <a:latin typeface="Times New Roman"/>
                <a:cs typeface="Times New Roman"/>
              </a:rPr>
              <a:t>then</a:t>
            </a:r>
            <a:r>
              <a:rPr sz="3450" spc="605" dirty="0">
                <a:latin typeface="Times New Roman"/>
                <a:cs typeface="Times New Roman"/>
              </a:rPr>
              <a:t> </a:t>
            </a:r>
            <a:r>
              <a:rPr sz="3450" spc="55" dirty="0">
                <a:latin typeface="Times New Roman"/>
                <a:cs typeface="Times New Roman"/>
              </a:rPr>
              <a:t>trained</a:t>
            </a:r>
            <a:r>
              <a:rPr sz="3450" spc="600" dirty="0">
                <a:latin typeface="Times New Roman"/>
                <a:cs typeface="Times New Roman"/>
              </a:rPr>
              <a:t> </a:t>
            </a:r>
            <a:r>
              <a:rPr sz="3450" spc="135" dirty="0">
                <a:latin typeface="Times New Roman"/>
                <a:cs typeface="Times New Roman"/>
              </a:rPr>
              <a:t>on</a:t>
            </a:r>
            <a:r>
              <a:rPr sz="3450" spc="605" dirty="0">
                <a:latin typeface="Times New Roman"/>
                <a:cs typeface="Times New Roman"/>
              </a:rPr>
              <a:t> </a:t>
            </a:r>
            <a:r>
              <a:rPr sz="3450" spc="60" dirty="0">
                <a:latin typeface="Times New Roman"/>
                <a:cs typeface="Times New Roman"/>
              </a:rPr>
              <a:t>the</a:t>
            </a:r>
            <a:r>
              <a:rPr sz="3450" spc="605" dirty="0">
                <a:latin typeface="Times New Roman"/>
                <a:cs typeface="Times New Roman"/>
              </a:rPr>
              <a:t> </a:t>
            </a:r>
            <a:r>
              <a:rPr sz="3450" spc="60" dirty="0">
                <a:latin typeface="Times New Roman"/>
                <a:cs typeface="Times New Roman"/>
              </a:rPr>
              <a:t>prepared</a:t>
            </a:r>
            <a:r>
              <a:rPr sz="3450" spc="60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training</a:t>
            </a:r>
            <a:r>
              <a:rPr sz="3450" spc="605" dirty="0">
                <a:latin typeface="Times New Roman"/>
                <a:cs typeface="Times New Roman"/>
              </a:rPr>
              <a:t> </a:t>
            </a:r>
            <a:r>
              <a:rPr sz="3450" spc="125" dirty="0">
                <a:latin typeface="Times New Roman"/>
                <a:cs typeface="Times New Roman"/>
              </a:rPr>
              <a:t>data</a:t>
            </a:r>
            <a:r>
              <a:rPr sz="3450" spc="605" dirty="0">
                <a:latin typeface="Times New Roman"/>
                <a:cs typeface="Times New Roman"/>
              </a:rPr>
              <a:t> </a:t>
            </a:r>
            <a:r>
              <a:rPr sz="3450" spc="60" dirty="0">
                <a:latin typeface="Times New Roman"/>
                <a:cs typeface="Times New Roman"/>
              </a:rPr>
              <a:t>for</a:t>
            </a:r>
            <a:r>
              <a:rPr sz="3450" spc="600" dirty="0">
                <a:latin typeface="Times New Roman"/>
                <a:cs typeface="Times New Roman"/>
              </a:rPr>
              <a:t> </a:t>
            </a:r>
            <a:r>
              <a:rPr sz="3450" spc="180" dirty="0">
                <a:latin typeface="Times New Roman"/>
                <a:cs typeface="Times New Roman"/>
              </a:rPr>
              <a:t>a</a:t>
            </a:r>
            <a:r>
              <a:rPr sz="3450" spc="605" dirty="0">
                <a:latin typeface="Times New Roman"/>
                <a:cs typeface="Times New Roman"/>
              </a:rPr>
              <a:t> </a:t>
            </a:r>
            <a:r>
              <a:rPr sz="3450" spc="-10" dirty="0">
                <a:latin typeface="Times New Roman"/>
                <a:cs typeface="Times New Roman"/>
              </a:rPr>
              <a:t>specified </a:t>
            </a:r>
            <a:r>
              <a:rPr sz="3450" spc="70" dirty="0">
                <a:latin typeface="Times New Roman"/>
                <a:cs typeface="Times New Roman"/>
              </a:rPr>
              <a:t>number</a:t>
            </a:r>
            <a:r>
              <a:rPr sz="3450" spc="-10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of</a:t>
            </a:r>
            <a:r>
              <a:rPr sz="3450" spc="-9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epochs</a:t>
            </a:r>
            <a:r>
              <a:rPr sz="3450" spc="-95" dirty="0">
                <a:latin typeface="Times New Roman"/>
                <a:cs typeface="Times New Roman"/>
              </a:rPr>
              <a:t> </a:t>
            </a:r>
            <a:r>
              <a:rPr sz="3450" spc="125" dirty="0">
                <a:latin typeface="Times New Roman"/>
                <a:cs typeface="Times New Roman"/>
              </a:rPr>
              <a:t>and</a:t>
            </a:r>
            <a:r>
              <a:rPr sz="3450" spc="-95" dirty="0">
                <a:latin typeface="Times New Roman"/>
                <a:cs typeface="Times New Roman"/>
              </a:rPr>
              <a:t> </a:t>
            </a:r>
            <a:r>
              <a:rPr sz="3450" spc="80" dirty="0">
                <a:latin typeface="Times New Roman"/>
                <a:cs typeface="Times New Roman"/>
              </a:rPr>
              <a:t>batch</a:t>
            </a:r>
            <a:r>
              <a:rPr sz="3450" spc="-95" dirty="0">
                <a:latin typeface="Times New Roman"/>
                <a:cs typeface="Times New Roman"/>
              </a:rPr>
              <a:t> </a:t>
            </a:r>
            <a:r>
              <a:rPr sz="3450" spc="-10" dirty="0">
                <a:latin typeface="Times New Roman"/>
                <a:cs typeface="Times New Roman"/>
              </a:rPr>
              <a:t>size.</a:t>
            </a:r>
            <a:endParaRPr sz="3450">
              <a:latin typeface="Times New Roman"/>
              <a:cs typeface="Times New Roman"/>
            </a:endParaRPr>
          </a:p>
          <a:p>
            <a:pPr marL="12700" marR="5080" algn="just">
              <a:lnSpc>
                <a:spcPts val="4130"/>
              </a:lnSpc>
              <a:spcBef>
                <a:spcPts val="10"/>
              </a:spcBef>
            </a:pPr>
            <a:r>
              <a:rPr sz="3450" spc="65" dirty="0">
                <a:latin typeface="Times New Roman"/>
                <a:cs typeface="Times New Roman"/>
              </a:rPr>
              <a:t>Model</a:t>
            </a:r>
            <a:r>
              <a:rPr sz="3450" spc="45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Evaluation:</a:t>
            </a:r>
            <a:r>
              <a:rPr sz="3450" spc="45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After</a:t>
            </a:r>
            <a:r>
              <a:rPr sz="3450" spc="45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training,</a:t>
            </a:r>
            <a:r>
              <a:rPr sz="3450" spc="450" dirty="0">
                <a:latin typeface="Times New Roman"/>
                <a:cs typeface="Times New Roman"/>
              </a:rPr>
              <a:t> </a:t>
            </a:r>
            <a:r>
              <a:rPr sz="3450" spc="60" dirty="0">
                <a:latin typeface="Times New Roman"/>
                <a:cs typeface="Times New Roman"/>
              </a:rPr>
              <a:t>the</a:t>
            </a:r>
            <a:r>
              <a:rPr sz="3450" spc="45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model's</a:t>
            </a:r>
            <a:r>
              <a:rPr sz="3450" spc="45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performance</a:t>
            </a:r>
            <a:r>
              <a:rPr sz="3450" spc="45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is</a:t>
            </a:r>
            <a:r>
              <a:rPr sz="3450" spc="44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evaluated</a:t>
            </a:r>
            <a:r>
              <a:rPr sz="3450" spc="450" dirty="0">
                <a:latin typeface="Times New Roman"/>
                <a:cs typeface="Times New Roman"/>
              </a:rPr>
              <a:t> </a:t>
            </a:r>
            <a:r>
              <a:rPr sz="3450" spc="135" dirty="0">
                <a:latin typeface="Times New Roman"/>
                <a:cs typeface="Times New Roman"/>
              </a:rPr>
              <a:t>on</a:t>
            </a:r>
            <a:r>
              <a:rPr sz="3450" spc="450" dirty="0">
                <a:latin typeface="Times New Roman"/>
                <a:cs typeface="Times New Roman"/>
              </a:rPr>
              <a:t> </a:t>
            </a:r>
            <a:r>
              <a:rPr sz="3450" spc="60" dirty="0">
                <a:latin typeface="Times New Roman"/>
                <a:cs typeface="Times New Roman"/>
              </a:rPr>
              <a:t>the</a:t>
            </a:r>
            <a:r>
              <a:rPr sz="3450" spc="450" dirty="0">
                <a:latin typeface="Times New Roman"/>
                <a:cs typeface="Times New Roman"/>
              </a:rPr>
              <a:t> </a:t>
            </a:r>
            <a:r>
              <a:rPr sz="3450" spc="-10" dirty="0">
                <a:latin typeface="Times New Roman"/>
                <a:cs typeface="Times New Roman"/>
              </a:rPr>
              <a:t>training </a:t>
            </a:r>
            <a:r>
              <a:rPr sz="3450" spc="125" dirty="0">
                <a:latin typeface="Times New Roman"/>
                <a:cs typeface="Times New Roman"/>
              </a:rPr>
              <a:t>data</a:t>
            </a:r>
            <a:r>
              <a:rPr sz="3450" spc="-145" dirty="0">
                <a:latin typeface="Times New Roman"/>
                <a:cs typeface="Times New Roman"/>
              </a:rPr>
              <a:t> </a:t>
            </a:r>
            <a:r>
              <a:rPr sz="3450" spc="140" dirty="0">
                <a:latin typeface="Times New Roman"/>
                <a:cs typeface="Times New Roman"/>
              </a:rPr>
              <a:t>to</a:t>
            </a:r>
            <a:r>
              <a:rPr sz="3450" spc="-14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check</a:t>
            </a:r>
            <a:r>
              <a:rPr sz="3450" spc="-145" dirty="0">
                <a:latin typeface="Times New Roman"/>
                <a:cs typeface="Times New Roman"/>
              </a:rPr>
              <a:t> </a:t>
            </a:r>
            <a:r>
              <a:rPr sz="3450" spc="-10" dirty="0">
                <a:latin typeface="Times New Roman"/>
                <a:cs typeface="Times New Roman"/>
              </a:rPr>
              <a:t>accuracy.</a:t>
            </a:r>
            <a:endParaRPr sz="3450">
              <a:latin typeface="Times New Roman"/>
              <a:cs typeface="Times New Roman"/>
            </a:endParaRPr>
          </a:p>
          <a:p>
            <a:pPr marL="12700" marR="5080" algn="just">
              <a:lnSpc>
                <a:spcPts val="4130"/>
              </a:lnSpc>
            </a:pPr>
            <a:r>
              <a:rPr sz="3450" spc="114" dirty="0">
                <a:latin typeface="Times New Roman"/>
                <a:cs typeface="Times New Roman"/>
              </a:rPr>
              <a:t>Chatbot</a:t>
            </a:r>
            <a:r>
              <a:rPr sz="3450" spc="40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Interaction:</a:t>
            </a:r>
            <a:r>
              <a:rPr sz="3450" spc="41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Finally,</a:t>
            </a:r>
            <a:r>
              <a:rPr sz="3450" spc="415" dirty="0">
                <a:latin typeface="Times New Roman"/>
                <a:cs typeface="Times New Roman"/>
              </a:rPr>
              <a:t> </a:t>
            </a:r>
            <a:r>
              <a:rPr sz="3450" spc="60" dirty="0">
                <a:latin typeface="Times New Roman"/>
                <a:cs typeface="Times New Roman"/>
              </a:rPr>
              <a:t>the</a:t>
            </a:r>
            <a:r>
              <a:rPr sz="3450" spc="41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code</a:t>
            </a:r>
            <a:r>
              <a:rPr sz="3450" spc="41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allows</a:t>
            </a:r>
            <a:r>
              <a:rPr sz="3450" spc="41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interaction</a:t>
            </a:r>
            <a:r>
              <a:rPr sz="3450" spc="41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with</a:t>
            </a:r>
            <a:r>
              <a:rPr sz="3450" spc="415" dirty="0">
                <a:latin typeface="Times New Roman"/>
                <a:cs typeface="Times New Roman"/>
              </a:rPr>
              <a:t> </a:t>
            </a:r>
            <a:r>
              <a:rPr sz="3450" spc="60" dirty="0">
                <a:latin typeface="Times New Roman"/>
                <a:cs typeface="Times New Roman"/>
              </a:rPr>
              <a:t>the</a:t>
            </a:r>
            <a:r>
              <a:rPr sz="3450" spc="415" dirty="0">
                <a:latin typeface="Times New Roman"/>
                <a:cs typeface="Times New Roman"/>
              </a:rPr>
              <a:t> </a:t>
            </a:r>
            <a:r>
              <a:rPr sz="3450" spc="75" dirty="0">
                <a:latin typeface="Times New Roman"/>
                <a:cs typeface="Times New Roman"/>
              </a:rPr>
              <a:t>chatbot.</a:t>
            </a:r>
            <a:r>
              <a:rPr sz="3450" spc="415" dirty="0">
                <a:latin typeface="Times New Roman"/>
                <a:cs typeface="Times New Roman"/>
              </a:rPr>
              <a:t> </a:t>
            </a:r>
            <a:r>
              <a:rPr sz="3450" spc="140" dirty="0">
                <a:latin typeface="Times New Roman"/>
                <a:cs typeface="Times New Roman"/>
              </a:rPr>
              <a:t>It</a:t>
            </a:r>
            <a:r>
              <a:rPr sz="3450" spc="41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takes</a:t>
            </a:r>
            <a:r>
              <a:rPr sz="3450" spc="420" dirty="0">
                <a:latin typeface="Times New Roman"/>
                <a:cs typeface="Times New Roman"/>
              </a:rPr>
              <a:t> </a:t>
            </a:r>
            <a:r>
              <a:rPr sz="3450" spc="-20" dirty="0">
                <a:latin typeface="Times New Roman"/>
                <a:cs typeface="Times New Roman"/>
              </a:rPr>
              <a:t>user </a:t>
            </a:r>
            <a:r>
              <a:rPr sz="3450" spc="65" dirty="0">
                <a:latin typeface="Times New Roman"/>
                <a:cs typeface="Times New Roman"/>
              </a:rPr>
              <a:t>input,</a:t>
            </a:r>
            <a:r>
              <a:rPr sz="3450" spc="1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processes</a:t>
            </a:r>
            <a:r>
              <a:rPr sz="3450" spc="1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it</a:t>
            </a:r>
            <a:r>
              <a:rPr sz="3450" spc="2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similar</a:t>
            </a:r>
            <a:r>
              <a:rPr sz="3450" spc="10" dirty="0">
                <a:latin typeface="Times New Roman"/>
                <a:cs typeface="Times New Roman"/>
              </a:rPr>
              <a:t> </a:t>
            </a:r>
            <a:r>
              <a:rPr sz="3450" spc="140" dirty="0">
                <a:latin typeface="Times New Roman"/>
                <a:cs typeface="Times New Roman"/>
              </a:rPr>
              <a:t>to</a:t>
            </a:r>
            <a:r>
              <a:rPr sz="3450" spc="20" dirty="0">
                <a:latin typeface="Times New Roman"/>
                <a:cs typeface="Times New Roman"/>
              </a:rPr>
              <a:t> </a:t>
            </a:r>
            <a:r>
              <a:rPr sz="3450" spc="60" dirty="0">
                <a:latin typeface="Times New Roman"/>
                <a:cs typeface="Times New Roman"/>
              </a:rPr>
              <a:t>how</a:t>
            </a:r>
            <a:r>
              <a:rPr sz="3450" spc="1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training</a:t>
            </a:r>
            <a:r>
              <a:rPr sz="3450" spc="15" dirty="0">
                <a:latin typeface="Times New Roman"/>
                <a:cs typeface="Times New Roman"/>
              </a:rPr>
              <a:t> </a:t>
            </a:r>
            <a:r>
              <a:rPr sz="3450" spc="125" dirty="0">
                <a:latin typeface="Times New Roman"/>
                <a:cs typeface="Times New Roman"/>
              </a:rPr>
              <a:t>data</a:t>
            </a:r>
            <a:r>
              <a:rPr sz="3450" spc="1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was</a:t>
            </a:r>
            <a:r>
              <a:rPr sz="3450" spc="2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preprocessed,</a:t>
            </a:r>
            <a:r>
              <a:rPr sz="3450" spc="1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predicts</a:t>
            </a:r>
            <a:r>
              <a:rPr sz="3450" spc="15" dirty="0">
                <a:latin typeface="Times New Roman"/>
                <a:cs typeface="Times New Roman"/>
              </a:rPr>
              <a:t> </a:t>
            </a:r>
            <a:r>
              <a:rPr sz="3450" spc="60" dirty="0">
                <a:latin typeface="Times New Roman"/>
                <a:cs typeface="Times New Roman"/>
              </a:rPr>
              <a:t>the</a:t>
            </a:r>
            <a:r>
              <a:rPr sz="3450" spc="15" dirty="0">
                <a:latin typeface="Times New Roman"/>
                <a:cs typeface="Times New Roman"/>
              </a:rPr>
              <a:t> </a:t>
            </a:r>
            <a:r>
              <a:rPr sz="3450" spc="50" dirty="0">
                <a:latin typeface="Times New Roman"/>
                <a:cs typeface="Times New Roman"/>
              </a:rPr>
              <a:t>intent</a:t>
            </a:r>
            <a:r>
              <a:rPr sz="3450" spc="20" dirty="0">
                <a:latin typeface="Times New Roman"/>
                <a:cs typeface="Times New Roman"/>
              </a:rPr>
              <a:t> </a:t>
            </a:r>
            <a:r>
              <a:rPr sz="3450" spc="-20" dirty="0">
                <a:latin typeface="Times New Roman"/>
                <a:cs typeface="Times New Roman"/>
              </a:rPr>
              <a:t>using </a:t>
            </a:r>
            <a:r>
              <a:rPr sz="3450" spc="60" dirty="0">
                <a:latin typeface="Times New Roman"/>
                <a:cs typeface="Times New Roman"/>
              </a:rPr>
              <a:t>the</a:t>
            </a:r>
            <a:r>
              <a:rPr sz="3450" spc="-75" dirty="0">
                <a:latin typeface="Times New Roman"/>
                <a:cs typeface="Times New Roman"/>
              </a:rPr>
              <a:t> </a:t>
            </a:r>
            <a:r>
              <a:rPr sz="3450" spc="55" dirty="0">
                <a:latin typeface="Times New Roman"/>
                <a:cs typeface="Times New Roman"/>
              </a:rPr>
              <a:t>trained</a:t>
            </a:r>
            <a:r>
              <a:rPr sz="3450" spc="-7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model,</a:t>
            </a:r>
            <a:r>
              <a:rPr sz="3450" spc="-75" dirty="0">
                <a:latin typeface="Times New Roman"/>
                <a:cs typeface="Times New Roman"/>
              </a:rPr>
              <a:t> </a:t>
            </a:r>
            <a:r>
              <a:rPr sz="3450" spc="125" dirty="0">
                <a:latin typeface="Times New Roman"/>
                <a:cs typeface="Times New Roman"/>
              </a:rPr>
              <a:t>and</a:t>
            </a:r>
            <a:r>
              <a:rPr sz="3450" spc="-7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generates</a:t>
            </a:r>
            <a:r>
              <a:rPr sz="3450" spc="-75" dirty="0">
                <a:latin typeface="Times New Roman"/>
                <a:cs typeface="Times New Roman"/>
              </a:rPr>
              <a:t> </a:t>
            </a:r>
            <a:r>
              <a:rPr sz="3450" spc="180" dirty="0">
                <a:latin typeface="Times New Roman"/>
                <a:cs typeface="Times New Roman"/>
              </a:rPr>
              <a:t>a</a:t>
            </a:r>
            <a:r>
              <a:rPr sz="3450" spc="-7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response</a:t>
            </a:r>
            <a:r>
              <a:rPr sz="3450" spc="-7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based</a:t>
            </a:r>
            <a:r>
              <a:rPr sz="3450" spc="-75" dirty="0">
                <a:latin typeface="Times New Roman"/>
                <a:cs typeface="Times New Roman"/>
              </a:rPr>
              <a:t> </a:t>
            </a:r>
            <a:r>
              <a:rPr sz="3450" spc="135" dirty="0">
                <a:latin typeface="Times New Roman"/>
                <a:cs typeface="Times New Roman"/>
              </a:rPr>
              <a:t>on</a:t>
            </a:r>
            <a:r>
              <a:rPr sz="3450" spc="-70" dirty="0">
                <a:latin typeface="Times New Roman"/>
                <a:cs typeface="Times New Roman"/>
              </a:rPr>
              <a:t> </a:t>
            </a:r>
            <a:r>
              <a:rPr sz="3450" spc="60" dirty="0">
                <a:latin typeface="Times New Roman"/>
                <a:cs typeface="Times New Roman"/>
              </a:rPr>
              <a:t>the</a:t>
            </a:r>
            <a:r>
              <a:rPr sz="3450" spc="-7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predicted</a:t>
            </a:r>
            <a:r>
              <a:rPr sz="3450" spc="-70" dirty="0">
                <a:latin typeface="Times New Roman"/>
                <a:cs typeface="Times New Roman"/>
              </a:rPr>
              <a:t> </a:t>
            </a:r>
            <a:r>
              <a:rPr sz="3450" spc="-10" dirty="0">
                <a:latin typeface="Times New Roman"/>
                <a:cs typeface="Times New Roman"/>
              </a:rPr>
              <a:t>intent.</a:t>
            </a:r>
            <a:endParaRPr sz="3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1067</Words>
  <Application>Microsoft Office PowerPoint</Application>
  <PresentationFormat>Custom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 Black</vt:lpstr>
      <vt:lpstr>Times New Roman</vt:lpstr>
      <vt:lpstr>Verdana</vt:lpstr>
      <vt:lpstr>Office Theme</vt:lpstr>
      <vt:lpstr>EVENT PLANNING CHATBOT</vt:lpstr>
      <vt:lpstr>PowerPoint Presentation</vt:lpstr>
      <vt:lpstr>PROBLEM STATEMENT</vt:lpstr>
      <vt:lpstr>PROJECT OVERVIEW</vt:lpstr>
      <vt:lpstr>PROPOSED SOLUTION</vt:lpstr>
      <vt:lpstr>SYSTEM REQUIREMENTS</vt:lpstr>
      <vt:lpstr>SYSTEM REQUIREMENTS – CONT.</vt:lpstr>
      <vt:lpstr>MODEL</vt:lpstr>
      <vt:lpstr>MODEL – CONT</vt:lpstr>
      <vt:lpstr>RESULT</vt:lpstr>
      <vt:lpstr>RESULT</vt:lpstr>
      <vt:lpstr>RESULT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Proposal Business Presentation in Violet Purple Yellow Geometric Style</dc:title>
  <dc:creator>Aiyappan V</dc:creator>
  <cp:keywords>DAGBeR0Zu4k,BAGBdn46exQ</cp:keywords>
  <cp:lastModifiedBy>CSE</cp:lastModifiedBy>
  <cp:revision>1</cp:revision>
  <dcterms:created xsi:type="dcterms:W3CDTF">2024-04-05T05:36:23Z</dcterms:created>
  <dcterms:modified xsi:type="dcterms:W3CDTF">2024-04-05T06:20:24Z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2024-04-05T00:00:00Z</vt:filetime>
  </property>
  <property fmtid="{D5CDD505-2E9C-101B-9397-08002B2CF9AE}" pid="3" name="Creator">
    <vt:lpwstr>Canva</vt:lpwstr>
  </property>
  <property fmtid="{D5CDD505-2E9C-101B-9397-08002B2CF9AE}" pid="4" name="LastSaved">
    <vt:filetime>2024-04-05T00:00:00Z</vt:filetime>
  </property>
  <property fmtid="{D5CDD505-2E9C-101B-9397-08002B2CF9AE}" pid="5" name="Producer">
    <vt:lpwstr>Canva</vt:lpwstr>
  </property>
</Properties>
</file>