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8" r:id="rId3"/>
    <p:sldId id="262" r:id="rId4"/>
    <p:sldId id="260" r:id="rId5"/>
    <p:sldId id="261" r:id="rId6"/>
    <p:sldId id="263" r:id="rId7"/>
    <p:sldId id="271" r:id="rId8"/>
    <p:sldId id="273" r:id="rId9"/>
    <p:sldId id="264" r:id="rId10"/>
    <p:sldId id="265" r:id="rId11"/>
    <p:sldId id="266" r:id="rId12"/>
    <p:sldId id="267" r:id="rId13"/>
    <p:sldId id="268" r:id="rId14"/>
    <p:sldId id="269" r:id="rId15"/>
    <p:sldId id="270" r:id="rId16"/>
    <p:sldId id="272" r:id="rId17"/>
    <p:sldId id="274"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1AA73"/>
    <a:srgbClr val="798EA0"/>
    <a:srgbClr val="8AA0B4"/>
    <a:srgbClr val="869BA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0" d="100"/>
          <a:sy n="50" d="100"/>
        </p:scale>
        <p:origin x="-570"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0757E97-DCF5-4F7A-8120-CB9F9AE69D97}" type="datetimeFigureOut">
              <a:rPr lang="zh-CN" altLang="en-US" smtClean="0"/>
              <a:t>2016/1/7</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C64FA00-637E-401B-A463-ED17D9FEEA95}" type="slidenum">
              <a:rPr lang="zh-CN" altLang="en-US" smtClean="0"/>
              <a:t>‹#›</a:t>
            </a:fld>
            <a:endParaRPr lang="zh-CN" altLang="en-US"/>
          </a:p>
        </p:txBody>
      </p:sp>
    </p:spTree>
    <p:extLst>
      <p:ext uri="{BB962C8B-B14F-4D97-AF65-F5344CB8AC3E}">
        <p14:creationId xmlns:p14="http://schemas.microsoft.com/office/powerpoint/2010/main" val="186078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科技</a:t>
            </a:r>
            <a:r>
              <a:rPr lang="en-US" altLang="zh-CN" dirty="0" smtClean="0"/>
              <a:t>339 </a:t>
            </a:r>
            <a:r>
              <a:rPr lang="zh-CN" altLang="en-US" dirty="0" smtClean="0"/>
              <a:t>人文</a:t>
            </a:r>
            <a:r>
              <a:rPr lang="en-US" altLang="zh-CN" dirty="0" smtClean="0"/>
              <a:t>4338</a:t>
            </a:r>
            <a:endParaRPr lang="zh-CN" altLang="en-US" dirty="0"/>
          </a:p>
        </p:txBody>
      </p:sp>
      <p:sp>
        <p:nvSpPr>
          <p:cNvPr id="4" name="灯片编号占位符 3"/>
          <p:cNvSpPr>
            <a:spLocks noGrp="1"/>
          </p:cNvSpPr>
          <p:nvPr>
            <p:ph type="sldNum" sz="quarter" idx="10"/>
          </p:nvPr>
        </p:nvSpPr>
        <p:spPr/>
        <p:txBody>
          <a:bodyPr/>
          <a:lstStyle/>
          <a:p>
            <a:fld id="{3C64FA00-637E-401B-A463-ED17D9FEEA95}" type="slidenum">
              <a:rPr lang="zh-CN" altLang="en-US" smtClean="0"/>
              <a:t>9</a:t>
            </a:fld>
            <a:endParaRPr lang="zh-CN" altLang="en-US"/>
          </a:p>
        </p:txBody>
      </p:sp>
    </p:spTree>
    <p:extLst>
      <p:ext uri="{BB962C8B-B14F-4D97-AF65-F5344CB8AC3E}">
        <p14:creationId xmlns:p14="http://schemas.microsoft.com/office/powerpoint/2010/main" val="32884216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人文评价方差较小，科技方差较大</a:t>
            </a:r>
            <a:endParaRPr lang="zh-CN" altLang="en-US" dirty="0"/>
          </a:p>
        </p:txBody>
      </p:sp>
      <p:sp>
        <p:nvSpPr>
          <p:cNvPr id="4" name="灯片编号占位符 3"/>
          <p:cNvSpPr>
            <a:spLocks noGrp="1"/>
          </p:cNvSpPr>
          <p:nvPr>
            <p:ph type="sldNum" sz="quarter" idx="10"/>
          </p:nvPr>
        </p:nvSpPr>
        <p:spPr/>
        <p:txBody>
          <a:bodyPr/>
          <a:lstStyle/>
          <a:p>
            <a:fld id="{3C64FA00-637E-401B-A463-ED17D9FEEA95}" type="slidenum">
              <a:rPr lang="zh-CN" altLang="en-US" smtClean="0"/>
              <a:t>10</a:t>
            </a:fld>
            <a:endParaRPr lang="zh-CN" altLang="en-US"/>
          </a:p>
        </p:txBody>
      </p:sp>
    </p:spTree>
    <p:extLst>
      <p:ext uri="{BB962C8B-B14F-4D97-AF65-F5344CB8AC3E}">
        <p14:creationId xmlns:p14="http://schemas.microsoft.com/office/powerpoint/2010/main" val="32301114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中国后现代偏多</a:t>
            </a:r>
            <a:endParaRPr lang="zh-CN" altLang="en-US" dirty="0"/>
          </a:p>
        </p:txBody>
      </p:sp>
      <p:sp>
        <p:nvSpPr>
          <p:cNvPr id="4" name="灯片编号占位符 3"/>
          <p:cNvSpPr>
            <a:spLocks noGrp="1"/>
          </p:cNvSpPr>
          <p:nvPr>
            <p:ph type="sldNum" sz="quarter" idx="10"/>
          </p:nvPr>
        </p:nvSpPr>
        <p:spPr/>
        <p:txBody>
          <a:bodyPr/>
          <a:lstStyle/>
          <a:p>
            <a:fld id="{3C64FA00-637E-401B-A463-ED17D9FEEA95}" type="slidenum">
              <a:rPr lang="zh-CN" altLang="en-US" smtClean="0"/>
              <a:t>11</a:t>
            </a:fld>
            <a:endParaRPr lang="zh-CN" altLang="en-US"/>
          </a:p>
        </p:txBody>
      </p:sp>
    </p:spTree>
    <p:extLst>
      <p:ext uri="{BB962C8B-B14F-4D97-AF65-F5344CB8AC3E}">
        <p14:creationId xmlns:p14="http://schemas.microsoft.com/office/powerpoint/2010/main" val="32301114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外国书籍占据压倒性优势</a:t>
            </a:r>
            <a:endParaRPr lang="zh-CN" altLang="en-US" dirty="0"/>
          </a:p>
        </p:txBody>
      </p:sp>
      <p:sp>
        <p:nvSpPr>
          <p:cNvPr id="4" name="灯片编号占位符 3"/>
          <p:cNvSpPr>
            <a:spLocks noGrp="1"/>
          </p:cNvSpPr>
          <p:nvPr>
            <p:ph type="sldNum" sz="quarter" idx="10"/>
          </p:nvPr>
        </p:nvSpPr>
        <p:spPr/>
        <p:txBody>
          <a:bodyPr/>
          <a:lstStyle/>
          <a:p>
            <a:fld id="{3C64FA00-637E-401B-A463-ED17D9FEEA95}" type="slidenum">
              <a:rPr lang="zh-CN" altLang="en-US" smtClean="0"/>
              <a:t>12</a:t>
            </a:fld>
            <a:endParaRPr lang="zh-CN" altLang="en-US"/>
          </a:p>
        </p:txBody>
      </p:sp>
    </p:spTree>
    <p:extLst>
      <p:ext uri="{BB962C8B-B14F-4D97-AF65-F5344CB8AC3E}">
        <p14:creationId xmlns:p14="http://schemas.microsoft.com/office/powerpoint/2010/main" val="32301114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64FA00-637E-401B-A463-ED17D9FEEA95}" type="slidenum">
              <a:rPr lang="zh-CN" altLang="en-US" smtClean="0"/>
              <a:t>13</a:t>
            </a:fld>
            <a:endParaRPr lang="zh-CN" altLang="en-US"/>
          </a:p>
        </p:txBody>
      </p:sp>
    </p:spTree>
    <p:extLst>
      <p:ext uri="{BB962C8B-B14F-4D97-AF65-F5344CB8AC3E}">
        <p14:creationId xmlns:p14="http://schemas.microsoft.com/office/powerpoint/2010/main" val="32301114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64FA00-637E-401B-A463-ED17D9FEEA95}" type="slidenum">
              <a:rPr lang="zh-CN" altLang="en-US" smtClean="0"/>
              <a:t>14</a:t>
            </a:fld>
            <a:endParaRPr lang="zh-CN" altLang="en-US"/>
          </a:p>
        </p:txBody>
      </p:sp>
    </p:spTree>
    <p:extLst>
      <p:ext uri="{BB962C8B-B14F-4D97-AF65-F5344CB8AC3E}">
        <p14:creationId xmlns:p14="http://schemas.microsoft.com/office/powerpoint/2010/main" val="32301114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64FA00-637E-401B-A463-ED17D9FEEA95}" type="slidenum">
              <a:rPr lang="zh-CN" altLang="en-US" smtClean="0"/>
              <a:t>15</a:t>
            </a:fld>
            <a:endParaRPr lang="zh-CN" altLang="en-US"/>
          </a:p>
        </p:txBody>
      </p:sp>
    </p:spTree>
    <p:extLst>
      <p:ext uri="{BB962C8B-B14F-4D97-AF65-F5344CB8AC3E}">
        <p14:creationId xmlns:p14="http://schemas.microsoft.com/office/powerpoint/2010/main" val="32301114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64FA00-637E-401B-A463-ED17D9FEEA95}" type="slidenum">
              <a:rPr lang="zh-CN" altLang="en-US" smtClean="0"/>
              <a:t>16</a:t>
            </a:fld>
            <a:endParaRPr lang="zh-CN" altLang="en-US"/>
          </a:p>
        </p:txBody>
      </p:sp>
    </p:spTree>
    <p:extLst>
      <p:ext uri="{BB962C8B-B14F-4D97-AF65-F5344CB8AC3E}">
        <p14:creationId xmlns:p14="http://schemas.microsoft.com/office/powerpoint/2010/main" val="32301114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64FA00-637E-401B-A463-ED17D9FEEA95}" type="slidenum">
              <a:rPr lang="zh-CN" altLang="en-US" smtClean="0"/>
              <a:t>17</a:t>
            </a:fld>
            <a:endParaRPr lang="zh-CN" altLang="en-US"/>
          </a:p>
        </p:txBody>
      </p:sp>
    </p:spTree>
    <p:extLst>
      <p:ext uri="{BB962C8B-B14F-4D97-AF65-F5344CB8AC3E}">
        <p14:creationId xmlns:p14="http://schemas.microsoft.com/office/powerpoint/2010/main" val="3230111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719A53A-56AA-4836-BAF3-DAE13CD70E96}" type="datetimeFigureOut">
              <a:rPr lang="zh-CN" altLang="en-US" smtClean="0"/>
              <a:t>2016/1/7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72B404B-90F8-4945-A00E-3C6148C20FAC}" type="slidenum">
              <a:rPr lang="zh-CN" altLang="en-US" smtClean="0"/>
              <a:t>‹#›</a:t>
            </a:fld>
            <a:endParaRPr lang="zh-CN" altLang="en-US"/>
          </a:p>
        </p:txBody>
      </p:sp>
    </p:spTree>
    <p:extLst>
      <p:ext uri="{BB962C8B-B14F-4D97-AF65-F5344CB8AC3E}">
        <p14:creationId xmlns:p14="http://schemas.microsoft.com/office/powerpoint/2010/main" val="650925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719A53A-56AA-4836-BAF3-DAE13CD70E96}" type="datetimeFigureOut">
              <a:rPr lang="zh-CN" altLang="en-US" smtClean="0"/>
              <a:t>2016/1/7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72B404B-90F8-4945-A00E-3C6148C20FAC}" type="slidenum">
              <a:rPr lang="zh-CN" altLang="en-US" smtClean="0"/>
              <a:t>‹#›</a:t>
            </a:fld>
            <a:endParaRPr lang="zh-CN" altLang="en-US"/>
          </a:p>
        </p:txBody>
      </p:sp>
    </p:spTree>
    <p:extLst>
      <p:ext uri="{BB962C8B-B14F-4D97-AF65-F5344CB8AC3E}">
        <p14:creationId xmlns:p14="http://schemas.microsoft.com/office/powerpoint/2010/main" val="1428952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719A53A-56AA-4836-BAF3-DAE13CD70E96}" type="datetimeFigureOut">
              <a:rPr lang="zh-CN" altLang="en-US" smtClean="0"/>
              <a:t>2016/1/7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72B404B-90F8-4945-A00E-3C6148C20FAC}" type="slidenum">
              <a:rPr lang="zh-CN" altLang="en-US" smtClean="0"/>
              <a:t>‹#›</a:t>
            </a:fld>
            <a:endParaRPr lang="zh-CN" altLang="en-US"/>
          </a:p>
        </p:txBody>
      </p:sp>
    </p:spTree>
    <p:extLst>
      <p:ext uri="{BB962C8B-B14F-4D97-AF65-F5344CB8AC3E}">
        <p14:creationId xmlns:p14="http://schemas.microsoft.com/office/powerpoint/2010/main" val="1184927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719A53A-56AA-4836-BAF3-DAE13CD70E96}" type="datetimeFigureOut">
              <a:rPr lang="zh-CN" altLang="en-US" smtClean="0"/>
              <a:t>2016/1/7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72B404B-90F8-4945-A00E-3C6148C20FAC}" type="slidenum">
              <a:rPr lang="zh-CN" altLang="en-US" smtClean="0"/>
              <a:t>‹#›</a:t>
            </a:fld>
            <a:endParaRPr lang="zh-CN" altLang="en-US"/>
          </a:p>
        </p:txBody>
      </p:sp>
    </p:spTree>
    <p:extLst>
      <p:ext uri="{BB962C8B-B14F-4D97-AF65-F5344CB8AC3E}">
        <p14:creationId xmlns:p14="http://schemas.microsoft.com/office/powerpoint/2010/main" val="30908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719A53A-56AA-4836-BAF3-DAE13CD70E96}" type="datetimeFigureOut">
              <a:rPr lang="zh-CN" altLang="en-US" smtClean="0"/>
              <a:t>2016/1/7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72B404B-90F8-4945-A00E-3C6148C20FAC}" type="slidenum">
              <a:rPr lang="zh-CN" altLang="en-US" smtClean="0"/>
              <a:t>‹#›</a:t>
            </a:fld>
            <a:endParaRPr lang="zh-CN" altLang="en-US"/>
          </a:p>
        </p:txBody>
      </p:sp>
    </p:spTree>
    <p:extLst>
      <p:ext uri="{BB962C8B-B14F-4D97-AF65-F5344CB8AC3E}">
        <p14:creationId xmlns:p14="http://schemas.microsoft.com/office/powerpoint/2010/main" val="353803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719A53A-56AA-4836-BAF3-DAE13CD70E96}" type="datetimeFigureOut">
              <a:rPr lang="zh-CN" altLang="en-US" smtClean="0"/>
              <a:t>2016/1/7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72B404B-90F8-4945-A00E-3C6148C20FAC}" type="slidenum">
              <a:rPr lang="zh-CN" altLang="en-US" smtClean="0"/>
              <a:t>‹#›</a:t>
            </a:fld>
            <a:endParaRPr lang="zh-CN" altLang="en-US"/>
          </a:p>
        </p:txBody>
      </p:sp>
    </p:spTree>
    <p:extLst>
      <p:ext uri="{BB962C8B-B14F-4D97-AF65-F5344CB8AC3E}">
        <p14:creationId xmlns:p14="http://schemas.microsoft.com/office/powerpoint/2010/main" val="3849620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719A53A-56AA-4836-BAF3-DAE13CD70E96}" type="datetimeFigureOut">
              <a:rPr lang="zh-CN" altLang="en-US" smtClean="0"/>
              <a:t>2016/1/7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72B404B-90F8-4945-A00E-3C6148C20FAC}" type="slidenum">
              <a:rPr lang="zh-CN" altLang="en-US" smtClean="0"/>
              <a:t>‹#›</a:t>
            </a:fld>
            <a:endParaRPr lang="zh-CN" altLang="en-US"/>
          </a:p>
        </p:txBody>
      </p:sp>
    </p:spTree>
    <p:extLst>
      <p:ext uri="{BB962C8B-B14F-4D97-AF65-F5344CB8AC3E}">
        <p14:creationId xmlns:p14="http://schemas.microsoft.com/office/powerpoint/2010/main" val="3455242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719A53A-56AA-4836-BAF3-DAE13CD70E96}" type="datetimeFigureOut">
              <a:rPr lang="zh-CN" altLang="en-US" smtClean="0"/>
              <a:t>2016/1/7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72B404B-90F8-4945-A00E-3C6148C20FAC}" type="slidenum">
              <a:rPr lang="zh-CN" altLang="en-US" smtClean="0"/>
              <a:t>‹#›</a:t>
            </a:fld>
            <a:endParaRPr lang="zh-CN" altLang="en-US"/>
          </a:p>
        </p:txBody>
      </p:sp>
    </p:spTree>
    <p:extLst>
      <p:ext uri="{BB962C8B-B14F-4D97-AF65-F5344CB8AC3E}">
        <p14:creationId xmlns:p14="http://schemas.microsoft.com/office/powerpoint/2010/main" val="4060619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719A53A-56AA-4836-BAF3-DAE13CD70E96}" type="datetimeFigureOut">
              <a:rPr lang="zh-CN" altLang="en-US" smtClean="0"/>
              <a:t>2016/1/7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72B404B-90F8-4945-A00E-3C6148C20FAC}" type="slidenum">
              <a:rPr lang="zh-CN" altLang="en-US" smtClean="0"/>
              <a:t>‹#›</a:t>
            </a:fld>
            <a:endParaRPr lang="zh-CN" altLang="en-US"/>
          </a:p>
        </p:txBody>
      </p:sp>
    </p:spTree>
    <p:extLst>
      <p:ext uri="{BB962C8B-B14F-4D97-AF65-F5344CB8AC3E}">
        <p14:creationId xmlns:p14="http://schemas.microsoft.com/office/powerpoint/2010/main" val="4161345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719A53A-56AA-4836-BAF3-DAE13CD70E96}" type="datetimeFigureOut">
              <a:rPr lang="zh-CN" altLang="en-US" smtClean="0"/>
              <a:t>2016/1/7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72B404B-90F8-4945-A00E-3C6148C20FAC}" type="slidenum">
              <a:rPr lang="zh-CN" altLang="en-US" smtClean="0"/>
              <a:t>‹#›</a:t>
            </a:fld>
            <a:endParaRPr lang="zh-CN" altLang="en-US"/>
          </a:p>
        </p:txBody>
      </p:sp>
    </p:spTree>
    <p:extLst>
      <p:ext uri="{BB962C8B-B14F-4D97-AF65-F5344CB8AC3E}">
        <p14:creationId xmlns:p14="http://schemas.microsoft.com/office/powerpoint/2010/main" val="3571796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719A53A-56AA-4836-BAF3-DAE13CD70E96}" type="datetimeFigureOut">
              <a:rPr lang="zh-CN" altLang="en-US" smtClean="0"/>
              <a:t>2016/1/7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72B404B-90F8-4945-A00E-3C6148C20FAC}" type="slidenum">
              <a:rPr lang="zh-CN" altLang="en-US" smtClean="0"/>
              <a:t>‹#›</a:t>
            </a:fld>
            <a:endParaRPr lang="zh-CN" altLang="en-US"/>
          </a:p>
        </p:txBody>
      </p:sp>
    </p:spTree>
    <p:extLst>
      <p:ext uri="{BB962C8B-B14F-4D97-AF65-F5344CB8AC3E}">
        <p14:creationId xmlns:p14="http://schemas.microsoft.com/office/powerpoint/2010/main" val="1695925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19A53A-56AA-4836-BAF3-DAE13CD70E96}" type="datetimeFigureOut">
              <a:rPr lang="zh-CN" altLang="en-US" smtClean="0"/>
              <a:t>2016/1/7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2B404B-90F8-4945-A00E-3C6148C20FAC}" type="slidenum">
              <a:rPr lang="zh-CN" altLang="en-US" smtClean="0"/>
              <a:t>‹#›</a:t>
            </a:fld>
            <a:endParaRPr lang="zh-CN" altLang="en-US"/>
          </a:p>
        </p:txBody>
      </p:sp>
    </p:spTree>
    <p:extLst>
      <p:ext uri="{BB962C8B-B14F-4D97-AF65-F5344CB8AC3E}">
        <p14:creationId xmlns:p14="http://schemas.microsoft.com/office/powerpoint/2010/main" val="3537000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638621" y="3462080"/>
            <a:ext cx="4914757" cy="461665"/>
          </a:xfrm>
          <a:prstGeom prst="rect">
            <a:avLst/>
          </a:prstGeom>
          <a:noFill/>
          <a:ln w="12700">
            <a:noFill/>
          </a:ln>
          <a:effectLst/>
        </p:spPr>
        <p:txBody>
          <a:bodyPr wrap="square" rtlCol="0">
            <a:spAutoFit/>
          </a:bodyPr>
          <a:lstStyle/>
          <a:p>
            <a:pPr algn="dist"/>
            <a:r>
              <a:rPr lang="en-US" altLang="zh-CN" sz="2400" dirty="0">
                <a:solidFill>
                  <a:schemeClr val="bg1"/>
                </a:solidFill>
                <a:latin typeface="+mj-lt"/>
                <a:ea typeface="张海山锐线体简" panose="02000000000000000000" pitchFamily="2" charset="-122"/>
              </a:rPr>
              <a:t>Convenient family</a:t>
            </a:r>
            <a:endParaRPr lang="zh-CN" altLang="en-US" sz="2400" dirty="0">
              <a:solidFill>
                <a:schemeClr val="bg1"/>
              </a:solidFill>
              <a:latin typeface="+mj-lt"/>
              <a:ea typeface="张海山锐线体简" panose="02000000000000000000" pitchFamily="2" charset="-122"/>
            </a:endParaRPr>
          </a:p>
        </p:txBody>
      </p:sp>
      <p:sp>
        <p:nvSpPr>
          <p:cNvPr id="9" name="矩形 8"/>
          <p:cNvSpPr/>
          <p:nvPr/>
        </p:nvSpPr>
        <p:spPr>
          <a:xfrm>
            <a:off x="3486000" y="2149629"/>
            <a:ext cx="5220000" cy="1260000"/>
          </a:xfrm>
          <a:prstGeom prst="rect">
            <a:avLst/>
          </a:prstGeom>
          <a:solidFill>
            <a:schemeClr val="bg1"/>
          </a:soli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3486000" y="2134556"/>
            <a:ext cx="5220000" cy="1477328"/>
          </a:xfrm>
          <a:prstGeom prst="rect">
            <a:avLst/>
          </a:prstGeom>
          <a:noFill/>
          <a:effectLst/>
        </p:spPr>
        <p:txBody>
          <a:bodyPr wrap="square" rtlCol="0">
            <a:spAutoFit/>
          </a:bodyPr>
          <a:lstStyle/>
          <a:p>
            <a:pPr algn="ctr"/>
            <a:r>
              <a:rPr lang="zh-CN" altLang="en-US" sz="9000" spc="50" dirty="0" smtClean="0">
                <a:ln w="0"/>
                <a:solidFill>
                  <a:schemeClr val="bg1"/>
                </a:solidFill>
                <a:effectLst>
                  <a:innerShdw blurRad="63500" dist="50800" dir="13500000">
                    <a:srgbClr val="000000">
                      <a:alpha val="50000"/>
                    </a:srgbClr>
                  </a:innerShdw>
                </a:effectLst>
                <a:latin typeface="造字工房悦黑体验版常规体" pitchFamily="50" charset="-122"/>
                <a:ea typeface="造字工房悦黑体验版常规体" pitchFamily="50" charset="-122"/>
              </a:rPr>
              <a:t>便捷家庭</a:t>
            </a:r>
            <a:endParaRPr lang="en-US" altLang="zh-CN" sz="9000" spc="50" dirty="0" smtClean="0">
              <a:ln w="0"/>
              <a:solidFill>
                <a:schemeClr val="bg1"/>
              </a:solidFill>
              <a:effectLst>
                <a:innerShdw blurRad="63500" dist="50800" dir="13500000">
                  <a:srgbClr val="000000">
                    <a:alpha val="50000"/>
                  </a:srgbClr>
                </a:innerShdw>
              </a:effectLst>
              <a:latin typeface="造字工房悦黑体验版常规体" pitchFamily="50" charset="-122"/>
              <a:ea typeface="造字工房悦黑体验版常规体" pitchFamily="50" charset="-122"/>
            </a:endParaRPr>
          </a:p>
        </p:txBody>
      </p:sp>
      <p:sp>
        <p:nvSpPr>
          <p:cNvPr id="11" name="矩形 10"/>
          <p:cNvSpPr/>
          <p:nvPr/>
        </p:nvSpPr>
        <p:spPr>
          <a:xfrm>
            <a:off x="3486000" y="3422806"/>
            <a:ext cx="5220000" cy="487925"/>
          </a:xfrm>
          <a:prstGeom prst="rect">
            <a:avLst/>
          </a:prstGeom>
          <a:no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344400" cy="6858000"/>
          </a:xfrm>
          <a:prstGeom prst="rect">
            <a:avLst/>
          </a:prstGeom>
        </p:spPr>
      </p:pic>
      <p:sp>
        <p:nvSpPr>
          <p:cNvPr id="13" name="文本框 12"/>
          <p:cNvSpPr txBox="1"/>
          <p:nvPr/>
        </p:nvSpPr>
        <p:spPr>
          <a:xfrm>
            <a:off x="3791021" y="3614480"/>
            <a:ext cx="4914757" cy="461665"/>
          </a:xfrm>
          <a:prstGeom prst="rect">
            <a:avLst/>
          </a:prstGeom>
          <a:noFill/>
          <a:ln w="12700">
            <a:noFill/>
          </a:ln>
          <a:effectLst/>
        </p:spPr>
        <p:txBody>
          <a:bodyPr wrap="square" rtlCol="0">
            <a:spAutoFit/>
          </a:bodyPr>
          <a:lstStyle/>
          <a:p>
            <a:pPr algn="dist"/>
            <a:r>
              <a:rPr lang="en-US" altLang="zh-CN" sz="2400" dirty="0" smtClean="0">
                <a:solidFill>
                  <a:schemeClr val="accent3"/>
                </a:solidFill>
                <a:latin typeface="+mj-lt"/>
                <a:ea typeface="张海山锐线体简" panose="02000000000000000000" pitchFamily="2" charset="-122"/>
              </a:rPr>
              <a:t>web crawlers</a:t>
            </a:r>
            <a:endParaRPr lang="zh-CN" altLang="en-US" sz="2400" dirty="0">
              <a:solidFill>
                <a:schemeClr val="accent3"/>
              </a:solidFill>
              <a:latin typeface="+mj-lt"/>
              <a:ea typeface="张海山锐线体简" panose="02000000000000000000" pitchFamily="2" charset="-122"/>
            </a:endParaRPr>
          </a:p>
        </p:txBody>
      </p:sp>
      <p:sp>
        <p:nvSpPr>
          <p:cNvPr id="14" name="矩形 13"/>
          <p:cNvSpPr/>
          <p:nvPr/>
        </p:nvSpPr>
        <p:spPr>
          <a:xfrm>
            <a:off x="3638400" y="2302029"/>
            <a:ext cx="5220000" cy="1260000"/>
          </a:xfrm>
          <a:prstGeom prst="rect">
            <a:avLst/>
          </a:prstGeom>
          <a:solidFill>
            <a:schemeClr val="bg1"/>
          </a:soli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3157152" y="2402435"/>
            <a:ext cx="6182494" cy="1107996"/>
          </a:xfrm>
          <a:prstGeom prst="rect">
            <a:avLst/>
          </a:prstGeom>
          <a:noFill/>
          <a:effectLst/>
        </p:spPr>
        <p:txBody>
          <a:bodyPr wrap="square" rtlCol="0">
            <a:spAutoFit/>
          </a:bodyPr>
          <a:lstStyle/>
          <a:p>
            <a:pPr algn="ctr"/>
            <a:r>
              <a:rPr lang="en-US" altLang="zh-CN" sz="6600" spc="50" dirty="0" smtClean="0">
                <a:ln w="0"/>
                <a:solidFill>
                  <a:schemeClr val="accent5">
                    <a:lumMod val="75000"/>
                  </a:schemeClr>
                </a:solidFill>
                <a:effectLst>
                  <a:innerShdw blurRad="63500" dist="50800" dir="13500000">
                    <a:srgbClr val="000000">
                      <a:alpha val="50000"/>
                    </a:srgbClr>
                  </a:innerShdw>
                </a:effectLst>
                <a:latin typeface="造字工房悦黑体验版常规体" pitchFamily="50" charset="-122"/>
                <a:ea typeface="造字工房悦黑体验版常规体" pitchFamily="50" charset="-122"/>
              </a:rPr>
              <a:t>Java</a:t>
            </a:r>
            <a:r>
              <a:rPr lang="zh-CN" altLang="en-US" sz="6600" spc="50" dirty="0" smtClean="0">
                <a:ln w="0"/>
                <a:solidFill>
                  <a:schemeClr val="accent5">
                    <a:lumMod val="75000"/>
                  </a:schemeClr>
                </a:solidFill>
                <a:effectLst>
                  <a:innerShdw blurRad="63500" dist="50800" dir="13500000">
                    <a:srgbClr val="000000">
                      <a:alpha val="50000"/>
                    </a:srgbClr>
                  </a:innerShdw>
                </a:effectLst>
                <a:latin typeface="造字工房悦黑体验版常规体" pitchFamily="50" charset="-122"/>
                <a:ea typeface="造字工房悦黑体验版常规体" pitchFamily="50" charset="-122"/>
              </a:rPr>
              <a:t>网络爬虫</a:t>
            </a:r>
            <a:endParaRPr lang="en-US" altLang="zh-CN" sz="6600" spc="50" dirty="0" smtClean="0">
              <a:ln w="0"/>
              <a:solidFill>
                <a:schemeClr val="accent5">
                  <a:lumMod val="75000"/>
                </a:schemeClr>
              </a:solidFill>
              <a:effectLst>
                <a:innerShdw blurRad="63500" dist="50800" dir="13500000">
                  <a:srgbClr val="000000">
                    <a:alpha val="50000"/>
                  </a:srgbClr>
                </a:innerShdw>
              </a:effectLst>
              <a:latin typeface="造字工房悦黑体验版常规体" pitchFamily="50" charset="-122"/>
              <a:ea typeface="造字工房悦黑体验版常规体" pitchFamily="50" charset="-122"/>
            </a:endParaRPr>
          </a:p>
        </p:txBody>
      </p:sp>
      <p:sp>
        <p:nvSpPr>
          <p:cNvPr id="16" name="矩形 15"/>
          <p:cNvSpPr/>
          <p:nvPr/>
        </p:nvSpPr>
        <p:spPr>
          <a:xfrm>
            <a:off x="3638400" y="3575206"/>
            <a:ext cx="5220000" cy="487925"/>
          </a:xfrm>
          <a:prstGeom prst="rect">
            <a:avLst/>
          </a:prstGeom>
          <a:no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649830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剪去单角的矩形 4"/>
          <p:cNvSpPr/>
          <p:nvPr/>
        </p:nvSpPr>
        <p:spPr>
          <a:xfrm flipV="1">
            <a:off x="696000" y="720035"/>
            <a:ext cx="10800000" cy="5400000"/>
          </a:xfrm>
          <a:prstGeom prst="snip1Rect">
            <a:avLst>
              <a:gd name="adj" fmla="val 19900"/>
            </a:avLst>
          </a:prstGeom>
          <a:gradFill flip="none" rotWithShape="1">
            <a:gsLst>
              <a:gs pos="0">
                <a:schemeClr val="accent1">
                  <a:lumMod val="40000"/>
                  <a:lumOff val="60000"/>
                  <a:shade val="30000"/>
                  <a:satMod val="115000"/>
                </a:schemeClr>
              </a:gs>
              <a:gs pos="50000">
                <a:schemeClr val="accent1">
                  <a:lumMod val="40000"/>
                  <a:lumOff val="60000"/>
                  <a:shade val="67500"/>
                  <a:satMod val="115000"/>
                </a:schemeClr>
              </a:gs>
              <a:gs pos="100000">
                <a:schemeClr val="accent1">
                  <a:lumMod val="40000"/>
                  <a:lumOff val="60000"/>
                  <a:shade val="100000"/>
                  <a:satMod val="115000"/>
                </a:schemeClr>
              </a:gs>
            </a:gsLst>
            <a:lin ang="16200000" scaled="1"/>
            <a:tileRect/>
          </a:gradFill>
          <a:ln w="28575">
            <a:solidFill>
              <a:srgbClr val="D1AA73"/>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flipH="1">
            <a:off x="10674952" y="5280243"/>
            <a:ext cx="835877" cy="835877"/>
          </a:xfrm>
          <a:prstGeom prst="rtTriangle">
            <a:avLst/>
          </a:prstGeom>
          <a:solidFill>
            <a:schemeClr val="accent1">
              <a:lumMod val="40000"/>
              <a:lumOff val="60000"/>
            </a:schemeClr>
          </a:solidFill>
          <a:ln w="28575">
            <a:solidFill>
              <a:srgbClr val="D1AA73"/>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469034" y="1298906"/>
            <a:ext cx="3010293" cy="576000"/>
          </a:xfrm>
          <a:prstGeom prst="rect">
            <a:avLst/>
          </a:prstGeom>
          <a:solidFill>
            <a:srgbClr val="D1AA73"/>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
        <p:nvSpPr>
          <p:cNvPr id="9" name="文本框 8"/>
          <p:cNvSpPr txBox="1"/>
          <p:nvPr/>
        </p:nvSpPr>
        <p:spPr>
          <a:xfrm>
            <a:off x="2160494" y="1325296"/>
            <a:ext cx="1627369" cy="523220"/>
          </a:xfrm>
          <a:prstGeom prst="rect">
            <a:avLst/>
          </a:prstGeom>
          <a:noFill/>
        </p:spPr>
        <p:txBody>
          <a:bodyPr wrap="none" rtlCol="0">
            <a:spAutoFit/>
          </a:bodyPr>
          <a:lstStyle/>
          <a:p>
            <a:pPr algn="ctr"/>
            <a:r>
              <a:rPr lang="zh-CN" altLang="en-US" sz="2800" b="1" dirty="0" smtClean="0">
                <a:ln w="0"/>
                <a:solidFill>
                  <a:schemeClr val="bg1"/>
                </a:solidFill>
                <a:effectLst>
                  <a:outerShdw blurRad="38100" dist="25400" dir="5400000" algn="ctr" rotWithShape="0">
                    <a:srgbClr val="6E747A">
                      <a:alpha val="43000"/>
                    </a:srgbClr>
                  </a:outerShdw>
                </a:effectLst>
                <a:latin typeface="张海山锐线体简" panose="02000000000000000000" pitchFamily="2" charset="-122"/>
                <a:ea typeface="张海山锐线体简" panose="02000000000000000000" pitchFamily="2" charset="-122"/>
              </a:rPr>
              <a:t>评分分布</a:t>
            </a:r>
            <a:endParaRPr lang="zh-CN" altLang="en-US" sz="2800" b="1" dirty="0">
              <a:ln w="0"/>
              <a:solidFill>
                <a:schemeClr val="bg1"/>
              </a:solidFill>
              <a:effectLst>
                <a:outerShdw blurRad="38100" dist="25400" dir="5400000" algn="ctr" rotWithShape="0">
                  <a:srgbClr val="6E747A">
                    <a:alpha val="43000"/>
                  </a:srgbClr>
                </a:outerShdw>
              </a:effectLst>
              <a:latin typeface="张海山锐线体简" panose="02000000000000000000" pitchFamily="2" charset="-122"/>
              <a:ea typeface="张海山锐线体简" panose="02000000000000000000" pitchFamily="2" charset="-122"/>
            </a:endParaRPr>
          </a:p>
        </p:txBody>
      </p:sp>
      <p:pic>
        <p:nvPicPr>
          <p:cNvPr id="2050" name="Picture 2" descr="C:\Users\admin\Desktop\java\科技评分.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5475" y="1865941"/>
            <a:ext cx="6715125" cy="2428875"/>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admin\Desktop\java\评分.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7038" y="4132480"/>
            <a:ext cx="5229225" cy="2295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048080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剪去单角的矩形 4"/>
          <p:cNvSpPr/>
          <p:nvPr/>
        </p:nvSpPr>
        <p:spPr>
          <a:xfrm flipV="1">
            <a:off x="696000" y="720035"/>
            <a:ext cx="10800000" cy="5400000"/>
          </a:xfrm>
          <a:prstGeom prst="snip1Rect">
            <a:avLst>
              <a:gd name="adj" fmla="val 19900"/>
            </a:avLst>
          </a:prstGeom>
          <a:gradFill flip="none" rotWithShape="1">
            <a:gsLst>
              <a:gs pos="0">
                <a:schemeClr val="accent1">
                  <a:lumMod val="40000"/>
                  <a:lumOff val="60000"/>
                  <a:shade val="30000"/>
                  <a:satMod val="115000"/>
                </a:schemeClr>
              </a:gs>
              <a:gs pos="50000">
                <a:schemeClr val="accent1">
                  <a:lumMod val="40000"/>
                  <a:lumOff val="60000"/>
                  <a:shade val="67500"/>
                  <a:satMod val="115000"/>
                </a:schemeClr>
              </a:gs>
              <a:gs pos="100000">
                <a:schemeClr val="accent1">
                  <a:lumMod val="40000"/>
                  <a:lumOff val="60000"/>
                  <a:shade val="100000"/>
                  <a:satMod val="115000"/>
                </a:schemeClr>
              </a:gs>
            </a:gsLst>
            <a:lin ang="16200000" scaled="1"/>
            <a:tileRect/>
          </a:gradFill>
          <a:ln w="28575">
            <a:solidFill>
              <a:srgbClr val="D1AA73"/>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flipH="1">
            <a:off x="10674952" y="5280243"/>
            <a:ext cx="835877" cy="835877"/>
          </a:xfrm>
          <a:prstGeom prst="rtTriangle">
            <a:avLst/>
          </a:prstGeom>
          <a:solidFill>
            <a:schemeClr val="accent1">
              <a:lumMod val="40000"/>
              <a:lumOff val="60000"/>
            </a:schemeClr>
          </a:solidFill>
          <a:ln w="28575">
            <a:solidFill>
              <a:srgbClr val="D1AA73"/>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469034" y="1298906"/>
            <a:ext cx="3010293" cy="576000"/>
          </a:xfrm>
          <a:prstGeom prst="rect">
            <a:avLst/>
          </a:prstGeom>
          <a:solidFill>
            <a:srgbClr val="D1AA73"/>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
        <p:nvSpPr>
          <p:cNvPr id="9" name="文本框 8"/>
          <p:cNvSpPr txBox="1"/>
          <p:nvPr/>
        </p:nvSpPr>
        <p:spPr>
          <a:xfrm>
            <a:off x="1799818" y="1325296"/>
            <a:ext cx="2348720" cy="523220"/>
          </a:xfrm>
          <a:prstGeom prst="rect">
            <a:avLst/>
          </a:prstGeom>
          <a:noFill/>
        </p:spPr>
        <p:txBody>
          <a:bodyPr wrap="none" rtlCol="0">
            <a:spAutoFit/>
          </a:bodyPr>
          <a:lstStyle/>
          <a:p>
            <a:pPr algn="ctr"/>
            <a:r>
              <a:rPr lang="zh-CN" altLang="en-US" sz="2800" b="1" dirty="0">
                <a:ln w="0"/>
                <a:solidFill>
                  <a:schemeClr val="bg1"/>
                </a:solidFill>
                <a:effectLst>
                  <a:outerShdw blurRad="38100" dist="25400" dir="5400000" algn="ctr" rotWithShape="0">
                    <a:srgbClr val="6E747A">
                      <a:alpha val="43000"/>
                    </a:srgbClr>
                  </a:outerShdw>
                </a:effectLst>
                <a:latin typeface="张海山锐线体简" panose="02000000000000000000" pitchFamily="2" charset="-122"/>
                <a:ea typeface="张海山锐线体简" panose="02000000000000000000" pitchFamily="2" charset="-122"/>
              </a:rPr>
              <a:t>人文</a:t>
            </a:r>
            <a:r>
              <a:rPr lang="zh-CN" altLang="en-US" sz="2800" b="1" dirty="0" smtClean="0">
                <a:ln w="0"/>
                <a:solidFill>
                  <a:schemeClr val="bg1"/>
                </a:solidFill>
                <a:effectLst>
                  <a:outerShdw blurRad="38100" dist="25400" dir="5400000" algn="ctr" rotWithShape="0">
                    <a:srgbClr val="6E747A">
                      <a:alpha val="43000"/>
                    </a:srgbClr>
                  </a:outerShdw>
                </a:effectLst>
                <a:latin typeface="张海山锐线体简" panose="02000000000000000000" pitchFamily="2" charset="-122"/>
                <a:ea typeface="张海山锐线体简" panose="02000000000000000000" pitchFamily="2" charset="-122"/>
              </a:rPr>
              <a:t>评价分布</a:t>
            </a:r>
            <a:endParaRPr lang="zh-CN" altLang="en-US" sz="2800" b="1" dirty="0">
              <a:ln w="0"/>
              <a:solidFill>
                <a:schemeClr val="bg1"/>
              </a:solidFill>
              <a:effectLst>
                <a:outerShdw blurRad="38100" dist="25400" dir="5400000" algn="ctr" rotWithShape="0">
                  <a:srgbClr val="6E747A">
                    <a:alpha val="43000"/>
                  </a:srgbClr>
                </a:outerShdw>
              </a:effectLst>
              <a:latin typeface="张海山锐线体简" panose="02000000000000000000" pitchFamily="2" charset="-122"/>
              <a:ea typeface="张海山锐线体简" panose="02000000000000000000" pitchFamily="2" charset="-122"/>
            </a:endParaRPr>
          </a:p>
        </p:txBody>
      </p:sp>
      <p:pic>
        <p:nvPicPr>
          <p:cNvPr id="3074" name="Picture 2" descr="C:\Users\admin\Desktop\java\评价降序.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080" y="1874906"/>
            <a:ext cx="10722656" cy="3980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805193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剪去单角的矩形 4"/>
          <p:cNvSpPr/>
          <p:nvPr/>
        </p:nvSpPr>
        <p:spPr>
          <a:xfrm flipV="1">
            <a:off x="696000" y="720035"/>
            <a:ext cx="10800000" cy="5400000"/>
          </a:xfrm>
          <a:prstGeom prst="snip1Rect">
            <a:avLst>
              <a:gd name="adj" fmla="val 19900"/>
            </a:avLst>
          </a:prstGeom>
          <a:gradFill flip="none" rotWithShape="1">
            <a:gsLst>
              <a:gs pos="0">
                <a:schemeClr val="accent1">
                  <a:lumMod val="40000"/>
                  <a:lumOff val="60000"/>
                  <a:shade val="30000"/>
                  <a:satMod val="115000"/>
                </a:schemeClr>
              </a:gs>
              <a:gs pos="50000">
                <a:schemeClr val="accent1">
                  <a:lumMod val="40000"/>
                  <a:lumOff val="60000"/>
                  <a:shade val="67500"/>
                  <a:satMod val="115000"/>
                </a:schemeClr>
              </a:gs>
              <a:gs pos="100000">
                <a:schemeClr val="accent1">
                  <a:lumMod val="40000"/>
                  <a:lumOff val="60000"/>
                  <a:shade val="100000"/>
                  <a:satMod val="115000"/>
                </a:schemeClr>
              </a:gs>
            </a:gsLst>
            <a:lin ang="16200000" scaled="1"/>
            <a:tileRect/>
          </a:gradFill>
          <a:ln w="28575">
            <a:solidFill>
              <a:srgbClr val="D1AA73"/>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flipH="1">
            <a:off x="10674952" y="5280243"/>
            <a:ext cx="835877" cy="835877"/>
          </a:xfrm>
          <a:prstGeom prst="rtTriangle">
            <a:avLst/>
          </a:prstGeom>
          <a:solidFill>
            <a:schemeClr val="accent1">
              <a:lumMod val="40000"/>
              <a:lumOff val="60000"/>
            </a:schemeClr>
          </a:solidFill>
          <a:ln w="28575">
            <a:solidFill>
              <a:srgbClr val="D1AA73"/>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469034" y="1298906"/>
            <a:ext cx="3010293" cy="576000"/>
          </a:xfrm>
          <a:prstGeom prst="rect">
            <a:avLst/>
          </a:prstGeom>
          <a:solidFill>
            <a:srgbClr val="D1AA73"/>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
        <p:nvSpPr>
          <p:cNvPr id="9" name="文本框 8"/>
          <p:cNvSpPr txBox="1"/>
          <p:nvPr/>
        </p:nvSpPr>
        <p:spPr>
          <a:xfrm>
            <a:off x="1799818" y="1325296"/>
            <a:ext cx="2348720" cy="523220"/>
          </a:xfrm>
          <a:prstGeom prst="rect">
            <a:avLst/>
          </a:prstGeom>
          <a:noFill/>
        </p:spPr>
        <p:txBody>
          <a:bodyPr wrap="none" rtlCol="0">
            <a:spAutoFit/>
          </a:bodyPr>
          <a:lstStyle/>
          <a:p>
            <a:pPr algn="ctr"/>
            <a:r>
              <a:rPr lang="zh-CN" altLang="en-US" sz="2800" b="1" dirty="0" smtClean="0">
                <a:ln w="0"/>
                <a:solidFill>
                  <a:schemeClr val="bg1"/>
                </a:solidFill>
                <a:effectLst>
                  <a:outerShdw blurRad="38100" dist="25400" dir="5400000" algn="ctr" rotWithShape="0">
                    <a:srgbClr val="6E747A">
                      <a:alpha val="43000"/>
                    </a:srgbClr>
                  </a:outerShdw>
                </a:effectLst>
                <a:latin typeface="张海山锐线体简" panose="02000000000000000000" pitchFamily="2" charset="-122"/>
                <a:ea typeface="张海山锐线体简" panose="02000000000000000000" pitchFamily="2" charset="-122"/>
              </a:rPr>
              <a:t>科技评价分布</a:t>
            </a:r>
            <a:endParaRPr lang="zh-CN" altLang="en-US" sz="2800" b="1" dirty="0">
              <a:ln w="0"/>
              <a:solidFill>
                <a:schemeClr val="bg1"/>
              </a:solidFill>
              <a:effectLst>
                <a:outerShdw blurRad="38100" dist="25400" dir="5400000" algn="ctr" rotWithShape="0">
                  <a:srgbClr val="6E747A">
                    <a:alpha val="43000"/>
                  </a:srgbClr>
                </a:outerShdw>
              </a:effectLst>
              <a:latin typeface="张海山锐线体简" panose="02000000000000000000" pitchFamily="2" charset="-122"/>
              <a:ea typeface="张海山锐线体简" panose="02000000000000000000" pitchFamily="2" charset="-122"/>
            </a:endParaRPr>
          </a:p>
        </p:txBody>
      </p:sp>
      <p:pic>
        <p:nvPicPr>
          <p:cNvPr id="4097" name="Picture 1" descr="C:\Users\admin\AppData\Roaming\Tencent\Users\619791834\QQ\WinTemp\RichOle\4H$2F@IGLIW$0PK[E[ABHX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454" y="2249383"/>
            <a:ext cx="10920546" cy="37190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25110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剪去单角的矩形 4"/>
          <p:cNvSpPr/>
          <p:nvPr/>
        </p:nvSpPr>
        <p:spPr>
          <a:xfrm flipV="1">
            <a:off x="696000" y="720035"/>
            <a:ext cx="10800000" cy="5400000"/>
          </a:xfrm>
          <a:prstGeom prst="snip1Rect">
            <a:avLst>
              <a:gd name="adj" fmla="val 19900"/>
            </a:avLst>
          </a:prstGeom>
          <a:gradFill flip="none" rotWithShape="1">
            <a:gsLst>
              <a:gs pos="0">
                <a:schemeClr val="accent1">
                  <a:lumMod val="40000"/>
                  <a:lumOff val="60000"/>
                  <a:shade val="30000"/>
                  <a:satMod val="115000"/>
                </a:schemeClr>
              </a:gs>
              <a:gs pos="50000">
                <a:schemeClr val="accent1">
                  <a:lumMod val="40000"/>
                  <a:lumOff val="60000"/>
                  <a:shade val="67500"/>
                  <a:satMod val="115000"/>
                </a:schemeClr>
              </a:gs>
              <a:gs pos="100000">
                <a:schemeClr val="accent1">
                  <a:lumMod val="40000"/>
                  <a:lumOff val="60000"/>
                  <a:shade val="100000"/>
                  <a:satMod val="115000"/>
                </a:schemeClr>
              </a:gs>
            </a:gsLst>
            <a:lin ang="16200000" scaled="1"/>
            <a:tileRect/>
          </a:gradFill>
          <a:ln w="28575">
            <a:solidFill>
              <a:srgbClr val="D1AA73"/>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flipH="1">
            <a:off x="10674952" y="5280243"/>
            <a:ext cx="835877" cy="835877"/>
          </a:xfrm>
          <a:prstGeom prst="rtTriangle">
            <a:avLst/>
          </a:prstGeom>
          <a:solidFill>
            <a:schemeClr val="accent1">
              <a:lumMod val="40000"/>
              <a:lumOff val="60000"/>
            </a:schemeClr>
          </a:solidFill>
          <a:ln w="28575">
            <a:solidFill>
              <a:srgbClr val="D1AA73"/>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469034" y="1298906"/>
            <a:ext cx="3010293" cy="576000"/>
          </a:xfrm>
          <a:prstGeom prst="rect">
            <a:avLst/>
          </a:prstGeom>
          <a:solidFill>
            <a:srgbClr val="D1AA73"/>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
        <p:nvSpPr>
          <p:cNvPr id="9" name="文本框 8"/>
          <p:cNvSpPr txBox="1"/>
          <p:nvPr/>
        </p:nvSpPr>
        <p:spPr>
          <a:xfrm>
            <a:off x="1887181" y="1325296"/>
            <a:ext cx="2173993" cy="523220"/>
          </a:xfrm>
          <a:prstGeom prst="rect">
            <a:avLst/>
          </a:prstGeom>
          <a:noFill/>
        </p:spPr>
        <p:txBody>
          <a:bodyPr wrap="none" rtlCol="0">
            <a:spAutoFit/>
          </a:bodyPr>
          <a:lstStyle/>
          <a:p>
            <a:pPr algn="ctr"/>
            <a:r>
              <a:rPr lang="en-US" altLang="zh-CN" sz="2800" b="1" dirty="0" smtClean="0">
                <a:ln w="0"/>
                <a:solidFill>
                  <a:schemeClr val="bg1"/>
                </a:solidFill>
                <a:effectLst>
                  <a:outerShdw blurRad="38100" dist="25400" dir="5400000" algn="ctr" rotWithShape="0">
                    <a:srgbClr val="6E747A">
                      <a:alpha val="43000"/>
                    </a:srgbClr>
                  </a:outerShdw>
                </a:effectLst>
                <a:latin typeface="张海山锐线体简" panose="02000000000000000000" pitchFamily="2" charset="-122"/>
                <a:ea typeface="张海山锐线体简" panose="02000000000000000000" pitchFamily="2" charset="-122"/>
              </a:rPr>
              <a:t>K-Means</a:t>
            </a:r>
            <a:r>
              <a:rPr lang="zh-CN" altLang="en-US" sz="2800" b="1" dirty="0" smtClean="0">
                <a:ln w="0"/>
                <a:solidFill>
                  <a:schemeClr val="bg1"/>
                </a:solidFill>
                <a:effectLst>
                  <a:outerShdw blurRad="38100" dist="25400" dir="5400000" algn="ctr" rotWithShape="0">
                    <a:srgbClr val="6E747A">
                      <a:alpha val="43000"/>
                    </a:srgbClr>
                  </a:outerShdw>
                </a:effectLst>
                <a:latin typeface="张海山锐线体简" panose="02000000000000000000" pitchFamily="2" charset="-122"/>
                <a:ea typeface="张海山锐线体简" panose="02000000000000000000" pitchFamily="2" charset="-122"/>
              </a:rPr>
              <a:t>聚类</a:t>
            </a:r>
            <a:endParaRPr lang="zh-CN" altLang="en-US" sz="2800" b="1" dirty="0">
              <a:ln w="0"/>
              <a:solidFill>
                <a:schemeClr val="bg1"/>
              </a:solidFill>
              <a:effectLst>
                <a:outerShdw blurRad="38100" dist="25400" dir="5400000" algn="ctr" rotWithShape="0">
                  <a:srgbClr val="6E747A">
                    <a:alpha val="43000"/>
                  </a:srgbClr>
                </a:outerShdw>
              </a:effectLst>
              <a:latin typeface="张海山锐线体简" panose="02000000000000000000" pitchFamily="2" charset="-122"/>
              <a:ea typeface="张海山锐线体简" panose="02000000000000000000" pitchFamily="2" charset="-122"/>
            </a:endParaRPr>
          </a:p>
        </p:txBody>
      </p:sp>
      <p:pic>
        <p:nvPicPr>
          <p:cNvPr id="5123" name="Picture 3" descr="C:\Users\admin\Desktop\java\k-mean\final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379" y="2196401"/>
            <a:ext cx="10829925" cy="11049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C:\Users\admin\Desktop\java\k-mean\final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7514" y="3668920"/>
            <a:ext cx="8943975" cy="1057275"/>
          </a:xfrm>
          <a:prstGeom prst="rect">
            <a:avLst/>
          </a:prstGeom>
          <a:noFill/>
          <a:extLst>
            <a:ext uri="{909E8E84-426E-40DD-AFC4-6F175D3DCCD1}">
              <a14:hiddenFill xmlns:a14="http://schemas.microsoft.com/office/drawing/2010/main">
                <a:solidFill>
                  <a:srgbClr val="FFFFFF"/>
                </a:solidFill>
              </a14:hiddenFill>
            </a:ext>
          </a:extLst>
        </p:spPr>
      </p:pic>
      <p:pic>
        <p:nvPicPr>
          <p:cNvPr id="5125" name="Picture 5" descr="C:\Users\admin\Desktop\java\k-mean\numbers_in_cluster.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41488" y="367601"/>
            <a:ext cx="2066925" cy="586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699715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剪去单角的矩形 4"/>
          <p:cNvSpPr/>
          <p:nvPr/>
        </p:nvSpPr>
        <p:spPr>
          <a:xfrm flipV="1">
            <a:off x="696000" y="720035"/>
            <a:ext cx="10800000" cy="5400000"/>
          </a:xfrm>
          <a:prstGeom prst="snip1Rect">
            <a:avLst>
              <a:gd name="adj" fmla="val 19900"/>
            </a:avLst>
          </a:prstGeom>
          <a:gradFill flip="none" rotWithShape="1">
            <a:gsLst>
              <a:gs pos="0">
                <a:schemeClr val="accent1">
                  <a:lumMod val="40000"/>
                  <a:lumOff val="60000"/>
                  <a:shade val="30000"/>
                  <a:satMod val="115000"/>
                </a:schemeClr>
              </a:gs>
              <a:gs pos="50000">
                <a:schemeClr val="accent1">
                  <a:lumMod val="40000"/>
                  <a:lumOff val="60000"/>
                  <a:shade val="67500"/>
                  <a:satMod val="115000"/>
                </a:schemeClr>
              </a:gs>
              <a:gs pos="100000">
                <a:schemeClr val="accent1">
                  <a:lumMod val="40000"/>
                  <a:lumOff val="60000"/>
                  <a:shade val="100000"/>
                  <a:satMod val="115000"/>
                </a:schemeClr>
              </a:gs>
            </a:gsLst>
            <a:lin ang="16200000" scaled="1"/>
            <a:tileRect/>
          </a:gradFill>
          <a:ln w="28575">
            <a:solidFill>
              <a:srgbClr val="D1AA73"/>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flipH="1">
            <a:off x="10674952" y="5280243"/>
            <a:ext cx="835877" cy="835877"/>
          </a:xfrm>
          <a:prstGeom prst="rtTriangle">
            <a:avLst/>
          </a:prstGeom>
          <a:solidFill>
            <a:schemeClr val="accent1">
              <a:lumMod val="40000"/>
              <a:lumOff val="60000"/>
            </a:schemeClr>
          </a:solidFill>
          <a:ln w="28575">
            <a:solidFill>
              <a:srgbClr val="D1AA73"/>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469034" y="1298906"/>
            <a:ext cx="3010293" cy="576000"/>
          </a:xfrm>
          <a:prstGeom prst="rect">
            <a:avLst/>
          </a:prstGeom>
          <a:solidFill>
            <a:srgbClr val="D1AA73"/>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
        <p:nvSpPr>
          <p:cNvPr id="9" name="文本框 8"/>
          <p:cNvSpPr txBox="1"/>
          <p:nvPr/>
        </p:nvSpPr>
        <p:spPr>
          <a:xfrm>
            <a:off x="2160490" y="1325296"/>
            <a:ext cx="1627370" cy="523220"/>
          </a:xfrm>
          <a:prstGeom prst="rect">
            <a:avLst/>
          </a:prstGeom>
          <a:noFill/>
        </p:spPr>
        <p:txBody>
          <a:bodyPr wrap="none" rtlCol="0">
            <a:spAutoFit/>
          </a:bodyPr>
          <a:lstStyle/>
          <a:p>
            <a:pPr algn="ctr"/>
            <a:r>
              <a:rPr lang="zh-CN" altLang="en-US" sz="2800" b="1" dirty="0" smtClean="0">
                <a:ln w="0"/>
                <a:solidFill>
                  <a:schemeClr val="bg1"/>
                </a:solidFill>
                <a:effectLst>
                  <a:outerShdw blurRad="38100" dist="25400" dir="5400000" algn="ctr" rotWithShape="0">
                    <a:srgbClr val="6E747A">
                      <a:alpha val="43000"/>
                    </a:srgbClr>
                  </a:outerShdw>
                </a:effectLst>
                <a:latin typeface="张海山锐线体简" panose="02000000000000000000" pitchFamily="2" charset="-122"/>
                <a:ea typeface="张海山锐线体简" panose="02000000000000000000" pitchFamily="2" charset="-122"/>
              </a:rPr>
              <a:t>神经网络</a:t>
            </a:r>
            <a:endParaRPr lang="zh-CN" altLang="en-US" sz="2800" b="1" dirty="0">
              <a:ln w="0"/>
              <a:solidFill>
                <a:schemeClr val="bg1"/>
              </a:solidFill>
              <a:effectLst>
                <a:outerShdw blurRad="38100" dist="25400" dir="5400000" algn="ctr" rotWithShape="0">
                  <a:srgbClr val="6E747A">
                    <a:alpha val="43000"/>
                  </a:srgbClr>
                </a:outerShdw>
              </a:effectLst>
              <a:latin typeface="张海山锐线体简" panose="02000000000000000000" pitchFamily="2" charset="-122"/>
              <a:ea typeface="张海山锐线体简" panose="02000000000000000000" pitchFamily="2" charset="-122"/>
            </a:endParaRPr>
          </a:p>
        </p:txBody>
      </p:sp>
      <p:pic>
        <p:nvPicPr>
          <p:cNvPr id="6146" name="Picture 2" descr="C:\Users\admin\Desktop\java\神经\QX6]KJS%B`1]H%{{KC1SII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6052" y="1874906"/>
            <a:ext cx="6115050" cy="4010025"/>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3" descr="C:\Users\admin\Desktop\java\神经\神经.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51102" y="2105025"/>
            <a:ext cx="4305300" cy="264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994922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剪去单角的矩形 4"/>
          <p:cNvSpPr/>
          <p:nvPr/>
        </p:nvSpPr>
        <p:spPr>
          <a:xfrm flipV="1">
            <a:off x="696000" y="720035"/>
            <a:ext cx="10800000" cy="5400000"/>
          </a:xfrm>
          <a:prstGeom prst="snip1Rect">
            <a:avLst>
              <a:gd name="adj" fmla="val 19900"/>
            </a:avLst>
          </a:prstGeom>
          <a:gradFill flip="none" rotWithShape="1">
            <a:gsLst>
              <a:gs pos="0">
                <a:schemeClr val="accent1">
                  <a:lumMod val="40000"/>
                  <a:lumOff val="60000"/>
                  <a:shade val="30000"/>
                  <a:satMod val="115000"/>
                </a:schemeClr>
              </a:gs>
              <a:gs pos="50000">
                <a:schemeClr val="accent1">
                  <a:lumMod val="40000"/>
                  <a:lumOff val="60000"/>
                  <a:shade val="67500"/>
                  <a:satMod val="115000"/>
                </a:schemeClr>
              </a:gs>
              <a:gs pos="100000">
                <a:schemeClr val="accent1">
                  <a:lumMod val="40000"/>
                  <a:lumOff val="60000"/>
                  <a:shade val="100000"/>
                  <a:satMod val="115000"/>
                </a:schemeClr>
              </a:gs>
            </a:gsLst>
            <a:lin ang="16200000" scaled="1"/>
            <a:tileRect/>
          </a:gradFill>
          <a:ln w="28575">
            <a:solidFill>
              <a:srgbClr val="D1AA73"/>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flipH="1">
            <a:off x="10674952" y="5280243"/>
            <a:ext cx="835877" cy="835877"/>
          </a:xfrm>
          <a:prstGeom prst="rtTriangle">
            <a:avLst/>
          </a:prstGeom>
          <a:solidFill>
            <a:schemeClr val="accent1">
              <a:lumMod val="40000"/>
              <a:lumOff val="60000"/>
            </a:schemeClr>
          </a:solidFill>
          <a:ln w="28575">
            <a:solidFill>
              <a:srgbClr val="D1AA73"/>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469034" y="1298906"/>
            <a:ext cx="3010293" cy="576000"/>
          </a:xfrm>
          <a:prstGeom prst="rect">
            <a:avLst/>
          </a:prstGeom>
          <a:solidFill>
            <a:srgbClr val="D1AA73"/>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
        <p:nvSpPr>
          <p:cNvPr id="9" name="文本框 8"/>
          <p:cNvSpPr txBox="1"/>
          <p:nvPr/>
        </p:nvSpPr>
        <p:spPr>
          <a:xfrm>
            <a:off x="2340827" y="1325296"/>
            <a:ext cx="1266693" cy="523220"/>
          </a:xfrm>
          <a:prstGeom prst="rect">
            <a:avLst/>
          </a:prstGeom>
          <a:noFill/>
        </p:spPr>
        <p:txBody>
          <a:bodyPr wrap="none" rtlCol="0">
            <a:spAutoFit/>
          </a:bodyPr>
          <a:lstStyle/>
          <a:p>
            <a:pPr algn="ctr"/>
            <a:r>
              <a:rPr lang="zh-CN" altLang="en-US" sz="2800" b="1" dirty="0" smtClean="0">
                <a:ln w="0"/>
                <a:solidFill>
                  <a:schemeClr val="bg1"/>
                </a:solidFill>
                <a:effectLst>
                  <a:outerShdw blurRad="38100" dist="25400" dir="5400000" algn="ctr" rotWithShape="0">
                    <a:srgbClr val="6E747A">
                      <a:alpha val="43000"/>
                    </a:srgbClr>
                  </a:outerShdw>
                </a:effectLst>
                <a:latin typeface="张海山锐线体简" panose="02000000000000000000" pitchFamily="2" charset="-122"/>
                <a:ea typeface="张海山锐线体简" panose="02000000000000000000" pitchFamily="2" charset="-122"/>
              </a:rPr>
              <a:t>决策树</a:t>
            </a:r>
            <a:endParaRPr lang="zh-CN" altLang="en-US" sz="2800" b="1" dirty="0">
              <a:ln w="0"/>
              <a:solidFill>
                <a:schemeClr val="bg1"/>
              </a:solidFill>
              <a:effectLst>
                <a:outerShdw blurRad="38100" dist="25400" dir="5400000" algn="ctr" rotWithShape="0">
                  <a:srgbClr val="6E747A">
                    <a:alpha val="43000"/>
                  </a:srgbClr>
                </a:outerShdw>
              </a:effectLst>
              <a:latin typeface="张海山锐线体简" panose="02000000000000000000" pitchFamily="2" charset="-122"/>
              <a:ea typeface="张海山锐线体简" panose="02000000000000000000" pitchFamily="2" charset="-122"/>
            </a:endParaRPr>
          </a:p>
        </p:txBody>
      </p:sp>
      <p:pic>
        <p:nvPicPr>
          <p:cNvPr id="7170" name="Picture 2" descr="C:\Users\admin\Desktop\java\评分影响决策树.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720035"/>
            <a:ext cx="3619500" cy="5543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026304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剪去单角的矩形 4"/>
          <p:cNvSpPr/>
          <p:nvPr/>
        </p:nvSpPr>
        <p:spPr>
          <a:xfrm flipV="1">
            <a:off x="696000" y="720035"/>
            <a:ext cx="10800000" cy="5400000"/>
          </a:xfrm>
          <a:prstGeom prst="snip1Rect">
            <a:avLst>
              <a:gd name="adj" fmla="val 19900"/>
            </a:avLst>
          </a:prstGeom>
          <a:gradFill flip="none" rotWithShape="1">
            <a:gsLst>
              <a:gs pos="0">
                <a:schemeClr val="accent1">
                  <a:lumMod val="40000"/>
                  <a:lumOff val="60000"/>
                  <a:shade val="30000"/>
                  <a:satMod val="115000"/>
                </a:schemeClr>
              </a:gs>
              <a:gs pos="50000">
                <a:schemeClr val="accent1">
                  <a:lumMod val="40000"/>
                  <a:lumOff val="60000"/>
                  <a:shade val="67500"/>
                  <a:satMod val="115000"/>
                </a:schemeClr>
              </a:gs>
              <a:gs pos="100000">
                <a:schemeClr val="accent1">
                  <a:lumMod val="40000"/>
                  <a:lumOff val="60000"/>
                  <a:shade val="100000"/>
                  <a:satMod val="115000"/>
                </a:schemeClr>
              </a:gs>
            </a:gsLst>
            <a:lin ang="16200000" scaled="1"/>
            <a:tileRect/>
          </a:gradFill>
          <a:ln w="28575">
            <a:solidFill>
              <a:srgbClr val="D1AA73"/>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flipH="1">
            <a:off x="10674952" y="5280243"/>
            <a:ext cx="835877" cy="835877"/>
          </a:xfrm>
          <a:prstGeom prst="rtTriangle">
            <a:avLst/>
          </a:prstGeom>
          <a:solidFill>
            <a:schemeClr val="accent1">
              <a:lumMod val="40000"/>
              <a:lumOff val="60000"/>
            </a:schemeClr>
          </a:solidFill>
          <a:ln w="28575">
            <a:solidFill>
              <a:srgbClr val="D1AA73"/>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469034" y="1298906"/>
            <a:ext cx="3010293" cy="576000"/>
          </a:xfrm>
          <a:prstGeom prst="rect">
            <a:avLst/>
          </a:prstGeom>
          <a:solidFill>
            <a:srgbClr val="D1AA73"/>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
        <p:nvSpPr>
          <p:cNvPr id="9" name="文本框 8"/>
          <p:cNvSpPr txBox="1"/>
          <p:nvPr/>
        </p:nvSpPr>
        <p:spPr>
          <a:xfrm>
            <a:off x="2521164" y="1325296"/>
            <a:ext cx="906017" cy="523220"/>
          </a:xfrm>
          <a:prstGeom prst="rect">
            <a:avLst/>
          </a:prstGeom>
          <a:noFill/>
        </p:spPr>
        <p:txBody>
          <a:bodyPr wrap="none" rtlCol="0">
            <a:spAutoFit/>
          </a:bodyPr>
          <a:lstStyle/>
          <a:p>
            <a:pPr algn="ctr"/>
            <a:r>
              <a:rPr lang="zh-CN" altLang="en-US" sz="2800" b="1" dirty="0" smtClean="0">
                <a:ln w="0"/>
                <a:solidFill>
                  <a:schemeClr val="bg1"/>
                </a:solidFill>
                <a:effectLst>
                  <a:outerShdw blurRad="38100" dist="25400" dir="5400000" algn="ctr" rotWithShape="0">
                    <a:srgbClr val="6E747A">
                      <a:alpha val="43000"/>
                    </a:srgbClr>
                  </a:outerShdw>
                </a:effectLst>
                <a:latin typeface="张海山锐线体简" panose="02000000000000000000" pitchFamily="2" charset="-122"/>
                <a:ea typeface="张海山锐线体简" panose="02000000000000000000" pitchFamily="2" charset="-122"/>
              </a:rPr>
              <a:t>总结</a:t>
            </a:r>
            <a:endParaRPr lang="zh-CN" altLang="en-US" sz="2800" b="1" dirty="0">
              <a:ln w="0"/>
              <a:solidFill>
                <a:schemeClr val="bg1"/>
              </a:solidFill>
              <a:effectLst>
                <a:outerShdw blurRad="38100" dist="25400" dir="5400000" algn="ctr" rotWithShape="0">
                  <a:srgbClr val="6E747A">
                    <a:alpha val="43000"/>
                  </a:srgbClr>
                </a:outerShdw>
              </a:effectLst>
              <a:latin typeface="张海山锐线体简" panose="02000000000000000000" pitchFamily="2" charset="-122"/>
              <a:ea typeface="张海山锐线体简" panose="02000000000000000000" pitchFamily="2" charset="-122"/>
            </a:endParaRPr>
          </a:p>
        </p:txBody>
      </p:sp>
      <p:sp>
        <p:nvSpPr>
          <p:cNvPr id="7" name="文本框 8"/>
          <p:cNvSpPr txBox="1"/>
          <p:nvPr/>
        </p:nvSpPr>
        <p:spPr>
          <a:xfrm>
            <a:off x="1956227" y="2201595"/>
            <a:ext cx="8883223" cy="2677656"/>
          </a:xfrm>
          <a:prstGeom prst="rect">
            <a:avLst/>
          </a:prstGeom>
          <a:noFill/>
        </p:spPr>
        <p:txBody>
          <a:bodyPr wrap="square" rtlCol="0">
            <a:spAutoFit/>
          </a:bodyPr>
          <a:lstStyle/>
          <a:p>
            <a:pPr algn="ctr"/>
            <a:r>
              <a:rPr lang="en-US" altLang="zh-CN" sz="2800" b="1" dirty="0" smtClean="0">
                <a:ln w="0"/>
                <a:solidFill>
                  <a:schemeClr val="bg1"/>
                </a:solidFill>
                <a:effectLst>
                  <a:outerShdw blurRad="38100" dist="25400" dir="5400000" algn="ctr" rotWithShape="0">
                    <a:srgbClr val="6E747A">
                      <a:alpha val="43000"/>
                    </a:srgbClr>
                  </a:outerShdw>
                </a:effectLst>
                <a:latin typeface="张海山锐线体简" panose="02000000000000000000" pitchFamily="2" charset="-122"/>
                <a:ea typeface="张海山锐线体简" panose="02000000000000000000" pitchFamily="2" charset="-122"/>
              </a:rPr>
              <a:t>1</a:t>
            </a:r>
            <a:r>
              <a:rPr lang="zh-CN" altLang="en-US" sz="2800" b="1" dirty="0" smtClean="0">
                <a:ln w="0"/>
                <a:solidFill>
                  <a:schemeClr val="bg1"/>
                </a:solidFill>
                <a:effectLst>
                  <a:outerShdw blurRad="38100" dist="25400" dir="5400000" algn="ctr" rotWithShape="0">
                    <a:srgbClr val="6E747A">
                      <a:alpha val="43000"/>
                    </a:srgbClr>
                  </a:outerShdw>
                </a:effectLst>
                <a:latin typeface="张海山锐线体简" panose="02000000000000000000" pitchFamily="2" charset="-122"/>
                <a:ea typeface="张海山锐线体简" panose="02000000000000000000" pitchFamily="2" charset="-122"/>
              </a:rPr>
              <a:t>、豆瓣上书籍阅读量人文远多于科技类</a:t>
            </a:r>
            <a:r>
              <a:rPr lang="zh-CN" altLang="en-US" sz="2800" b="1" dirty="0" smtClean="0">
                <a:ln w="0"/>
                <a:solidFill>
                  <a:schemeClr val="bg1"/>
                </a:solidFill>
                <a:effectLst>
                  <a:outerShdw blurRad="38100" dist="25400" dir="5400000" algn="ctr" rotWithShape="0">
                    <a:srgbClr val="6E747A">
                      <a:alpha val="43000"/>
                    </a:srgbClr>
                  </a:outerShdw>
                </a:effectLst>
                <a:latin typeface="张海山锐线体简" panose="02000000000000000000" pitchFamily="2" charset="-122"/>
                <a:ea typeface="张海山锐线体简" panose="02000000000000000000" pitchFamily="2" charset="-122"/>
              </a:rPr>
              <a:t>图书</a:t>
            </a:r>
            <a:endParaRPr lang="en-US" altLang="zh-CN" sz="2800" b="1" dirty="0" smtClean="0">
              <a:ln w="0"/>
              <a:solidFill>
                <a:schemeClr val="bg1"/>
              </a:solidFill>
              <a:effectLst>
                <a:outerShdw blurRad="38100" dist="25400" dir="5400000" algn="ctr" rotWithShape="0">
                  <a:srgbClr val="6E747A">
                    <a:alpha val="43000"/>
                  </a:srgbClr>
                </a:outerShdw>
              </a:effectLst>
              <a:latin typeface="张海山锐线体简" panose="02000000000000000000" pitchFamily="2" charset="-122"/>
              <a:ea typeface="张海山锐线体简" panose="02000000000000000000" pitchFamily="2" charset="-122"/>
            </a:endParaRPr>
          </a:p>
          <a:p>
            <a:pPr algn="ctr"/>
            <a:r>
              <a:rPr lang="en-US" altLang="zh-CN" sz="2800" b="1" dirty="0" smtClean="0">
                <a:ln w="0"/>
                <a:solidFill>
                  <a:schemeClr val="bg1"/>
                </a:solidFill>
                <a:effectLst>
                  <a:outerShdw blurRad="38100" dist="25400" dir="5400000" algn="ctr" rotWithShape="0">
                    <a:srgbClr val="6E747A">
                      <a:alpha val="43000"/>
                    </a:srgbClr>
                  </a:outerShdw>
                </a:effectLst>
                <a:latin typeface="张海山锐线体简" panose="02000000000000000000" pitchFamily="2" charset="-122"/>
                <a:ea typeface="张海山锐线体简" panose="02000000000000000000" pitchFamily="2" charset="-122"/>
              </a:rPr>
              <a:t>2</a:t>
            </a:r>
            <a:r>
              <a:rPr lang="zh-CN" altLang="en-US" sz="2800" b="1" dirty="0" smtClean="0">
                <a:ln w="0"/>
                <a:solidFill>
                  <a:schemeClr val="bg1"/>
                </a:solidFill>
                <a:effectLst>
                  <a:outerShdw blurRad="38100" dist="25400" dir="5400000" algn="ctr" rotWithShape="0">
                    <a:srgbClr val="6E747A">
                      <a:alpha val="43000"/>
                    </a:srgbClr>
                  </a:outerShdw>
                </a:effectLst>
                <a:latin typeface="张海山锐线体简" panose="02000000000000000000" pitchFamily="2" charset="-122"/>
                <a:ea typeface="张海山锐线体简" panose="02000000000000000000" pitchFamily="2" charset="-122"/>
              </a:rPr>
              <a:t>、人文类集中于中国近代，国外古代</a:t>
            </a:r>
            <a:endParaRPr lang="en-US" altLang="zh-CN" sz="2800" b="1" dirty="0" smtClean="0">
              <a:ln w="0"/>
              <a:solidFill>
                <a:schemeClr val="bg1"/>
              </a:solidFill>
              <a:effectLst>
                <a:outerShdw blurRad="38100" dist="25400" dir="5400000" algn="ctr" rotWithShape="0">
                  <a:srgbClr val="6E747A">
                    <a:alpha val="43000"/>
                  </a:srgbClr>
                </a:outerShdw>
              </a:effectLst>
              <a:latin typeface="张海山锐线体简" panose="02000000000000000000" pitchFamily="2" charset="-122"/>
              <a:ea typeface="张海山锐线体简" panose="02000000000000000000" pitchFamily="2" charset="-122"/>
            </a:endParaRPr>
          </a:p>
          <a:p>
            <a:pPr algn="ctr"/>
            <a:r>
              <a:rPr lang="en-US" altLang="zh-CN" sz="2800" b="1" dirty="0" smtClean="0">
                <a:ln w="0"/>
                <a:solidFill>
                  <a:schemeClr val="bg1"/>
                </a:solidFill>
                <a:effectLst>
                  <a:outerShdw blurRad="38100" dist="25400" dir="5400000" algn="ctr" rotWithShape="0">
                    <a:srgbClr val="6E747A">
                      <a:alpha val="43000"/>
                    </a:srgbClr>
                  </a:outerShdw>
                </a:effectLst>
                <a:latin typeface="张海山锐线体简" panose="02000000000000000000" pitchFamily="2" charset="-122"/>
                <a:ea typeface="张海山锐线体简" panose="02000000000000000000" pitchFamily="2" charset="-122"/>
              </a:rPr>
              <a:t>3</a:t>
            </a:r>
            <a:r>
              <a:rPr lang="zh-CN" altLang="en-US" sz="2800" b="1" dirty="0" smtClean="0">
                <a:ln w="0"/>
                <a:solidFill>
                  <a:schemeClr val="bg1"/>
                </a:solidFill>
                <a:effectLst>
                  <a:outerShdw blurRad="38100" dist="25400" dir="5400000" algn="ctr" rotWithShape="0">
                    <a:srgbClr val="6E747A">
                      <a:alpha val="43000"/>
                    </a:srgbClr>
                  </a:outerShdw>
                </a:effectLst>
                <a:latin typeface="张海山锐线体简" panose="02000000000000000000" pitchFamily="2" charset="-122"/>
                <a:ea typeface="张海山锐线体简" panose="02000000000000000000" pitchFamily="2" charset="-122"/>
              </a:rPr>
              <a:t>，科技类国外读物远远比国内更受欢迎</a:t>
            </a:r>
            <a:endParaRPr lang="en-US" altLang="zh-CN" sz="2800" b="1" dirty="0" smtClean="0">
              <a:ln w="0"/>
              <a:solidFill>
                <a:schemeClr val="bg1"/>
              </a:solidFill>
              <a:effectLst>
                <a:outerShdw blurRad="38100" dist="25400" dir="5400000" algn="ctr" rotWithShape="0">
                  <a:srgbClr val="6E747A">
                    <a:alpha val="43000"/>
                  </a:srgbClr>
                </a:outerShdw>
              </a:effectLst>
              <a:latin typeface="张海山锐线体简" panose="02000000000000000000" pitchFamily="2" charset="-122"/>
              <a:ea typeface="张海山锐线体简" panose="02000000000000000000" pitchFamily="2" charset="-122"/>
            </a:endParaRPr>
          </a:p>
          <a:p>
            <a:pPr algn="ctr"/>
            <a:r>
              <a:rPr lang="en-US" altLang="zh-CN" sz="2800" b="1" dirty="0" smtClean="0">
                <a:ln w="0"/>
                <a:solidFill>
                  <a:schemeClr val="bg1"/>
                </a:solidFill>
                <a:effectLst>
                  <a:outerShdw blurRad="38100" dist="25400" dir="5400000" algn="ctr" rotWithShape="0">
                    <a:srgbClr val="6E747A">
                      <a:alpha val="43000"/>
                    </a:srgbClr>
                  </a:outerShdw>
                </a:effectLst>
                <a:latin typeface="张海山锐线体简" panose="02000000000000000000" pitchFamily="2" charset="-122"/>
                <a:ea typeface="张海山锐线体简" panose="02000000000000000000" pitchFamily="2" charset="-122"/>
              </a:rPr>
              <a:t>4</a:t>
            </a:r>
            <a:r>
              <a:rPr lang="zh-CN" altLang="en-US" sz="2800" b="1" dirty="0" smtClean="0">
                <a:ln w="0"/>
                <a:solidFill>
                  <a:schemeClr val="bg1"/>
                </a:solidFill>
                <a:effectLst>
                  <a:outerShdw blurRad="38100" dist="25400" dir="5400000" algn="ctr" rotWithShape="0">
                    <a:srgbClr val="6E747A">
                      <a:alpha val="43000"/>
                    </a:srgbClr>
                  </a:outerShdw>
                </a:effectLst>
                <a:latin typeface="张海山锐线体简" panose="02000000000000000000" pitchFamily="2" charset="-122"/>
                <a:ea typeface="张海山锐线体简" panose="02000000000000000000" pitchFamily="2" charset="-122"/>
              </a:rPr>
              <a:t>、</a:t>
            </a:r>
            <a:r>
              <a:rPr lang="zh-CN" altLang="en-US" sz="2800" b="1" dirty="0" smtClean="0">
                <a:ln w="0"/>
                <a:solidFill>
                  <a:schemeClr val="bg1"/>
                </a:solidFill>
                <a:effectLst>
                  <a:outerShdw blurRad="38100" dist="25400" dir="5400000" algn="ctr" rotWithShape="0">
                    <a:srgbClr val="6E747A">
                      <a:alpha val="43000"/>
                    </a:srgbClr>
                  </a:outerShdw>
                </a:effectLst>
                <a:latin typeface="张海山锐线体简" panose="02000000000000000000" pitchFamily="2" charset="-122"/>
                <a:ea typeface="张海山锐线体简" panose="02000000000000000000" pitchFamily="2" charset="-122"/>
              </a:rPr>
              <a:t>人文书籍评价较为集中，而科技类书籍较为分散</a:t>
            </a:r>
            <a:endParaRPr lang="en-US" altLang="zh-CN" sz="2800" b="1" dirty="0" smtClean="0">
              <a:ln w="0"/>
              <a:solidFill>
                <a:schemeClr val="bg1"/>
              </a:solidFill>
              <a:effectLst>
                <a:outerShdw blurRad="38100" dist="25400" dir="5400000" algn="ctr" rotWithShape="0">
                  <a:srgbClr val="6E747A">
                    <a:alpha val="43000"/>
                  </a:srgbClr>
                </a:outerShdw>
              </a:effectLst>
              <a:latin typeface="张海山锐线体简" panose="02000000000000000000" pitchFamily="2" charset="-122"/>
              <a:ea typeface="张海山锐线体简" panose="02000000000000000000" pitchFamily="2" charset="-122"/>
            </a:endParaRPr>
          </a:p>
          <a:p>
            <a:pPr algn="ctr"/>
            <a:r>
              <a:rPr lang="en-US" altLang="zh-CN" sz="2800" b="1" dirty="0" smtClean="0">
                <a:ln w="0"/>
                <a:solidFill>
                  <a:schemeClr val="bg1"/>
                </a:solidFill>
                <a:effectLst>
                  <a:outerShdw blurRad="38100" dist="25400" dir="5400000" algn="ctr" rotWithShape="0">
                    <a:srgbClr val="6E747A">
                      <a:alpha val="43000"/>
                    </a:srgbClr>
                  </a:outerShdw>
                </a:effectLst>
                <a:latin typeface="张海山锐线体简" panose="02000000000000000000" pitchFamily="2" charset="-122"/>
                <a:ea typeface="张海山锐线体简" panose="02000000000000000000" pitchFamily="2" charset="-122"/>
              </a:rPr>
              <a:t>5</a:t>
            </a:r>
            <a:r>
              <a:rPr lang="zh-CN" altLang="en-US" sz="2800" b="1" dirty="0" smtClean="0">
                <a:ln w="0"/>
                <a:solidFill>
                  <a:schemeClr val="bg1"/>
                </a:solidFill>
                <a:effectLst>
                  <a:outerShdw blurRad="38100" dist="25400" dir="5400000" algn="ctr" rotWithShape="0">
                    <a:srgbClr val="6E747A">
                      <a:alpha val="43000"/>
                    </a:srgbClr>
                  </a:outerShdw>
                </a:effectLst>
                <a:latin typeface="张海山锐线体简" panose="02000000000000000000" pitchFamily="2" charset="-122"/>
                <a:ea typeface="张海山锐线体简" panose="02000000000000000000" pitchFamily="2" charset="-122"/>
              </a:rPr>
              <a:t>、</a:t>
            </a:r>
            <a:r>
              <a:rPr lang="zh-CN" altLang="en-US" sz="2800" b="1" dirty="0" smtClean="0">
                <a:ln w="0"/>
                <a:solidFill>
                  <a:schemeClr val="bg1"/>
                </a:solidFill>
                <a:effectLst>
                  <a:outerShdw blurRad="38100" dist="25400" dir="5400000" algn="ctr" rotWithShape="0">
                    <a:srgbClr val="6E747A">
                      <a:alpha val="43000"/>
                    </a:srgbClr>
                  </a:outerShdw>
                </a:effectLst>
                <a:latin typeface="张海山锐线体简" panose="02000000000000000000" pitchFamily="2" charset="-122"/>
                <a:ea typeface="张海山锐线体简" panose="02000000000000000000" pitchFamily="2" charset="-122"/>
              </a:rPr>
              <a:t>评价人数和评分并没有很强的相关性</a:t>
            </a:r>
            <a:endParaRPr lang="en-US" altLang="zh-CN" sz="2800" b="1" dirty="0" smtClean="0">
              <a:ln w="0"/>
              <a:solidFill>
                <a:schemeClr val="bg1"/>
              </a:solidFill>
              <a:effectLst>
                <a:outerShdw blurRad="38100" dist="25400" dir="5400000" algn="ctr" rotWithShape="0">
                  <a:srgbClr val="6E747A">
                    <a:alpha val="43000"/>
                  </a:srgbClr>
                </a:outerShdw>
              </a:effectLst>
              <a:latin typeface="张海山锐线体简" panose="02000000000000000000" pitchFamily="2" charset="-122"/>
              <a:ea typeface="张海山锐线体简" panose="02000000000000000000" pitchFamily="2" charset="-122"/>
            </a:endParaRPr>
          </a:p>
          <a:p>
            <a:pPr algn="ctr"/>
            <a:r>
              <a:rPr lang="en-US" altLang="zh-CN" sz="2800" b="1" dirty="0" smtClean="0">
                <a:ln w="0"/>
                <a:solidFill>
                  <a:schemeClr val="bg1"/>
                </a:solidFill>
                <a:effectLst>
                  <a:outerShdw blurRad="38100" dist="25400" dir="5400000" algn="ctr" rotWithShape="0">
                    <a:srgbClr val="6E747A">
                      <a:alpha val="43000"/>
                    </a:srgbClr>
                  </a:outerShdw>
                </a:effectLst>
                <a:latin typeface="张海山锐线体简" panose="02000000000000000000" pitchFamily="2" charset="-122"/>
                <a:ea typeface="张海山锐线体简" panose="02000000000000000000" pitchFamily="2" charset="-122"/>
              </a:rPr>
              <a:t>6</a:t>
            </a:r>
            <a:r>
              <a:rPr lang="zh-CN" altLang="en-US" sz="2800" b="1" dirty="0" smtClean="0">
                <a:ln w="0"/>
                <a:solidFill>
                  <a:schemeClr val="bg1"/>
                </a:solidFill>
                <a:effectLst>
                  <a:outerShdw blurRad="38100" dist="25400" dir="5400000" algn="ctr" rotWithShape="0">
                    <a:srgbClr val="6E747A">
                      <a:alpha val="43000"/>
                    </a:srgbClr>
                  </a:outerShdw>
                </a:effectLst>
                <a:latin typeface="张海山锐线体简" panose="02000000000000000000" pitchFamily="2" charset="-122"/>
                <a:ea typeface="张海山锐线体简" panose="02000000000000000000" pitchFamily="2" charset="-122"/>
              </a:rPr>
              <a:t>、</a:t>
            </a:r>
            <a:r>
              <a:rPr lang="zh-CN" altLang="en-US" sz="2800" b="1" dirty="0" smtClean="0">
                <a:ln w="0"/>
                <a:solidFill>
                  <a:schemeClr val="bg1"/>
                </a:solidFill>
                <a:effectLst>
                  <a:outerShdw blurRad="38100" dist="25400" dir="5400000" algn="ctr" rotWithShape="0">
                    <a:srgbClr val="6E747A">
                      <a:alpha val="43000"/>
                    </a:srgbClr>
                  </a:outerShdw>
                </a:effectLst>
                <a:latin typeface="张海山锐线体简" panose="02000000000000000000" pitchFamily="2" charset="-122"/>
                <a:ea typeface="张海山锐线体简" panose="02000000000000000000" pitchFamily="2" charset="-122"/>
              </a:rPr>
              <a:t>决策树训练模型较神经网络准确率高</a:t>
            </a:r>
            <a:endParaRPr lang="zh-CN" altLang="en-US" sz="2800" b="1" dirty="0">
              <a:ln w="0"/>
              <a:solidFill>
                <a:schemeClr val="bg1"/>
              </a:solidFill>
              <a:effectLst>
                <a:outerShdw blurRad="38100" dist="25400" dir="5400000" algn="ctr" rotWithShape="0">
                  <a:srgbClr val="6E747A">
                    <a:alpha val="43000"/>
                  </a:srgbClr>
                </a:outerShdw>
              </a:effectLst>
              <a:latin typeface="张海山锐线体简" panose="02000000000000000000" pitchFamily="2" charset="-122"/>
              <a:ea typeface="张海山锐线体简" panose="02000000000000000000" pitchFamily="2" charset="-122"/>
            </a:endParaRPr>
          </a:p>
        </p:txBody>
      </p:sp>
    </p:spTree>
    <p:extLst>
      <p:ext uri="{BB962C8B-B14F-4D97-AF65-F5344CB8AC3E}">
        <p14:creationId xmlns:p14="http://schemas.microsoft.com/office/powerpoint/2010/main" val="398714739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剪去单角的矩形 4"/>
          <p:cNvSpPr/>
          <p:nvPr/>
        </p:nvSpPr>
        <p:spPr>
          <a:xfrm flipV="1">
            <a:off x="696000" y="720035"/>
            <a:ext cx="10800000" cy="5400000"/>
          </a:xfrm>
          <a:prstGeom prst="snip1Rect">
            <a:avLst>
              <a:gd name="adj" fmla="val 19900"/>
            </a:avLst>
          </a:prstGeom>
          <a:gradFill flip="none" rotWithShape="1">
            <a:gsLst>
              <a:gs pos="0">
                <a:schemeClr val="accent1">
                  <a:lumMod val="40000"/>
                  <a:lumOff val="60000"/>
                  <a:shade val="30000"/>
                  <a:satMod val="115000"/>
                </a:schemeClr>
              </a:gs>
              <a:gs pos="50000">
                <a:schemeClr val="accent1">
                  <a:lumMod val="40000"/>
                  <a:lumOff val="60000"/>
                  <a:shade val="67500"/>
                  <a:satMod val="115000"/>
                </a:schemeClr>
              </a:gs>
              <a:gs pos="100000">
                <a:schemeClr val="accent1">
                  <a:lumMod val="40000"/>
                  <a:lumOff val="60000"/>
                  <a:shade val="100000"/>
                  <a:satMod val="115000"/>
                </a:schemeClr>
              </a:gs>
            </a:gsLst>
            <a:lin ang="16200000" scaled="1"/>
            <a:tileRect/>
          </a:gradFill>
          <a:ln w="28575">
            <a:solidFill>
              <a:srgbClr val="D1AA73"/>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flipH="1">
            <a:off x="10674952" y="5280243"/>
            <a:ext cx="835877" cy="835877"/>
          </a:xfrm>
          <a:prstGeom prst="rtTriangle">
            <a:avLst/>
          </a:prstGeom>
          <a:solidFill>
            <a:schemeClr val="accent1">
              <a:lumMod val="40000"/>
              <a:lumOff val="60000"/>
            </a:schemeClr>
          </a:solidFill>
          <a:ln w="28575">
            <a:solidFill>
              <a:srgbClr val="D1AA73"/>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469034" y="1298906"/>
            <a:ext cx="3010293" cy="576000"/>
          </a:xfrm>
          <a:prstGeom prst="rect">
            <a:avLst/>
          </a:prstGeom>
          <a:solidFill>
            <a:srgbClr val="D1AA73"/>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
        <p:nvSpPr>
          <p:cNvPr id="9" name="文本框 8"/>
          <p:cNvSpPr txBox="1"/>
          <p:nvPr/>
        </p:nvSpPr>
        <p:spPr>
          <a:xfrm>
            <a:off x="2521163" y="1325296"/>
            <a:ext cx="906017" cy="523220"/>
          </a:xfrm>
          <a:prstGeom prst="rect">
            <a:avLst/>
          </a:prstGeom>
          <a:noFill/>
        </p:spPr>
        <p:txBody>
          <a:bodyPr wrap="none" rtlCol="0">
            <a:spAutoFit/>
          </a:bodyPr>
          <a:lstStyle/>
          <a:p>
            <a:pPr algn="ctr"/>
            <a:r>
              <a:rPr lang="zh-CN" altLang="en-US" sz="2800" b="1" dirty="0">
                <a:ln w="0"/>
                <a:solidFill>
                  <a:schemeClr val="bg1"/>
                </a:solidFill>
                <a:effectLst>
                  <a:outerShdw blurRad="38100" dist="25400" dir="5400000" algn="ctr" rotWithShape="0">
                    <a:srgbClr val="6E747A">
                      <a:alpha val="43000"/>
                    </a:srgbClr>
                  </a:outerShdw>
                </a:effectLst>
                <a:latin typeface="张海山锐线体简" panose="02000000000000000000" pitchFamily="2" charset="-122"/>
                <a:ea typeface="张海山锐线体简" panose="02000000000000000000" pitchFamily="2" charset="-122"/>
              </a:rPr>
              <a:t>展望</a:t>
            </a:r>
            <a:endParaRPr lang="zh-CN" altLang="en-US" sz="2800" b="1" dirty="0">
              <a:ln w="0"/>
              <a:solidFill>
                <a:schemeClr val="bg1"/>
              </a:solidFill>
              <a:effectLst>
                <a:outerShdw blurRad="38100" dist="25400" dir="5400000" algn="ctr" rotWithShape="0">
                  <a:srgbClr val="6E747A">
                    <a:alpha val="43000"/>
                  </a:srgbClr>
                </a:outerShdw>
              </a:effectLst>
              <a:latin typeface="张海山锐线体简" panose="02000000000000000000" pitchFamily="2" charset="-122"/>
              <a:ea typeface="张海山锐线体简" panose="02000000000000000000" pitchFamily="2" charset="-122"/>
            </a:endParaRPr>
          </a:p>
        </p:txBody>
      </p:sp>
      <p:sp>
        <p:nvSpPr>
          <p:cNvPr id="7" name="文本框 8"/>
          <p:cNvSpPr txBox="1"/>
          <p:nvPr/>
        </p:nvSpPr>
        <p:spPr>
          <a:xfrm>
            <a:off x="1956227" y="2201595"/>
            <a:ext cx="8883223" cy="2246769"/>
          </a:xfrm>
          <a:prstGeom prst="rect">
            <a:avLst/>
          </a:prstGeom>
          <a:noFill/>
        </p:spPr>
        <p:txBody>
          <a:bodyPr wrap="square" rtlCol="0">
            <a:spAutoFit/>
          </a:bodyPr>
          <a:lstStyle/>
          <a:p>
            <a:pPr algn="ctr"/>
            <a:r>
              <a:rPr lang="en-US" altLang="zh-CN" sz="2800" b="1" dirty="0" smtClean="0">
                <a:ln w="0"/>
                <a:solidFill>
                  <a:schemeClr val="bg1"/>
                </a:solidFill>
                <a:effectLst>
                  <a:outerShdw blurRad="38100" dist="25400" dir="5400000" algn="ctr" rotWithShape="0">
                    <a:srgbClr val="6E747A">
                      <a:alpha val="43000"/>
                    </a:srgbClr>
                  </a:outerShdw>
                </a:effectLst>
                <a:latin typeface="张海山锐线体简" panose="02000000000000000000" pitchFamily="2" charset="-122"/>
                <a:ea typeface="张海山锐线体简" panose="02000000000000000000" pitchFamily="2" charset="-122"/>
              </a:rPr>
              <a:t>1</a:t>
            </a:r>
            <a:r>
              <a:rPr lang="zh-CN" altLang="en-US" sz="2800" b="1" dirty="0" smtClean="0">
                <a:ln w="0"/>
                <a:solidFill>
                  <a:schemeClr val="bg1"/>
                </a:solidFill>
                <a:effectLst>
                  <a:outerShdw blurRad="38100" dist="25400" dir="5400000" algn="ctr" rotWithShape="0">
                    <a:srgbClr val="6E747A">
                      <a:alpha val="43000"/>
                    </a:srgbClr>
                  </a:outerShdw>
                </a:effectLst>
                <a:latin typeface="张海山锐线体简" panose="02000000000000000000" pitchFamily="2" charset="-122"/>
                <a:ea typeface="张海山锐线体简" panose="02000000000000000000" pitchFamily="2" charset="-122"/>
              </a:rPr>
              <a:t>、多个元素共同分析</a:t>
            </a:r>
            <a:endParaRPr lang="en-US" altLang="zh-CN" sz="2800" b="1" dirty="0" smtClean="0">
              <a:ln w="0"/>
              <a:solidFill>
                <a:schemeClr val="bg1"/>
              </a:solidFill>
              <a:effectLst>
                <a:outerShdw blurRad="38100" dist="25400" dir="5400000" algn="ctr" rotWithShape="0">
                  <a:srgbClr val="6E747A">
                    <a:alpha val="43000"/>
                  </a:srgbClr>
                </a:outerShdw>
              </a:effectLst>
              <a:latin typeface="张海山锐线体简" panose="02000000000000000000" pitchFamily="2" charset="-122"/>
              <a:ea typeface="张海山锐线体简" panose="02000000000000000000" pitchFamily="2" charset="-122"/>
            </a:endParaRPr>
          </a:p>
          <a:p>
            <a:pPr algn="ctr"/>
            <a:r>
              <a:rPr lang="en-US" altLang="zh-CN" sz="2800" b="1" dirty="0" smtClean="0">
                <a:ln w="0"/>
                <a:solidFill>
                  <a:schemeClr val="bg1"/>
                </a:solidFill>
                <a:effectLst>
                  <a:outerShdw blurRad="38100" dist="25400" dir="5400000" algn="ctr" rotWithShape="0">
                    <a:srgbClr val="6E747A">
                      <a:alpha val="43000"/>
                    </a:srgbClr>
                  </a:outerShdw>
                </a:effectLst>
                <a:latin typeface="张海山锐线体简" panose="02000000000000000000" pitchFamily="2" charset="-122"/>
                <a:ea typeface="张海山锐线体简" panose="02000000000000000000" pitchFamily="2" charset="-122"/>
              </a:rPr>
              <a:t>2</a:t>
            </a:r>
            <a:r>
              <a:rPr lang="zh-CN" altLang="en-US" sz="2800" b="1" dirty="0" smtClean="0">
                <a:ln w="0"/>
                <a:solidFill>
                  <a:schemeClr val="bg1"/>
                </a:solidFill>
                <a:effectLst>
                  <a:outerShdw blurRad="38100" dist="25400" dir="5400000" algn="ctr" rotWithShape="0">
                    <a:srgbClr val="6E747A">
                      <a:alpha val="43000"/>
                    </a:srgbClr>
                  </a:outerShdw>
                </a:effectLst>
                <a:latin typeface="张海山锐线体简" panose="02000000000000000000" pitchFamily="2" charset="-122"/>
                <a:ea typeface="张海山锐线体简" panose="02000000000000000000" pitchFamily="2" charset="-122"/>
              </a:rPr>
              <a:t>、未能获取不同时间的评价历史（时间）</a:t>
            </a:r>
            <a:endParaRPr lang="en-US" altLang="zh-CN" sz="2800" b="1" dirty="0" smtClean="0">
              <a:ln w="0"/>
              <a:solidFill>
                <a:schemeClr val="bg1"/>
              </a:solidFill>
              <a:effectLst>
                <a:outerShdw blurRad="38100" dist="25400" dir="5400000" algn="ctr" rotWithShape="0">
                  <a:srgbClr val="6E747A">
                    <a:alpha val="43000"/>
                  </a:srgbClr>
                </a:outerShdw>
              </a:effectLst>
              <a:latin typeface="张海山锐线体简" panose="02000000000000000000" pitchFamily="2" charset="-122"/>
              <a:ea typeface="张海山锐线体简" panose="02000000000000000000" pitchFamily="2" charset="-122"/>
            </a:endParaRPr>
          </a:p>
          <a:p>
            <a:pPr algn="ctr"/>
            <a:r>
              <a:rPr lang="en-US" altLang="zh-CN" sz="2800" b="1" dirty="0" smtClean="0">
                <a:ln w="0"/>
                <a:solidFill>
                  <a:schemeClr val="bg1"/>
                </a:solidFill>
                <a:effectLst>
                  <a:outerShdw blurRad="38100" dist="25400" dir="5400000" algn="ctr" rotWithShape="0">
                    <a:srgbClr val="6E747A">
                      <a:alpha val="43000"/>
                    </a:srgbClr>
                  </a:outerShdw>
                </a:effectLst>
                <a:latin typeface="张海山锐线体简" panose="02000000000000000000" pitchFamily="2" charset="-122"/>
                <a:ea typeface="张海山锐线体简" panose="02000000000000000000" pitchFamily="2" charset="-122"/>
              </a:rPr>
              <a:t>3</a:t>
            </a:r>
            <a:r>
              <a:rPr lang="zh-CN" altLang="en-US" sz="2800" b="1" dirty="0" smtClean="0">
                <a:ln w="0"/>
                <a:solidFill>
                  <a:schemeClr val="bg1"/>
                </a:solidFill>
                <a:effectLst>
                  <a:outerShdw blurRad="38100" dist="25400" dir="5400000" algn="ctr" rotWithShape="0">
                    <a:srgbClr val="6E747A">
                      <a:alpha val="43000"/>
                    </a:srgbClr>
                  </a:outerShdw>
                </a:effectLst>
                <a:latin typeface="张海山锐线体简" panose="02000000000000000000" pitchFamily="2" charset="-122"/>
                <a:ea typeface="张海山锐线体简" panose="02000000000000000000" pitchFamily="2" charset="-122"/>
              </a:rPr>
              <a:t>，维度过高应用</a:t>
            </a:r>
            <a:r>
              <a:rPr lang="en-US" altLang="zh-CN" sz="2800" b="1" dirty="0" smtClean="0">
                <a:ln w="0"/>
                <a:solidFill>
                  <a:schemeClr val="bg1"/>
                </a:solidFill>
                <a:effectLst>
                  <a:outerShdw blurRad="38100" dist="25400" dir="5400000" algn="ctr" rotWithShape="0">
                    <a:srgbClr val="6E747A">
                      <a:alpha val="43000"/>
                    </a:srgbClr>
                  </a:outerShdw>
                </a:effectLst>
                <a:latin typeface="张海山锐线体简" panose="02000000000000000000" pitchFamily="2" charset="-122"/>
                <a:ea typeface="张海山锐线体简" panose="02000000000000000000" pitchFamily="2" charset="-122"/>
              </a:rPr>
              <a:t>SDA</a:t>
            </a:r>
            <a:r>
              <a:rPr lang="zh-CN" altLang="en-US" sz="2800" b="1" dirty="0" smtClean="0">
                <a:ln w="0"/>
                <a:solidFill>
                  <a:schemeClr val="bg1"/>
                </a:solidFill>
                <a:effectLst>
                  <a:outerShdw blurRad="38100" dist="25400" dir="5400000" algn="ctr" rotWithShape="0">
                    <a:srgbClr val="6E747A">
                      <a:alpha val="43000"/>
                    </a:srgbClr>
                  </a:outerShdw>
                </a:effectLst>
                <a:latin typeface="张海山锐线体简" panose="02000000000000000000" pitchFamily="2" charset="-122"/>
                <a:ea typeface="张海山锐线体简" panose="02000000000000000000" pitchFamily="2" charset="-122"/>
              </a:rPr>
              <a:t>进行降维</a:t>
            </a:r>
            <a:endParaRPr lang="en-US" altLang="zh-CN" sz="2800" b="1" dirty="0" smtClean="0">
              <a:ln w="0"/>
              <a:solidFill>
                <a:schemeClr val="bg1"/>
              </a:solidFill>
              <a:effectLst>
                <a:outerShdw blurRad="38100" dist="25400" dir="5400000" algn="ctr" rotWithShape="0">
                  <a:srgbClr val="6E747A">
                    <a:alpha val="43000"/>
                  </a:srgbClr>
                </a:outerShdw>
              </a:effectLst>
              <a:latin typeface="张海山锐线体简" panose="02000000000000000000" pitchFamily="2" charset="-122"/>
              <a:ea typeface="张海山锐线体简" panose="02000000000000000000" pitchFamily="2" charset="-122"/>
            </a:endParaRPr>
          </a:p>
          <a:p>
            <a:pPr algn="ctr"/>
            <a:r>
              <a:rPr lang="en-US" altLang="zh-CN" sz="2800" b="1" dirty="0" smtClean="0">
                <a:ln w="0"/>
                <a:solidFill>
                  <a:schemeClr val="bg1"/>
                </a:solidFill>
                <a:effectLst>
                  <a:outerShdw blurRad="38100" dist="25400" dir="5400000" algn="ctr" rotWithShape="0">
                    <a:srgbClr val="6E747A">
                      <a:alpha val="43000"/>
                    </a:srgbClr>
                  </a:outerShdw>
                </a:effectLst>
                <a:latin typeface="张海山锐线体简" panose="02000000000000000000" pitchFamily="2" charset="-122"/>
                <a:ea typeface="张海山锐线体简" panose="02000000000000000000" pitchFamily="2" charset="-122"/>
              </a:rPr>
              <a:t>4</a:t>
            </a:r>
            <a:r>
              <a:rPr lang="zh-CN" altLang="en-US" sz="2800" b="1" dirty="0" smtClean="0">
                <a:ln w="0"/>
                <a:solidFill>
                  <a:schemeClr val="bg1"/>
                </a:solidFill>
                <a:effectLst>
                  <a:outerShdw blurRad="38100" dist="25400" dir="5400000" algn="ctr" rotWithShape="0">
                    <a:srgbClr val="6E747A">
                      <a:alpha val="43000"/>
                    </a:srgbClr>
                  </a:outerShdw>
                </a:effectLst>
                <a:latin typeface="张海山锐线体简" panose="02000000000000000000" pitchFamily="2" charset="-122"/>
                <a:ea typeface="张海山锐线体简" panose="02000000000000000000" pitchFamily="2" charset="-122"/>
              </a:rPr>
              <a:t>、模型调参进一步提升准确率</a:t>
            </a:r>
            <a:endParaRPr lang="en-US" altLang="zh-CN" sz="2800" b="1" dirty="0" smtClean="0">
              <a:ln w="0"/>
              <a:solidFill>
                <a:schemeClr val="bg1"/>
              </a:solidFill>
              <a:effectLst>
                <a:outerShdw blurRad="38100" dist="25400" dir="5400000" algn="ctr" rotWithShape="0">
                  <a:srgbClr val="6E747A">
                    <a:alpha val="43000"/>
                  </a:srgbClr>
                </a:outerShdw>
              </a:effectLst>
              <a:latin typeface="张海山锐线体简" panose="02000000000000000000" pitchFamily="2" charset="-122"/>
              <a:ea typeface="张海山锐线体简" panose="02000000000000000000" pitchFamily="2" charset="-122"/>
            </a:endParaRPr>
          </a:p>
          <a:p>
            <a:pPr algn="ctr"/>
            <a:r>
              <a:rPr lang="en-US" altLang="zh-CN" sz="2800" b="1" dirty="0" smtClean="0">
                <a:ln w="0"/>
                <a:solidFill>
                  <a:schemeClr val="bg1"/>
                </a:solidFill>
                <a:effectLst>
                  <a:outerShdw blurRad="38100" dist="25400" dir="5400000" algn="ctr" rotWithShape="0">
                    <a:srgbClr val="6E747A">
                      <a:alpha val="43000"/>
                    </a:srgbClr>
                  </a:outerShdw>
                </a:effectLst>
                <a:latin typeface="张海山锐线体简" panose="02000000000000000000" pitchFamily="2" charset="-122"/>
                <a:ea typeface="张海山锐线体简" panose="02000000000000000000" pitchFamily="2" charset="-122"/>
              </a:rPr>
              <a:t>5</a:t>
            </a:r>
            <a:r>
              <a:rPr lang="zh-CN" altLang="en-US" sz="2800" b="1" dirty="0" smtClean="0">
                <a:ln w="0"/>
                <a:solidFill>
                  <a:schemeClr val="bg1"/>
                </a:solidFill>
                <a:effectLst>
                  <a:outerShdw blurRad="38100" dist="25400" dir="5400000" algn="ctr" rotWithShape="0">
                    <a:srgbClr val="6E747A">
                      <a:alpha val="43000"/>
                    </a:srgbClr>
                  </a:outerShdw>
                </a:effectLst>
                <a:latin typeface="张海山锐线体简" panose="02000000000000000000" pitchFamily="2" charset="-122"/>
                <a:ea typeface="张海山锐线体简" panose="02000000000000000000" pitchFamily="2" charset="-122"/>
              </a:rPr>
              <a:t>、作者的评级</a:t>
            </a:r>
            <a:endParaRPr lang="zh-CN" altLang="en-US" sz="2800" b="1" dirty="0">
              <a:ln w="0"/>
              <a:solidFill>
                <a:schemeClr val="bg1"/>
              </a:solidFill>
              <a:effectLst>
                <a:outerShdw blurRad="38100" dist="25400" dir="5400000" algn="ctr" rotWithShape="0">
                  <a:srgbClr val="6E747A">
                    <a:alpha val="43000"/>
                  </a:srgbClr>
                </a:outerShdw>
              </a:effectLst>
              <a:latin typeface="张海山锐线体简" panose="02000000000000000000" pitchFamily="2" charset="-122"/>
              <a:ea typeface="张海山锐线体简" panose="02000000000000000000" pitchFamily="2" charset="-122"/>
            </a:endParaRPr>
          </a:p>
        </p:txBody>
      </p:sp>
    </p:spTree>
    <p:extLst>
      <p:ext uri="{BB962C8B-B14F-4D97-AF65-F5344CB8AC3E}">
        <p14:creationId xmlns:p14="http://schemas.microsoft.com/office/powerpoint/2010/main" val="300072613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剪去单角的矩形 4"/>
          <p:cNvSpPr/>
          <p:nvPr/>
        </p:nvSpPr>
        <p:spPr>
          <a:xfrm flipV="1">
            <a:off x="696000" y="720035"/>
            <a:ext cx="10800000" cy="5400000"/>
          </a:xfrm>
          <a:prstGeom prst="snip1Rect">
            <a:avLst>
              <a:gd name="adj" fmla="val 19900"/>
            </a:avLst>
          </a:prstGeom>
          <a:gradFill flip="none" rotWithShape="1">
            <a:gsLst>
              <a:gs pos="0">
                <a:schemeClr val="accent1">
                  <a:lumMod val="40000"/>
                  <a:lumOff val="60000"/>
                  <a:shade val="30000"/>
                  <a:satMod val="115000"/>
                </a:schemeClr>
              </a:gs>
              <a:gs pos="50000">
                <a:schemeClr val="accent1">
                  <a:lumMod val="40000"/>
                  <a:lumOff val="60000"/>
                  <a:shade val="67500"/>
                  <a:satMod val="115000"/>
                </a:schemeClr>
              </a:gs>
              <a:gs pos="100000">
                <a:schemeClr val="accent1">
                  <a:lumMod val="40000"/>
                  <a:lumOff val="60000"/>
                  <a:shade val="100000"/>
                  <a:satMod val="115000"/>
                </a:schemeClr>
              </a:gs>
            </a:gsLst>
            <a:lin ang="16200000" scaled="1"/>
            <a:tileRect/>
          </a:gradFill>
          <a:ln w="28575">
            <a:solidFill>
              <a:srgbClr val="D1AA73"/>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flipH="1">
            <a:off x="10674952" y="5280243"/>
            <a:ext cx="835877" cy="835877"/>
          </a:xfrm>
          <a:prstGeom prst="rtTriangle">
            <a:avLst/>
          </a:prstGeom>
          <a:solidFill>
            <a:schemeClr val="accent1">
              <a:lumMod val="40000"/>
              <a:lumOff val="60000"/>
            </a:schemeClr>
          </a:solidFill>
          <a:ln w="28575">
            <a:solidFill>
              <a:srgbClr val="D1AA73"/>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2893011" y="2215416"/>
            <a:ext cx="6405978" cy="707886"/>
          </a:xfrm>
          <a:prstGeom prst="rect">
            <a:avLst/>
          </a:prstGeom>
          <a:noFill/>
        </p:spPr>
        <p:txBody>
          <a:bodyPr wrap="square" rtlCol="0">
            <a:spAutoFit/>
          </a:bodyPr>
          <a:lstStyle/>
          <a:p>
            <a:pPr algn="ctr"/>
            <a:r>
              <a:rPr lang="zh-CN" altLang="en-US" sz="4000" dirty="0" smtClean="0">
                <a:solidFill>
                  <a:schemeClr val="bg1"/>
                </a:solidFill>
                <a:latin typeface="微软雅黑 Light" panose="020B0502040204020203" pitchFamily="34" charset="-122"/>
                <a:ea typeface="微软雅黑 Light" panose="020B0502040204020203" pitchFamily="34" charset="-122"/>
              </a:rPr>
              <a:t>豆瓣网图书信息爬虫实现</a:t>
            </a:r>
            <a:endParaRPr lang="en-US" altLang="zh-CN" sz="4000" dirty="0">
              <a:solidFill>
                <a:schemeClr val="bg1"/>
              </a:solidFill>
              <a:latin typeface="微软雅黑 Light" panose="020B0502040204020203" pitchFamily="34" charset="-122"/>
              <a:ea typeface="微软雅黑 Light" panose="020B0502040204020203" pitchFamily="34" charset="-122"/>
            </a:endParaRPr>
          </a:p>
        </p:txBody>
      </p:sp>
      <p:sp>
        <p:nvSpPr>
          <p:cNvPr id="18" name="文本框 17"/>
          <p:cNvSpPr txBox="1"/>
          <p:nvPr/>
        </p:nvSpPr>
        <p:spPr>
          <a:xfrm>
            <a:off x="4221012" y="3278466"/>
            <a:ext cx="3620658" cy="338554"/>
          </a:xfrm>
          <a:prstGeom prst="rect">
            <a:avLst/>
          </a:prstGeom>
          <a:noFill/>
        </p:spPr>
        <p:txBody>
          <a:bodyPr wrap="square" rtlCol="0">
            <a:spAutoFit/>
          </a:bodyPr>
          <a:lstStyle/>
          <a:p>
            <a:r>
              <a:rPr lang="zh-CN" altLang="en-US" sz="1600" dirty="0" smtClean="0">
                <a:solidFill>
                  <a:schemeClr val="bg1"/>
                </a:solidFill>
                <a:latin typeface="微软雅黑 Light" panose="020B0502040204020203" pitchFamily="34" charset="-122"/>
                <a:ea typeface="微软雅黑 Light" panose="020B0502040204020203" pitchFamily="34" charset="-122"/>
              </a:rPr>
              <a:t>小组成员：王 文 涛（任务量：</a:t>
            </a:r>
            <a:r>
              <a:rPr lang="en-US" altLang="zh-CN" sz="1600" dirty="0" smtClean="0">
                <a:solidFill>
                  <a:schemeClr val="bg1"/>
                </a:solidFill>
                <a:latin typeface="微软雅黑 Light" panose="020B0502040204020203" pitchFamily="34" charset="-122"/>
                <a:ea typeface="微软雅黑 Light" panose="020B0502040204020203" pitchFamily="34" charset="-122"/>
              </a:rPr>
              <a:t>40%</a:t>
            </a:r>
            <a:r>
              <a:rPr lang="zh-CN" altLang="en-US" sz="1600" dirty="0" smtClean="0">
                <a:solidFill>
                  <a:schemeClr val="bg1"/>
                </a:solidFill>
                <a:latin typeface="微软雅黑 Light" panose="020B0502040204020203" pitchFamily="34" charset="-122"/>
                <a:ea typeface="微软雅黑 Light" panose="020B0502040204020203" pitchFamily="34" charset="-122"/>
              </a:rPr>
              <a:t>）</a:t>
            </a:r>
            <a:endParaRPr lang="en-US" altLang="zh-CN" sz="1600" dirty="0">
              <a:solidFill>
                <a:schemeClr val="bg1"/>
              </a:solidFill>
              <a:latin typeface="微软雅黑 Light" panose="020B0502040204020203" pitchFamily="34" charset="-122"/>
              <a:ea typeface="微软雅黑 Light" panose="020B0502040204020203" pitchFamily="34" charset="-122"/>
            </a:endParaRPr>
          </a:p>
        </p:txBody>
      </p:sp>
      <p:sp>
        <p:nvSpPr>
          <p:cNvPr id="19" name="文本框 18"/>
          <p:cNvSpPr txBox="1"/>
          <p:nvPr/>
        </p:nvSpPr>
        <p:spPr>
          <a:xfrm>
            <a:off x="5163117" y="3607784"/>
            <a:ext cx="2595425" cy="584775"/>
          </a:xfrm>
          <a:prstGeom prst="rect">
            <a:avLst/>
          </a:prstGeom>
          <a:noFill/>
        </p:spPr>
        <p:txBody>
          <a:bodyPr wrap="square" rtlCol="0">
            <a:spAutoFit/>
          </a:bodyPr>
          <a:lstStyle/>
          <a:p>
            <a:pPr algn="r"/>
            <a:r>
              <a:rPr lang="zh-CN" altLang="en-US" sz="1600" dirty="0" smtClean="0">
                <a:solidFill>
                  <a:schemeClr val="bg1"/>
                </a:solidFill>
                <a:latin typeface="微软雅黑 Light" panose="020B0502040204020203" pitchFamily="34" charset="-122"/>
                <a:ea typeface="微软雅黑 Light" panose="020B0502040204020203" pitchFamily="34" charset="-122"/>
              </a:rPr>
              <a:t>于 勤 思（任务量：</a:t>
            </a:r>
            <a:r>
              <a:rPr lang="en-US" altLang="zh-CN" sz="1600" dirty="0">
                <a:solidFill>
                  <a:schemeClr val="bg1"/>
                </a:solidFill>
                <a:latin typeface="微软雅黑 Light" panose="020B0502040204020203" pitchFamily="34" charset="-122"/>
                <a:ea typeface="微软雅黑 Light" panose="020B0502040204020203" pitchFamily="34" charset="-122"/>
              </a:rPr>
              <a:t>3</a:t>
            </a:r>
            <a:r>
              <a:rPr lang="en-US" altLang="zh-CN" sz="1600" dirty="0" smtClean="0">
                <a:solidFill>
                  <a:schemeClr val="bg1"/>
                </a:solidFill>
                <a:latin typeface="微软雅黑 Light" panose="020B0502040204020203" pitchFamily="34" charset="-122"/>
                <a:ea typeface="微软雅黑 Light" panose="020B0502040204020203" pitchFamily="34" charset="-122"/>
              </a:rPr>
              <a:t>0%</a:t>
            </a:r>
            <a:r>
              <a:rPr lang="zh-CN" altLang="en-US" sz="1600" dirty="0" smtClean="0">
                <a:solidFill>
                  <a:schemeClr val="bg1"/>
                </a:solidFill>
                <a:latin typeface="微软雅黑 Light" panose="020B0502040204020203" pitchFamily="34" charset="-122"/>
                <a:ea typeface="微软雅黑 Light" panose="020B0502040204020203" pitchFamily="34" charset="-122"/>
              </a:rPr>
              <a:t>）</a:t>
            </a:r>
            <a:endParaRPr lang="en-US" altLang="zh-CN" sz="1600" dirty="0" smtClean="0">
              <a:solidFill>
                <a:schemeClr val="bg1"/>
              </a:solidFill>
              <a:latin typeface="微软雅黑 Light" panose="020B0502040204020203" pitchFamily="34" charset="-122"/>
              <a:ea typeface="微软雅黑 Light" panose="020B0502040204020203" pitchFamily="34" charset="-122"/>
            </a:endParaRPr>
          </a:p>
          <a:p>
            <a:pPr algn="r"/>
            <a:r>
              <a:rPr lang="zh-CN" altLang="en-US" sz="1600" dirty="0" smtClean="0">
                <a:solidFill>
                  <a:schemeClr val="bg1"/>
                </a:solidFill>
                <a:latin typeface="微软雅黑 Light" panose="020B0502040204020203" pitchFamily="34" charset="-122"/>
                <a:ea typeface="微软雅黑 Light" panose="020B0502040204020203" pitchFamily="34" charset="-122"/>
              </a:rPr>
              <a:t> </a:t>
            </a:r>
            <a:endParaRPr lang="en-US" altLang="zh-CN" sz="1600" dirty="0">
              <a:solidFill>
                <a:schemeClr val="bg1"/>
              </a:solidFill>
              <a:latin typeface="微软雅黑 Light" panose="020B0502040204020203" pitchFamily="34" charset="-122"/>
              <a:ea typeface="微软雅黑 Light" panose="020B0502040204020203" pitchFamily="34" charset="-122"/>
            </a:endParaRPr>
          </a:p>
        </p:txBody>
      </p:sp>
      <p:sp>
        <p:nvSpPr>
          <p:cNvPr id="20" name="文本框 19"/>
          <p:cNvSpPr txBox="1"/>
          <p:nvPr/>
        </p:nvSpPr>
        <p:spPr>
          <a:xfrm>
            <a:off x="5163122" y="3955574"/>
            <a:ext cx="2595419" cy="584775"/>
          </a:xfrm>
          <a:prstGeom prst="rect">
            <a:avLst/>
          </a:prstGeom>
          <a:noFill/>
        </p:spPr>
        <p:txBody>
          <a:bodyPr wrap="square" rtlCol="0">
            <a:spAutoFit/>
          </a:bodyPr>
          <a:lstStyle/>
          <a:p>
            <a:pPr algn="r"/>
            <a:r>
              <a:rPr lang="zh-CN" altLang="en-US" sz="1600" dirty="0" smtClean="0">
                <a:solidFill>
                  <a:schemeClr val="bg1"/>
                </a:solidFill>
                <a:latin typeface="微软雅黑 Light" panose="020B0502040204020203" pitchFamily="34" charset="-122"/>
                <a:ea typeface="微软雅黑 Light" panose="020B0502040204020203" pitchFamily="34" charset="-122"/>
              </a:rPr>
              <a:t>张 喜 涛（任务量：</a:t>
            </a:r>
            <a:r>
              <a:rPr lang="en-US" altLang="zh-CN" sz="1600" dirty="0">
                <a:solidFill>
                  <a:schemeClr val="bg1"/>
                </a:solidFill>
                <a:latin typeface="微软雅黑 Light" panose="020B0502040204020203" pitchFamily="34" charset="-122"/>
                <a:ea typeface="微软雅黑 Light" panose="020B0502040204020203" pitchFamily="34" charset="-122"/>
              </a:rPr>
              <a:t>3</a:t>
            </a:r>
            <a:r>
              <a:rPr lang="en-US" altLang="zh-CN" sz="1600" dirty="0" smtClean="0">
                <a:solidFill>
                  <a:schemeClr val="bg1"/>
                </a:solidFill>
                <a:latin typeface="微软雅黑 Light" panose="020B0502040204020203" pitchFamily="34" charset="-122"/>
                <a:ea typeface="微软雅黑 Light" panose="020B0502040204020203" pitchFamily="34" charset="-122"/>
              </a:rPr>
              <a:t>0%</a:t>
            </a:r>
            <a:r>
              <a:rPr lang="zh-CN" altLang="en-US" sz="1600" dirty="0" smtClean="0">
                <a:solidFill>
                  <a:schemeClr val="bg1"/>
                </a:solidFill>
                <a:latin typeface="微软雅黑 Light" panose="020B0502040204020203" pitchFamily="34" charset="-122"/>
                <a:ea typeface="微软雅黑 Light" panose="020B0502040204020203" pitchFamily="34" charset="-122"/>
              </a:rPr>
              <a:t>）</a:t>
            </a:r>
            <a:endParaRPr lang="en-US" altLang="zh-CN" sz="1600" dirty="0" smtClean="0">
              <a:solidFill>
                <a:schemeClr val="bg1"/>
              </a:solidFill>
              <a:latin typeface="微软雅黑 Light" panose="020B0502040204020203" pitchFamily="34" charset="-122"/>
              <a:ea typeface="微软雅黑 Light" panose="020B0502040204020203" pitchFamily="34" charset="-122"/>
            </a:endParaRPr>
          </a:p>
          <a:p>
            <a:pPr algn="r"/>
            <a:endParaRPr lang="en-US" altLang="zh-CN" sz="1600" dirty="0">
              <a:solidFill>
                <a:schemeClr val="bg1"/>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24480929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1000"/>
                                        <p:tgtEl>
                                          <p:spTgt spid="18"/>
                                        </p:tgtEl>
                                      </p:cBhvr>
                                    </p:animEffect>
                                    <p:anim calcmode="lin" valueType="num">
                                      <p:cBhvr>
                                        <p:cTn id="13" dur="1000" fill="hold"/>
                                        <p:tgtEl>
                                          <p:spTgt spid="18"/>
                                        </p:tgtEl>
                                        <p:attrNameLst>
                                          <p:attrName>ppt_x</p:attrName>
                                        </p:attrNameLst>
                                      </p:cBhvr>
                                      <p:tavLst>
                                        <p:tav tm="0">
                                          <p:val>
                                            <p:strVal val="#ppt_x"/>
                                          </p:val>
                                        </p:tav>
                                        <p:tav tm="100000">
                                          <p:val>
                                            <p:strVal val="#ppt_x"/>
                                          </p:val>
                                        </p:tav>
                                      </p:tavLst>
                                    </p:anim>
                                    <p:anim calcmode="lin" valueType="num">
                                      <p:cBhvr>
                                        <p:cTn id="14" dur="1000" fill="hold"/>
                                        <p:tgtEl>
                                          <p:spTgt spid="1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1000"/>
                                        <p:tgtEl>
                                          <p:spTgt spid="20"/>
                                        </p:tgtEl>
                                      </p:cBhvr>
                                    </p:animEffect>
                                    <p:anim calcmode="lin" valueType="num">
                                      <p:cBhvr>
                                        <p:cTn id="18" dur="1000" fill="hold"/>
                                        <p:tgtEl>
                                          <p:spTgt spid="20"/>
                                        </p:tgtEl>
                                        <p:attrNameLst>
                                          <p:attrName>ppt_x</p:attrName>
                                        </p:attrNameLst>
                                      </p:cBhvr>
                                      <p:tavLst>
                                        <p:tav tm="0">
                                          <p:val>
                                            <p:strVal val="#ppt_x"/>
                                          </p:val>
                                        </p:tav>
                                        <p:tav tm="100000">
                                          <p:val>
                                            <p:strVal val="#ppt_x"/>
                                          </p:val>
                                        </p:tav>
                                      </p:tavLst>
                                    </p:anim>
                                    <p:anim calcmode="lin" valueType="num">
                                      <p:cBhvr>
                                        <p:cTn id="19" dur="1000" fill="hold"/>
                                        <p:tgtEl>
                                          <p:spTgt spid="2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1000"/>
                                        <p:tgtEl>
                                          <p:spTgt spid="19"/>
                                        </p:tgtEl>
                                      </p:cBhvr>
                                    </p:animEffect>
                                    <p:anim calcmode="lin" valueType="num">
                                      <p:cBhvr>
                                        <p:cTn id="23" dur="1000" fill="hold"/>
                                        <p:tgtEl>
                                          <p:spTgt spid="19"/>
                                        </p:tgtEl>
                                        <p:attrNameLst>
                                          <p:attrName>ppt_x</p:attrName>
                                        </p:attrNameLst>
                                      </p:cBhvr>
                                      <p:tavLst>
                                        <p:tav tm="0">
                                          <p:val>
                                            <p:strVal val="#ppt_x"/>
                                          </p:val>
                                        </p:tav>
                                        <p:tav tm="100000">
                                          <p:val>
                                            <p:strVal val="#ppt_x"/>
                                          </p:val>
                                        </p:tav>
                                      </p:tavLst>
                                    </p:anim>
                                    <p:anim calcmode="lin" valueType="num">
                                      <p:cBhvr>
                                        <p:cTn id="24"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剪去单角的矩形 4"/>
          <p:cNvSpPr/>
          <p:nvPr/>
        </p:nvSpPr>
        <p:spPr>
          <a:xfrm flipV="1">
            <a:off x="696000" y="720035"/>
            <a:ext cx="10800000" cy="5400000"/>
          </a:xfrm>
          <a:prstGeom prst="snip1Rect">
            <a:avLst>
              <a:gd name="adj" fmla="val 19900"/>
            </a:avLst>
          </a:prstGeom>
          <a:gradFill flip="none" rotWithShape="1">
            <a:gsLst>
              <a:gs pos="0">
                <a:schemeClr val="accent1">
                  <a:lumMod val="40000"/>
                  <a:lumOff val="60000"/>
                  <a:shade val="30000"/>
                  <a:satMod val="115000"/>
                </a:schemeClr>
              </a:gs>
              <a:gs pos="50000">
                <a:schemeClr val="accent1">
                  <a:lumMod val="40000"/>
                  <a:lumOff val="60000"/>
                  <a:shade val="67500"/>
                  <a:satMod val="115000"/>
                </a:schemeClr>
              </a:gs>
              <a:gs pos="100000">
                <a:schemeClr val="accent1">
                  <a:lumMod val="40000"/>
                  <a:lumOff val="60000"/>
                  <a:shade val="100000"/>
                  <a:satMod val="115000"/>
                </a:schemeClr>
              </a:gs>
            </a:gsLst>
            <a:lin ang="16200000" scaled="1"/>
            <a:tileRect/>
          </a:gradFill>
          <a:ln w="28575">
            <a:solidFill>
              <a:srgbClr val="D1AA73"/>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flipH="1">
            <a:off x="10674952" y="5280243"/>
            <a:ext cx="835877" cy="835877"/>
          </a:xfrm>
          <a:prstGeom prst="rtTriangle">
            <a:avLst/>
          </a:prstGeom>
          <a:solidFill>
            <a:schemeClr val="accent1">
              <a:lumMod val="40000"/>
              <a:lumOff val="60000"/>
            </a:schemeClr>
          </a:solidFill>
          <a:ln w="28575">
            <a:solidFill>
              <a:srgbClr val="D1AA73"/>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1469034" y="2284500"/>
            <a:ext cx="7837928" cy="584775"/>
          </a:xfrm>
          <a:prstGeom prst="rect">
            <a:avLst/>
          </a:prstGeom>
          <a:noFill/>
        </p:spPr>
        <p:txBody>
          <a:bodyPr wrap="square" rtlCol="0">
            <a:spAutoFit/>
          </a:bodyPr>
          <a:lstStyle/>
          <a:p>
            <a:r>
              <a:rPr lang="zh-CN" altLang="en-US" sz="1600" dirty="0" smtClean="0">
                <a:solidFill>
                  <a:schemeClr val="bg1"/>
                </a:solidFill>
                <a:latin typeface="微软雅黑 Light" panose="020B0502040204020203" pitchFamily="34" charset="-122"/>
                <a:ea typeface="微软雅黑 Light" panose="020B0502040204020203" pitchFamily="34" charset="-122"/>
              </a:rPr>
              <a:t>王 文 涛（任务量：</a:t>
            </a:r>
            <a:r>
              <a:rPr lang="en-US" altLang="zh-CN" sz="1600" dirty="0" smtClean="0">
                <a:solidFill>
                  <a:schemeClr val="bg1"/>
                </a:solidFill>
                <a:latin typeface="微软雅黑 Light" panose="020B0502040204020203" pitchFamily="34" charset="-122"/>
                <a:ea typeface="微软雅黑 Light" panose="020B0502040204020203" pitchFamily="34" charset="-122"/>
              </a:rPr>
              <a:t>40%</a:t>
            </a:r>
            <a:r>
              <a:rPr lang="zh-CN" altLang="en-US" sz="1600" dirty="0" smtClean="0">
                <a:solidFill>
                  <a:schemeClr val="bg1"/>
                </a:solidFill>
                <a:latin typeface="微软雅黑 Light" panose="020B0502040204020203" pitchFamily="34" charset="-122"/>
                <a:ea typeface="微软雅黑 Light" panose="020B0502040204020203" pitchFamily="34" charset="-122"/>
              </a:rPr>
              <a:t>）：</a:t>
            </a:r>
            <a:r>
              <a:rPr lang="zh-CN" altLang="en-US" sz="1600" dirty="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rPr>
              <a:t>负责编写爬虫部分，撰写爬虫部分的文档以及答辩</a:t>
            </a:r>
          </a:p>
          <a:p>
            <a:endParaRPr lang="en-US" altLang="zh-CN" sz="1600" dirty="0">
              <a:solidFill>
                <a:schemeClr val="bg1"/>
              </a:solidFill>
              <a:latin typeface="微软雅黑 Light" panose="020B0502040204020203" pitchFamily="34" charset="-122"/>
              <a:ea typeface="微软雅黑 Light" panose="020B0502040204020203" pitchFamily="34" charset="-122"/>
            </a:endParaRPr>
          </a:p>
        </p:txBody>
      </p:sp>
      <p:sp>
        <p:nvSpPr>
          <p:cNvPr id="19" name="文本框 18"/>
          <p:cNvSpPr txBox="1"/>
          <p:nvPr/>
        </p:nvSpPr>
        <p:spPr>
          <a:xfrm>
            <a:off x="1454204" y="2694094"/>
            <a:ext cx="9310365" cy="830997"/>
          </a:xfrm>
          <a:prstGeom prst="rect">
            <a:avLst/>
          </a:prstGeom>
          <a:noFill/>
        </p:spPr>
        <p:txBody>
          <a:bodyPr wrap="square" rtlCol="0">
            <a:spAutoFit/>
          </a:bodyPr>
          <a:lstStyle/>
          <a:p>
            <a:r>
              <a:rPr lang="zh-CN" altLang="en-US" sz="1600" dirty="0" smtClean="0">
                <a:solidFill>
                  <a:schemeClr val="bg1"/>
                </a:solidFill>
                <a:latin typeface="微软雅黑 Light" panose="020B0502040204020203" pitchFamily="34" charset="-122"/>
                <a:ea typeface="微软雅黑 Light" panose="020B0502040204020203" pitchFamily="34" charset="-122"/>
              </a:rPr>
              <a:t>于 勤 思（任务量：</a:t>
            </a:r>
            <a:r>
              <a:rPr lang="en-US" altLang="zh-CN" sz="1600" dirty="0">
                <a:solidFill>
                  <a:schemeClr val="bg1"/>
                </a:solidFill>
                <a:latin typeface="微软雅黑 Light" panose="020B0502040204020203" pitchFamily="34" charset="-122"/>
                <a:ea typeface="微软雅黑 Light" panose="020B0502040204020203" pitchFamily="34" charset="-122"/>
              </a:rPr>
              <a:t>3</a:t>
            </a:r>
            <a:r>
              <a:rPr lang="en-US" altLang="zh-CN" sz="1600" dirty="0" smtClean="0">
                <a:solidFill>
                  <a:schemeClr val="bg1"/>
                </a:solidFill>
                <a:latin typeface="微软雅黑 Light" panose="020B0502040204020203" pitchFamily="34" charset="-122"/>
                <a:ea typeface="微软雅黑 Light" panose="020B0502040204020203" pitchFamily="34" charset="-122"/>
              </a:rPr>
              <a:t>0%</a:t>
            </a:r>
            <a:r>
              <a:rPr lang="zh-CN" altLang="en-US" sz="1600" dirty="0" smtClean="0">
                <a:solidFill>
                  <a:schemeClr val="bg1"/>
                </a:solidFill>
                <a:latin typeface="微软雅黑 Light" panose="020B0502040204020203" pitchFamily="34" charset="-122"/>
                <a:ea typeface="微软雅黑 Light" panose="020B0502040204020203" pitchFamily="34" charset="-122"/>
              </a:rPr>
              <a:t>）：</a:t>
            </a:r>
            <a:r>
              <a:rPr lang="zh-CN" altLang="en-US" sz="1600" dirty="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rPr>
              <a:t>负责搭建总体框架，编写数据展示部分的代码以及相关技术文档的撰写</a:t>
            </a:r>
          </a:p>
          <a:p>
            <a:endParaRPr lang="en-US" altLang="zh-CN" sz="1600" dirty="0" smtClean="0">
              <a:solidFill>
                <a:schemeClr val="bg1"/>
              </a:solidFill>
              <a:latin typeface="微软雅黑 Light" panose="020B0502040204020203" pitchFamily="34" charset="-122"/>
              <a:ea typeface="微软雅黑 Light" panose="020B0502040204020203" pitchFamily="34" charset="-122"/>
            </a:endParaRPr>
          </a:p>
          <a:p>
            <a:r>
              <a:rPr lang="zh-CN" altLang="en-US" sz="1600" dirty="0" smtClean="0">
                <a:solidFill>
                  <a:schemeClr val="bg1"/>
                </a:solidFill>
                <a:latin typeface="微软雅黑 Light" panose="020B0502040204020203" pitchFamily="34" charset="-122"/>
                <a:ea typeface="微软雅黑 Light" panose="020B0502040204020203" pitchFamily="34" charset="-122"/>
              </a:rPr>
              <a:t> </a:t>
            </a:r>
            <a:endParaRPr lang="en-US" altLang="zh-CN" sz="1600" dirty="0">
              <a:solidFill>
                <a:schemeClr val="bg1"/>
              </a:solidFill>
              <a:latin typeface="微软雅黑 Light" panose="020B0502040204020203" pitchFamily="34" charset="-122"/>
              <a:ea typeface="微软雅黑 Light" panose="020B0502040204020203" pitchFamily="34" charset="-122"/>
            </a:endParaRPr>
          </a:p>
        </p:txBody>
      </p:sp>
      <p:sp>
        <p:nvSpPr>
          <p:cNvPr id="20" name="文本框 19"/>
          <p:cNvSpPr txBox="1"/>
          <p:nvPr/>
        </p:nvSpPr>
        <p:spPr>
          <a:xfrm>
            <a:off x="1469034" y="3103688"/>
            <a:ext cx="9397623" cy="830997"/>
          </a:xfrm>
          <a:prstGeom prst="rect">
            <a:avLst/>
          </a:prstGeom>
          <a:noFill/>
        </p:spPr>
        <p:txBody>
          <a:bodyPr wrap="square" rtlCol="0">
            <a:spAutoFit/>
          </a:bodyPr>
          <a:lstStyle/>
          <a:p>
            <a:r>
              <a:rPr lang="zh-CN" altLang="en-US" sz="1600" dirty="0" smtClean="0">
                <a:solidFill>
                  <a:schemeClr val="bg1"/>
                </a:solidFill>
                <a:latin typeface="微软雅黑 Light" panose="020B0502040204020203" pitchFamily="34" charset="-122"/>
                <a:ea typeface="微软雅黑 Light" panose="020B0502040204020203" pitchFamily="34" charset="-122"/>
              </a:rPr>
              <a:t>张 喜 涛（任务量：</a:t>
            </a:r>
            <a:r>
              <a:rPr lang="en-US" altLang="zh-CN" sz="1600" dirty="0">
                <a:solidFill>
                  <a:schemeClr val="bg1"/>
                </a:solidFill>
                <a:latin typeface="微软雅黑 Light" panose="020B0502040204020203" pitchFamily="34" charset="-122"/>
                <a:ea typeface="微软雅黑 Light" panose="020B0502040204020203" pitchFamily="34" charset="-122"/>
              </a:rPr>
              <a:t>3</a:t>
            </a:r>
            <a:r>
              <a:rPr lang="en-US" altLang="zh-CN" sz="1600" dirty="0" smtClean="0">
                <a:solidFill>
                  <a:schemeClr val="bg1"/>
                </a:solidFill>
                <a:latin typeface="微软雅黑 Light" panose="020B0502040204020203" pitchFamily="34" charset="-122"/>
                <a:ea typeface="微软雅黑 Light" panose="020B0502040204020203" pitchFamily="34" charset="-122"/>
              </a:rPr>
              <a:t>0%</a:t>
            </a:r>
            <a:r>
              <a:rPr lang="zh-CN" altLang="en-US" sz="1600" dirty="0" smtClean="0">
                <a:solidFill>
                  <a:schemeClr val="bg1"/>
                </a:solidFill>
                <a:latin typeface="微软雅黑 Light" panose="020B0502040204020203" pitchFamily="34" charset="-122"/>
                <a:ea typeface="微软雅黑 Light" panose="020B0502040204020203" pitchFamily="34" charset="-122"/>
              </a:rPr>
              <a:t>）：</a:t>
            </a:r>
            <a:r>
              <a:rPr lang="zh-CN" altLang="en-US" sz="1600" dirty="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rPr>
              <a:t>负责设计网页的界面，也做了框架搭建的工作以及</a:t>
            </a:r>
            <a:r>
              <a:rPr lang="en-US" altLang="zh-CN" sz="1600" dirty="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rPr>
              <a:t>PPT</a:t>
            </a:r>
            <a:r>
              <a:rPr lang="zh-CN" altLang="en-US" sz="1600" dirty="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rPr>
              <a:t>制作</a:t>
            </a:r>
          </a:p>
          <a:p>
            <a:endParaRPr lang="en-US" altLang="zh-CN" sz="1600" dirty="0" smtClean="0">
              <a:solidFill>
                <a:schemeClr val="bg1"/>
              </a:solidFill>
              <a:latin typeface="微软雅黑 Light" panose="020B0502040204020203" pitchFamily="34" charset="-122"/>
              <a:ea typeface="微软雅黑 Light" panose="020B0502040204020203" pitchFamily="34" charset="-122"/>
            </a:endParaRPr>
          </a:p>
          <a:p>
            <a:endParaRPr lang="en-US" altLang="zh-CN" sz="1600" dirty="0">
              <a:solidFill>
                <a:schemeClr val="bg1"/>
              </a:solidFill>
              <a:latin typeface="微软雅黑 Light" panose="020B0502040204020203" pitchFamily="34" charset="-122"/>
              <a:ea typeface="微软雅黑 Light" panose="020B0502040204020203" pitchFamily="34" charset="-122"/>
            </a:endParaRPr>
          </a:p>
        </p:txBody>
      </p:sp>
      <p:sp>
        <p:nvSpPr>
          <p:cNvPr id="8" name="矩形 7"/>
          <p:cNvSpPr/>
          <p:nvPr/>
        </p:nvSpPr>
        <p:spPr>
          <a:xfrm>
            <a:off x="1469034" y="1298906"/>
            <a:ext cx="3010293" cy="576000"/>
          </a:xfrm>
          <a:prstGeom prst="rect">
            <a:avLst/>
          </a:prstGeom>
          <a:solidFill>
            <a:srgbClr val="D1AA73"/>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
        <p:nvSpPr>
          <p:cNvPr id="9" name="文本框 8"/>
          <p:cNvSpPr txBox="1"/>
          <p:nvPr/>
        </p:nvSpPr>
        <p:spPr>
          <a:xfrm>
            <a:off x="1888787" y="1325296"/>
            <a:ext cx="2170787" cy="523220"/>
          </a:xfrm>
          <a:prstGeom prst="rect">
            <a:avLst/>
          </a:prstGeom>
          <a:noFill/>
        </p:spPr>
        <p:txBody>
          <a:bodyPr wrap="none" rtlCol="0">
            <a:spAutoFit/>
          </a:bodyPr>
          <a:lstStyle/>
          <a:p>
            <a:pPr algn="ctr"/>
            <a:r>
              <a:rPr lang="zh-CN" altLang="en-US" sz="2800" b="1" dirty="0" smtClean="0">
                <a:ln w="0"/>
                <a:solidFill>
                  <a:schemeClr val="bg1"/>
                </a:solidFill>
                <a:effectLst>
                  <a:outerShdw blurRad="38100" dist="25400" dir="5400000" algn="ctr" rotWithShape="0">
                    <a:srgbClr val="6E747A">
                      <a:alpha val="43000"/>
                    </a:srgbClr>
                  </a:outerShdw>
                </a:effectLst>
                <a:latin typeface="张海山锐线体简" panose="02000000000000000000" pitchFamily="2" charset="-122"/>
                <a:ea typeface="张海山锐线体简" panose="02000000000000000000" pitchFamily="2" charset="-122"/>
              </a:rPr>
              <a:t>小 组 分 工</a:t>
            </a:r>
            <a:endParaRPr lang="zh-CN" altLang="en-US" sz="2800" b="1" dirty="0">
              <a:ln w="0"/>
              <a:solidFill>
                <a:schemeClr val="bg1"/>
              </a:solidFill>
              <a:effectLst>
                <a:outerShdw blurRad="38100" dist="25400" dir="5400000" algn="ctr" rotWithShape="0">
                  <a:srgbClr val="6E747A">
                    <a:alpha val="43000"/>
                  </a:srgbClr>
                </a:outerShdw>
              </a:effectLst>
              <a:latin typeface="张海山锐线体简" panose="02000000000000000000" pitchFamily="2" charset="-122"/>
              <a:ea typeface="张海山锐线体简" panose="02000000000000000000" pitchFamily="2" charset="-122"/>
            </a:endParaRPr>
          </a:p>
        </p:txBody>
      </p:sp>
    </p:spTree>
    <p:extLst>
      <p:ext uri="{BB962C8B-B14F-4D97-AF65-F5344CB8AC3E}">
        <p14:creationId xmlns:p14="http://schemas.microsoft.com/office/powerpoint/2010/main" val="320661576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1000"/>
                                        <p:tgtEl>
                                          <p:spTgt spid="20"/>
                                        </p:tgtEl>
                                      </p:cBhvr>
                                    </p:animEffect>
                                    <p:anim calcmode="lin" valueType="num">
                                      <p:cBhvr>
                                        <p:cTn id="13" dur="1000" fill="hold"/>
                                        <p:tgtEl>
                                          <p:spTgt spid="20"/>
                                        </p:tgtEl>
                                        <p:attrNameLst>
                                          <p:attrName>ppt_x</p:attrName>
                                        </p:attrNameLst>
                                      </p:cBhvr>
                                      <p:tavLst>
                                        <p:tav tm="0">
                                          <p:val>
                                            <p:strVal val="#ppt_x"/>
                                          </p:val>
                                        </p:tav>
                                        <p:tav tm="100000">
                                          <p:val>
                                            <p:strVal val="#ppt_x"/>
                                          </p:val>
                                        </p:tav>
                                      </p:tavLst>
                                    </p:anim>
                                    <p:anim calcmode="lin" valueType="num">
                                      <p:cBhvr>
                                        <p:cTn id="14" dur="1000" fill="hold"/>
                                        <p:tgtEl>
                                          <p:spTgt spid="2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1000"/>
                                        <p:tgtEl>
                                          <p:spTgt spid="19"/>
                                        </p:tgtEl>
                                      </p:cBhvr>
                                    </p:animEffect>
                                    <p:anim calcmode="lin" valueType="num">
                                      <p:cBhvr>
                                        <p:cTn id="18" dur="1000" fill="hold"/>
                                        <p:tgtEl>
                                          <p:spTgt spid="19"/>
                                        </p:tgtEl>
                                        <p:attrNameLst>
                                          <p:attrName>ppt_x</p:attrName>
                                        </p:attrNameLst>
                                      </p:cBhvr>
                                      <p:tavLst>
                                        <p:tav tm="0">
                                          <p:val>
                                            <p:strVal val="#ppt_x"/>
                                          </p:val>
                                        </p:tav>
                                        <p:tav tm="100000">
                                          <p:val>
                                            <p:strVal val="#ppt_x"/>
                                          </p:val>
                                        </p:tav>
                                      </p:tavLst>
                                    </p:anim>
                                    <p:anim calcmode="lin" valueType="num">
                                      <p:cBhvr>
                                        <p:cTn id="19" dur="1000" fill="hold"/>
                                        <p:tgtEl>
                                          <p:spTgt spid="1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anim calcmode="lin" valueType="num">
                                      <p:cBhvr>
                                        <p:cTn id="23" dur="1000" fill="hold"/>
                                        <p:tgtEl>
                                          <p:spTgt spid="9"/>
                                        </p:tgtEl>
                                        <p:attrNameLst>
                                          <p:attrName>ppt_x</p:attrName>
                                        </p:attrNameLst>
                                      </p:cBhvr>
                                      <p:tavLst>
                                        <p:tav tm="0">
                                          <p:val>
                                            <p:strVal val="#ppt_x"/>
                                          </p:val>
                                        </p:tav>
                                        <p:tav tm="100000">
                                          <p:val>
                                            <p:strVal val="#ppt_x"/>
                                          </p:val>
                                        </p:tav>
                                      </p:tavLst>
                                    </p:anim>
                                    <p:anim calcmode="lin" valueType="num">
                                      <p:cBhvr>
                                        <p:cTn id="24" dur="1000" fill="hold"/>
                                        <p:tgtEl>
                                          <p:spTgt spid="9"/>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8" grpId="0" animBg="1"/>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剪去单角的矩形 4"/>
          <p:cNvSpPr/>
          <p:nvPr/>
        </p:nvSpPr>
        <p:spPr>
          <a:xfrm flipV="1">
            <a:off x="696000" y="720035"/>
            <a:ext cx="10800000" cy="5400000"/>
          </a:xfrm>
          <a:prstGeom prst="snip1Rect">
            <a:avLst>
              <a:gd name="adj" fmla="val 19900"/>
            </a:avLst>
          </a:prstGeom>
          <a:gradFill flip="none" rotWithShape="1">
            <a:gsLst>
              <a:gs pos="0">
                <a:schemeClr val="accent1">
                  <a:lumMod val="40000"/>
                  <a:lumOff val="60000"/>
                  <a:shade val="30000"/>
                  <a:satMod val="115000"/>
                </a:schemeClr>
              </a:gs>
              <a:gs pos="50000">
                <a:schemeClr val="accent1">
                  <a:lumMod val="40000"/>
                  <a:lumOff val="60000"/>
                  <a:shade val="67500"/>
                  <a:satMod val="115000"/>
                </a:schemeClr>
              </a:gs>
              <a:gs pos="100000">
                <a:schemeClr val="accent1">
                  <a:lumMod val="40000"/>
                  <a:lumOff val="60000"/>
                  <a:shade val="100000"/>
                  <a:satMod val="115000"/>
                </a:schemeClr>
              </a:gs>
            </a:gsLst>
            <a:lin ang="16200000" scaled="1"/>
            <a:tileRect/>
          </a:gradFill>
          <a:ln w="28575">
            <a:solidFill>
              <a:srgbClr val="D1AA73"/>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flipH="1">
            <a:off x="10674952" y="5280243"/>
            <a:ext cx="835877" cy="835877"/>
          </a:xfrm>
          <a:prstGeom prst="rtTriangle">
            <a:avLst/>
          </a:prstGeom>
          <a:solidFill>
            <a:schemeClr val="accent1">
              <a:lumMod val="40000"/>
              <a:lumOff val="60000"/>
            </a:schemeClr>
          </a:solidFill>
          <a:ln w="28575">
            <a:solidFill>
              <a:srgbClr val="D1AA73"/>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1776853" y="2136083"/>
            <a:ext cx="8638293" cy="1754326"/>
          </a:xfrm>
          <a:prstGeom prst="rect">
            <a:avLst/>
          </a:prstGeom>
          <a:noFill/>
        </p:spPr>
        <p:txBody>
          <a:bodyPr wrap="square" rtlCol="0">
            <a:spAutoFit/>
          </a:bodyPr>
          <a:lstStyle/>
          <a:p>
            <a:pPr>
              <a:lnSpc>
                <a:spcPct val="150000"/>
              </a:lnSpc>
            </a:pPr>
            <a:r>
              <a:rPr lang="zh-CN" altLang="en-US" dirty="0" smtClean="0">
                <a:solidFill>
                  <a:schemeClr val="bg1"/>
                </a:solidFill>
                <a:latin typeface="微软雅黑 Light" panose="020B0502040204020203" pitchFamily="34" charset="-122"/>
                <a:ea typeface="微软雅黑 Light" panose="020B0502040204020203" pitchFamily="34" charset="-122"/>
              </a:rPr>
              <a:t>我们通过爬虫技术来爬取豆瓣网上评分较高的图书的相关数据。得到数据后通过一些常用的数据挖掘与数据分析的技术对数据进行处理。</a:t>
            </a:r>
            <a:endParaRPr lang="en-US" altLang="zh-CN" dirty="0" smtClean="0">
              <a:solidFill>
                <a:schemeClr val="bg1"/>
              </a:solidFill>
              <a:latin typeface="微软雅黑 Light" panose="020B0502040204020203" pitchFamily="34" charset="-122"/>
              <a:ea typeface="微软雅黑 Light" panose="020B0502040204020203" pitchFamily="34" charset="-122"/>
            </a:endParaRPr>
          </a:p>
          <a:p>
            <a:pPr>
              <a:lnSpc>
                <a:spcPct val="150000"/>
              </a:lnSpc>
            </a:pPr>
            <a:r>
              <a:rPr lang="zh-CN" altLang="en-US" dirty="0" smtClean="0">
                <a:solidFill>
                  <a:schemeClr val="bg1"/>
                </a:solidFill>
                <a:latin typeface="微软雅黑 Light" panose="020B0502040204020203" pitchFamily="34" charset="-122"/>
                <a:ea typeface="微软雅黑 Light" panose="020B0502040204020203" pitchFamily="34" charset="-122"/>
              </a:rPr>
              <a:t>我们根据数据分析可以知道人们更青睐于哪一类的图书。并且分析人们对不同图书的喜好的不同和书籍评价人数和评分的关系</a:t>
            </a:r>
            <a:endParaRPr lang="en-US" altLang="zh-CN" dirty="0">
              <a:solidFill>
                <a:schemeClr val="bg1"/>
              </a:solidFill>
              <a:latin typeface="微软雅黑 Light" panose="020B0502040204020203" pitchFamily="34" charset="-122"/>
              <a:ea typeface="微软雅黑 Light" panose="020B0502040204020203" pitchFamily="34" charset="-122"/>
            </a:endParaRPr>
          </a:p>
        </p:txBody>
      </p:sp>
      <p:sp>
        <p:nvSpPr>
          <p:cNvPr id="8" name="矩形 7"/>
          <p:cNvSpPr/>
          <p:nvPr/>
        </p:nvSpPr>
        <p:spPr>
          <a:xfrm>
            <a:off x="1469034" y="1298906"/>
            <a:ext cx="3010293" cy="576000"/>
          </a:xfrm>
          <a:prstGeom prst="rect">
            <a:avLst/>
          </a:prstGeom>
          <a:solidFill>
            <a:srgbClr val="D1AA73"/>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
        <p:nvSpPr>
          <p:cNvPr id="9" name="文本框 8"/>
          <p:cNvSpPr txBox="1"/>
          <p:nvPr/>
        </p:nvSpPr>
        <p:spPr>
          <a:xfrm>
            <a:off x="1888786" y="1325296"/>
            <a:ext cx="2170787" cy="523220"/>
          </a:xfrm>
          <a:prstGeom prst="rect">
            <a:avLst/>
          </a:prstGeom>
          <a:noFill/>
        </p:spPr>
        <p:txBody>
          <a:bodyPr wrap="none" rtlCol="0">
            <a:spAutoFit/>
          </a:bodyPr>
          <a:lstStyle/>
          <a:p>
            <a:pPr algn="ctr"/>
            <a:r>
              <a:rPr lang="zh-CN" altLang="en-US" sz="2800" b="1" dirty="0" smtClean="0">
                <a:ln w="0"/>
                <a:solidFill>
                  <a:schemeClr val="bg1"/>
                </a:solidFill>
                <a:effectLst>
                  <a:outerShdw blurRad="38100" dist="25400" dir="5400000" algn="ctr" rotWithShape="0">
                    <a:srgbClr val="6E747A">
                      <a:alpha val="43000"/>
                    </a:srgbClr>
                  </a:outerShdw>
                </a:effectLst>
                <a:latin typeface="张海山锐线体简" panose="02000000000000000000" pitchFamily="2" charset="-122"/>
                <a:ea typeface="张海山锐线体简" panose="02000000000000000000" pitchFamily="2" charset="-122"/>
              </a:rPr>
              <a:t>一 些 成 果</a:t>
            </a:r>
            <a:endParaRPr lang="zh-CN" altLang="en-US" sz="2800" b="1" dirty="0">
              <a:ln w="0"/>
              <a:solidFill>
                <a:schemeClr val="bg1"/>
              </a:solidFill>
              <a:effectLst>
                <a:outerShdw blurRad="38100" dist="25400" dir="5400000" algn="ctr" rotWithShape="0">
                  <a:srgbClr val="6E747A">
                    <a:alpha val="43000"/>
                  </a:srgbClr>
                </a:outerShdw>
              </a:effectLst>
              <a:latin typeface="张海山锐线体简" panose="02000000000000000000" pitchFamily="2" charset="-122"/>
              <a:ea typeface="张海山锐线体简" panose="02000000000000000000" pitchFamily="2" charset="-122"/>
            </a:endParaRPr>
          </a:p>
        </p:txBody>
      </p:sp>
    </p:spTree>
    <p:extLst>
      <p:ext uri="{BB962C8B-B14F-4D97-AF65-F5344CB8AC3E}">
        <p14:creationId xmlns:p14="http://schemas.microsoft.com/office/powerpoint/2010/main" val="288521776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8" grpId="0" animBg="1"/>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剪去单角的矩形 4"/>
          <p:cNvSpPr/>
          <p:nvPr/>
        </p:nvSpPr>
        <p:spPr>
          <a:xfrm flipV="1">
            <a:off x="696000" y="720035"/>
            <a:ext cx="10800000" cy="5400000"/>
          </a:xfrm>
          <a:prstGeom prst="snip1Rect">
            <a:avLst>
              <a:gd name="adj" fmla="val 19900"/>
            </a:avLst>
          </a:prstGeom>
          <a:gradFill flip="none" rotWithShape="1">
            <a:gsLst>
              <a:gs pos="0">
                <a:schemeClr val="accent1">
                  <a:lumMod val="40000"/>
                  <a:lumOff val="60000"/>
                  <a:shade val="30000"/>
                  <a:satMod val="115000"/>
                </a:schemeClr>
              </a:gs>
              <a:gs pos="50000">
                <a:schemeClr val="accent1">
                  <a:lumMod val="40000"/>
                  <a:lumOff val="60000"/>
                  <a:shade val="67500"/>
                  <a:satMod val="115000"/>
                </a:schemeClr>
              </a:gs>
              <a:gs pos="100000">
                <a:schemeClr val="accent1">
                  <a:lumMod val="40000"/>
                  <a:lumOff val="60000"/>
                  <a:shade val="100000"/>
                  <a:satMod val="115000"/>
                </a:schemeClr>
              </a:gs>
            </a:gsLst>
            <a:lin ang="16200000" scaled="1"/>
            <a:tileRect/>
          </a:gradFill>
          <a:ln w="28575">
            <a:solidFill>
              <a:srgbClr val="D1AA73"/>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flipH="1">
            <a:off x="10674952" y="5280243"/>
            <a:ext cx="835877" cy="835877"/>
          </a:xfrm>
          <a:prstGeom prst="rtTriangle">
            <a:avLst/>
          </a:prstGeom>
          <a:solidFill>
            <a:schemeClr val="accent1">
              <a:lumMod val="40000"/>
              <a:lumOff val="60000"/>
            </a:schemeClr>
          </a:solidFill>
          <a:ln w="28575">
            <a:solidFill>
              <a:srgbClr val="D1AA73"/>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1776853" y="2136083"/>
            <a:ext cx="8638293" cy="2169825"/>
          </a:xfrm>
          <a:prstGeom prst="rect">
            <a:avLst/>
          </a:prstGeom>
          <a:noFill/>
        </p:spPr>
        <p:txBody>
          <a:bodyPr wrap="square" rtlCol="0">
            <a:spAutoFit/>
          </a:bodyPr>
          <a:lstStyle/>
          <a:p>
            <a:pPr>
              <a:lnSpc>
                <a:spcPct val="150000"/>
              </a:lnSpc>
            </a:pPr>
            <a:r>
              <a:rPr lang="zh-CN" altLang="en-US" dirty="0" smtClean="0">
                <a:solidFill>
                  <a:schemeClr val="bg1"/>
                </a:solidFill>
                <a:latin typeface="微软雅黑 Light" panose="020B0502040204020203" pitchFamily="34" charset="-122"/>
                <a:ea typeface="微软雅黑 Light" panose="020B0502040204020203" pitchFamily="34" charset="-122"/>
              </a:rPr>
              <a:t>当我们想去读一本书但是又不知道读哪本书好的时候。也许我们希望可以有个人来告诉我，我应该读哪本书。或者读一本目前比较“火”的书；或者读一本在我们这个年龄段比较受欢迎的一本书，或者读一本跟我的职业相关的书籍。</a:t>
            </a:r>
            <a:endParaRPr lang="en-US" altLang="zh-CN" dirty="0" smtClean="0">
              <a:solidFill>
                <a:schemeClr val="bg1"/>
              </a:solidFill>
              <a:latin typeface="微软雅黑 Light" panose="020B0502040204020203" pitchFamily="34" charset="-122"/>
              <a:ea typeface="微软雅黑 Light" panose="020B0502040204020203" pitchFamily="34" charset="-122"/>
            </a:endParaRPr>
          </a:p>
          <a:p>
            <a:pPr>
              <a:lnSpc>
                <a:spcPct val="150000"/>
              </a:lnSpc>
            </a:pPr>
            <a:r>
              <a:rPr lang="zh-CN" altLang="en-US" dirty="0" smtClean="0">
                <a:solidFill>
                  <a:schemeClr val="bg1"/>
                </a:solidFill>
                <a:latin typeface="微软雅黑 Light" panose="020B0502040204020203" pitchFamily="34" charset="-122"/>
                <a:ea typeface="微软雅黑 Light" panose="020B0502040204020203" pitchFamily="34" charset="-122"/>
              </a:rPr>
              <a:t>那么，如何实现这个功能呢？我们所做的爬虫项目便可以爬取豆瓣网上图书信息，经过分析后，告诉我们哪些图书是比较受欢迎的等等信息。</a:t>
            </a:r>
            <a:endParaRPr lang="en-US" altLang="zh-CN" dirty="0">
              <a:solidFill>
                <a:schemeClr val="bg1"/>
              </a:solidFill>
              <a:latin typeface="微软雅黑 Light" panose="020B0502040204020203" pitchFamily="34" charset="-122"/>
              <a:ea typeface="微软雅黑 Light" panose="020B0502040204020203" pitchFamily="34" charset="-122"/>
            </a:endParaRPr>
          </a:p>
        </p:txBody>
      </p:sp>
      <p:sp>
        <p:nvSpPr>
          <p:cNvPr id="8" name="矩形 7"/>
          <p:cNvSpPr/>
          <p:nvPr/>
        </p:nvSpPr>
        <p:spPr>
          <a:xfrm>
            <a:off x="1469034" y="1298906"/>
            <a:ext cx="3010293" cy="576000"/>
          </a:xfrm>
          <a:prstGeom prst="rect">
            <a:avLst/>
          </a:prstGeom>
          <a:solidFill>
            <a:srgbClr val="D1AA73"/>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
        <p:nvSpPr>
          <p:cNvPr id="9" name="文本框 8"/>
          <p:cNvSpPr txBox="1"/>
          <p:nvPr/>
        </p:nvSpPr>
        <p:spPr>
          <a:xfrm>
            <a:off x="1980157" y="1325296"/>
            <a:ext cx="1988045" cy="523220"/>
          </a:xfrm>
          <a:prstGeom prst="rect">
            <a:avLst/>
          </a:prstGeom>
          <a:noFill/>
        </p:spPr>
        <p:txBody>
          <a:bodyPr wrap="none" rtlCol="0">
            <a:spAutoFit/>
          </a:bodyPr>
          <a:lstStyle/>
          <a:p>
            <a:pPr algn="ctr"/>
            <a:r>
              <a:rPr lang="zh-CN" altLang="en-US" sz="2800" b="1" dirty="0" smtClean="0">
                <a:ln w="0"/>
                <a:solidFill>
                  <a:schemeClr val="bg1"/>
                </a:solidFill>
                <a:effectLst>
                  <a:outerShdw blurRad="38100" dist="25400" dir="5400000" algn="ctr" rotWithShape="0">
                    <a:srgbClr val="6E747A">
                      <a:alpha val="43000"/>
                    </a:srgbClr>
                  </a:outerShdw>
                </a:effectLst>
                <a:latin typeface="张海山锐线体简" panose="02000000000000000000" pitchFamily="2" charset="-122"/>
                <a:ea typeface="张海山锐线体简" panose="02000000000000000000" pitchFamily="2" charset="-122"/>
              </a:rPr>
              <a:t>项目的由来</a:t>
            </a:r>
            <a:endParaRPr lang="zh-CN" altLang="en-US" sz="2800" b="1" dirty="0">
              <a:ln w="0"/>
              <a:solidFill>
                <a:schemeClr val="bg1"/>
              </a:solidFill>
              <a:effectLst>
                <a:outerShdw blurRad="38100" dist="25400" dir="5400000" algn="ctr" rotWithShape="0">
                  <a:srgbClr val="6E747A">
                    <a:alpha val="43000"/>
                  </a:srgbClr>
                </a:outerShdw>
              </a:effectLst>
              <a:latin typeface="张海山锐线体简" panose="02000000000000000000" pitchFamily="2" charset="-122"/>
              <a:ea typeface="张海山锐线体简" panose="02000000000000000000" pitchFamily="2" charset="-122"/>
            </a:endParaRPr>
          </a:p>
        </p:txBody>
      </p:sp>
    </p:spTree>
    <p:extLst>
      <p:ext uri="{BB962C8B-B14F-4D97-AF65-F5344CB8AC3E}">
        <p14:creationId xmlns:p14="http://schemas.microsoft.com/office/powerpoint/2010/main" val="57764540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8" grpId="0" animBg="1"/>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剪去单角的矩形 4"/>
          <p:cNvSpPr/>
          <p:nvPr/>
        </p:nvSpPr>
        <p:spPr>
          <a:xfrm flipV="1">
            <a:off x="696000" y="720035"/>
            <a:ext cx="10800000" cy="5400000"/>
          </a:xfrm>
          <a:prstGeom prst="snip1Rect">
            <a:avLst>
              <a:gd name="adj" fmla="val 19900"/>
            </a:avLst>
          </a:prstGeom>
          <a:gradFill flip="none" rotWithShape="1">
            <a:gsLst>
              <a:gs pos="0">
                <a:schemeClr val="accent1">
                  <a:lumMod val="40000"/>
                  <a:lumOff val="60000"/>
                  <a:shade val="30000"/>
                  <a:satMod val="115000"/>
                </a:schemeClr>
              </a:gs>
              <a:gs pos="50000">
                <a:schemeClr val="accent1">
                  <a:lumMod val="40000"/>
                  <a:lumOff val="60000"/>
                  <a:shade val="67500"/>
                  <a:satMod val="115000"/>
                </a:schemeClr>
              </a:gs>
              <a:gs pos="100000">
                <a:schemeClr val="accent1">
                  <a:lumMod val="40000"/>
                  <a:lumOff val="60000"/>
                  <a:shade val="100000"/>
                  <a:satMod val="115000"/>
                </a:schemeClr>
              </a:gs>
            </a:gsLst>
            <a:lin ang="16200000" scaled="1"/>
            <a:tileRect/>
          </a:gradFill>
          <a:ln w="28575">
            <a:solidFill>
              <a:srgbClr val="D1AA73"/>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flipH="1">
            <a:off x="10674952" y="5280243"/>
            <a:ext cx="835877" cy="835877"/>
          </a:xfrm>
          <a:prstGeom prst="rtTriangle">
            <a:avLst/>
          </a:prstGeom>
          <a:solidFill>
            <a:schemeClr val="accent1">
              <a:lumMod val="40000"/>
              <a:lumOff val="60000"/>
            </a:schemeClr>
          </a:solidFill>
          <a:ln w="28575">
            <a:solidFill>
              <a:srgbClr val="D1AA73"/>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1776853" y="2154190"/>
            <a:ext cx="8638293" cy="3416320"/>
          </a:xfrm>
          <a:prstGeom prst="rect">
            <a:avLst/>
          </a:prstGeom>
          <a:noFill/>
        </p:spPr>
        <p:txBody>
          <a:bodyPr wrap="square" rtlCol="0">
            <a:spAutoFit/>
          </a:bodyPr>
          <a:lstStyle/>
          <a:p>
            <a:pPr>
              <a:lnSpc>
                <a:spcPct val="150000"/>
              </a:lnSpc>
            </a:pPr>
            <a:r>
              <a:rPr lang="en-US" altLang="zh-CN" dirty="0" smtClean="0">
                <a:solidFill>
                  <a:schemeClr val="bg1"/>
                </a:solidFill>
                <a:latin typeface="微软雅黑 Light" panose="020B0502040204020203" pitchFamily="34" charset="-122"/>
                <a:ea typeface="微软雅黑 Light" panose="020B0502040204020203" pitchFamily="34" charset="-122"/>
              </a:rPr>
              <a:t>1</a:t>
            </a:r>
            <a:r>
              <a:rPr lang="zh-CN" altLang="en-US" dirty="0" smtClean="0">
                <a:solidFill>
                  <a:schemeClr val="bg1"/>
                </a:solidFill>
                <a:latin typeface="微软雅黑 Light" panose="020B0502040204020203" pitchFamily="34" charset="-122"/>
                <a:ea typeface="微软雅黑 Light" panose="020B0502040204020203" pitchFamily="34" charset="-122"/>
              </a:rPr>
              <a:t>、更优的算法</a:t>
            </a:r>
            <a:endParaRPr lang="en-US" altLang="zh-CN" dirty="0" smtClean="0">
              <a:solidFill>
                <a:schemeClr val="bg1"/>
              </a:solidFill>
              <a:latin typeface="微软雅黑 Light" panose="020B0502040204020203" pitchFamily="34" charset="-122"/>
              <a:ea typeface="微软雅黑 Light" panose="020B0502040204020203" pitchFamily="34" charset="-122"/>
            </a:endParaRPr>
          </a:p>
          <a:p>
            <a:pPr>
              <a:lnSpc>
                <a:spcPct val="150000"/>
              </a:lnSpc>
            </a:pPr>
            <a:r>
              <a:rPr lang="zh-CN" altLang="en-US" dirty="0" smtClean="0">
                <a:solidFill>
                  <a:schemeClr val="bg1"/>
                </a:solidFill>
                <a:latin typeface="微软雅黑 Light" panose="020B0502040204020203" pitchFamily="34" charset="-122"/>
                <a:ea typeface="微软雅黑 Light" panose="020B0502040204020203" pitchFamily="34" charset="-122"/>
              </a:rPr>
              <a:t>本爬虫项目经过小组成员几次的商讨、代码迭代了数次。我们通过查阅网络、书籍等各种资料，将一些前人已经写好的爬虫算法进行改进、优化。使爬虫项目获得数据更加精准。</a:t>
            </a:r>
            <a:endParaRPr lang="en-US" altLang="zh-CN" dirty="0" smtClean="0">
              <a:solidFill>
                <a:schemeClr val="bg1"/>
              </a:solidFill>
              <a:latin typeface="微软雅黑 Light" panose="020B0502040204020203" pitchFamily="34" charset="-122"/>
              <a:ea typeface="微软雅黑 Light" panose="020B0502040204020203" pitchFamily="34" charset="-122"/>
            </a:endParaRPr>
          </a:p>
          <a:p>
            <a:pPr>
              <a:lnSpc>
                <a:spcPct val="150000"/>
              </a:lnSpc>
            </a:pPr>
            <a:r>
              <a:rPr lang="en-US" altLang="zh-CN" dirty="0" smtClean="0">
                <a:solidFill>
                  <a:schemeClr val="bg1"/>
                </a:solidFill>
                <a:latin typeface="微软雅黑 Light" panose="020B0502040204020203" pitchFamily="34" charset="-122"/>
                <a:ea typeface="微软雅黑 Light" panose="020B0502040204020203" pitchFamily="34" charset="-122"/>
              </a:rPr>
              <a:t>2</a:t>
            </a:r>
            <a:r>
              <a:rPr lang="zh-CN" altLang="en-US" dirty="0" smtClean="0">
                <a:solidFill>
                  <a:schemeClr val="bg1"/>
                </a:solidFill>
                <a:latin typeface="微软雅黑 Light" panose="020B0502040204020203" pitchFamily="34" charset="-122"/>
                <a:ea typeface="微软雅黑 Light" panose="020B0502040204020203" pitchFamily="34" charset="-122"/>
              </a:rPr>
              <a:t>、精准的数据分析方法</a:t>
            </a:r>
            <a:endParaRPr lang="en-US" altLang="zh-CN" dirty="0" smtClean="0">
              <a:solidFill>
                <a:schemeClr val="bg1"/>
              </a:solidFill>
              <a:latin typeface="微软雅黑 Light" panose="020B0502040204020203" pitchFamily="34" charset="-122"/>
              <a:ea typeface="微软雅黑 Light" panose="020B0502040204020203" pitchFamily="34" charset="-122"/>
            </a:endParaRPr>
          </a:p>
          <a:p>
            <a:pPr>
              <a:lnSpc>
                <a:spcPct val="150000"/>
              </a:lnSpc>
            </a:pPr>
            <a:r>
              <a:rPr lang="zh-CN" altLang="en-US" dirty="0">
                <a:solidFill>
                  <a:schemeClr val="bg1"/>
                </a:solidFill>
                <a:latin typeface="微软雅黑 Light" panose="020B0502040204020203" pitchFamily="34" charset="-122"/>
                <a:ea typeface="微软雅黑 Light" panose="020B0502040204020203" pitchFamily="34" charset="-122"/>
              </a:rPr>
              <a:t>本</a:t>
            </a:r>
            <a:r>
              <a:rPr lang="zh-CN" altLang="en-US" dirty="0" smtClean="0">
                <a:solidFill>
                  <a:schemeClr val="bg1"/>
                </a:solidFill>
                <a:latin typeface="微软雅黑 Light" panose="020B0502040204020203" pitchFamily="34" charset="-122"/>
                <a:ea typeface="微软雅黑 Light" panose="020B0502040204020203" pitchFamily="34" charset="-122"/>
              </a:rPr>
              <a:t>项目用到了许多数据挖掘中的数据分析方法。包括我们常用的决策树分析，神经网络，</a:t>
            </a:r>
            <a:r>
              <a:rPr lang="en-US" altLang="zh-CN" dirty="0" smtClean="0">
                <a:solidFill>
                  <a:schemeClr val="bg1"/>
                </a:solidFill>
                <a:latin typeface="微软雅黑 Light" panose="020B0502040204020203" pitchFamily="34" charset="-122"/>
                <a:ea typeface="微软雅黑 Light" panose="020B0502040204020203" pitchFamily="34" charset="-122"/>
              </a:rPr>
              <a:t>K-means</a:t>
            </a:r>
            <a:r>
              <a:rPr lang="zh-CN" altLang="en-US" dirty="0" smtClean="0">
                <a:solidFill>
                  <a:schemeClr val="bg1"/>
                </a:solidFill>
                <a:latin typeface="微软雅黑 Light" panose="020B0502040204020203" pitchFamily="34" charset="-122"/>
                <a:ea typeface="微软雅黑 Light" panose="020B0502040204020203" pitchFamily="34" charset="-122"/>
              </a:rPr>
              <a:t>聚类分析等等。决策树方法易于通过静态测试来对模型进行评测，可以测定模型可信度。</a:t>
            </a:r>
            <a:endParaRPr lang="en-US" altLang="zh-CN" dirty="0">
              <a:solidFill>
                <a:schemeClr val="bg1"/>
              </a:solidFill>
              <a:latin typeface="微软雅黑 Light" panose="020B0502040204020203" pitchFamily="34" charset="-122"/>
              <a:ea typeface="微软雅黑 Light" panose="020B0502040204020203" pitchFamily="34" charset="-122"/>
            </a:endParaRPr>
          </a:p>
        </p:txBody>
      </p:sp>
      <p:sp>
        <p:nvSpPr>
          <p:cNvPr id="8" name="矩形 7"/>
          <p:cNvSpPr/>
          <p:nvPr/>
        </p:nvSpPr>
        <p:spPr>
          <a:xfrm>
            <a:off x="1469034" y="1298906"/>
            <a:ext cx="3010293" cy="576000"/>
          </a:xfrm>
          <a:prstGeom prst="rect">
            <a:avLst/>
          </a:prstGeom>
          <a:solidFill>
            <a:srgbClr val="D1AA73"/>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
        <p:nvSpPr>
          <p:cNvPr id="9" name="文本框 8"/>
          <p:cNvSpPr txBox="1"/>
          <p:nvPr/>
        </p:nvSpPr>
        <p:spPr>
          <a:xfrm>
            <a:off x="2160495" y="1325296"/>
            <a:ext cx="1627369" cy="523220"/>
          </a:xfrm>
          <a:prstGeom prst="rect">
            <a:avLst/>
          </a:prstGeom>
          <a:noFill/>
        </p:spPr>
        <p:txBody>
          <a:bodyPr wrap="none" rtlCol="0">
            <a:spAutoFit/>
          </a:bodyPr>
          <a:lstStyle/>
          <a:p>
            <a:pPr algn="ctr"/>
            <a:r>
              <a:rPr lang="zh-CN" altLang="en-US" sz="2800" b="1" dirty="0" smtClean="0">
                <a:ln w="0"/>
                <a:solidFill>
                  <a:schemeClr val="bg1"/>
                </a:solidFill>
                <a:effectLst>
                  <a:outerShdw blurRad="38100" dist="25400" dir="5400000" algn="ctr" rotWithShape="0">
                    <a:srgbClr val="6E747A">
                      <a:alpha val="43000"/>
                    </a:srgbClr>
                  </a:outerShdw>
                </a:effectLst>
                <a:latin typeface="张海山锐线体简" panose="02000000000000000000" pitchFamily="2" charset="-122"/>
                <a:ea typeface="张海山锐线体简" panose="02000000000000000000" pitchFamily="2" charset="-122"/>
              </a:rPr>
              <a:t>项目优势</a:t>
            </a:r>
            <a:endParaRPr lang="zh-CN" altLang="en-US" sz="2800" b="1" dirty="0">
              <a:ln w="0"/>
              <a:solidFill>
                <a:schemeClr val="bg1"/>
              </a:solidFill>
              <a:effectLst>
                <a:outerShdw blurRad="38100" dist="25400" dir="5400000" algn="ctr" rotWithShape="0">
                  <a:srgbClr val="6E747A">
                    <a:alpha val="43000"/>
                  </a:srgbClr>
                </a:outerShdw>
              </a:effectLst>
              <a:latin typeface="张海山锐线体简" panose="02000000000000000000" pitchFamily="2" charset="-122"/>
              <a:ea typeface="张海山锐线体简" panose="02000000000000000000" pitchFamily="2" charset="-122"/>
            </a:endParaRPr>
          </a:p>
        </p:txBody>
      </p:sp>
    </p:spTree>
    <p:extLst>
      <p:ext uri="{BB962C8B-B14F-4D97-AF65-F5344CB8AC3E}">
        <p14:creationId xmlns:p14="http://schemas.microsoft.com/office/powerpoint/2010/main" val="225057011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8" grpId="0" animBg="1"/>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剪去单角的矩形 4"/>
          <p:cNvSpPr/>
          <p:nvPr/>
        </p:nvSpPr>
        <p:spPr>
          <a:xfrm flipV="1">
            <a:off x="696000" y="720035"/>
            <a:ext cx="10800000" cy="5400000"/>
          </a:xfrm>
          <a:prstGeom prst="snip1Rect">
            <a:avLst>
              <a:gd name="adj" fmla="val 19900"/>
            </a:avLst>
          </a:prstGeom>
          <a:gradFill flip="none" rotWithShape="1">
            <a:gsLst>
              <a:gs pos="0">
                <a:schemeClr val="accent1">
                  <a:lumMod val="40000"/>
                  <a:lumOff val="60000"/>
                  <a:shade val="30000"/>
                  <a:satMod val="115000"/>
                </a:schemeClr>
              </a:gs>
              <a:gs pos="50000">
                <a:schemeClr val="accent1">
                  <a:lumMod val="40000"/>
                  <a:lumOff val="60000"/>
                  <a:shade val="67500"/>
                  <a:satMod val="115000"/>
                </a:schemeClr>
              </a:gs>
              <a:gs pos="100000">
                <a:schemeClr val="accent1">
                  <a:lumMod val="40000"/>
                  <a:lumOff val="60000"/>
                  <a:shade val="100000"/>
                  <a:satMod val="115000"/>
                </a:schemeClr>
              </a:gs>
            </a:gsLst>
            <a:lin ang="16200000" scaled="1"/>
            <a:tileRect/>
          </a:gradFill>
          <a:ln w="28575">
            <a:solidFill>
              <a:srgbClr val="D1AA73"/>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flipH="1">
            <a:off x="10674952" y="5280243"/>
            <a:ext cx="835877" cy="835877"/>
          </a:xfrm>
          <a:prstGeom prst="rtTriangle">
            <a:avLst/>
          </a:prstGeom>
          <a:solidFill>
            <a:schemeClr val="accent1">
              <a:lumMod val="40000"/>
              <a:lumOff val="60000"/>
            </a:schemeClr>
          </a:solidFill>
          <a:ln w="28575">
            <a:solidFill>
              <a:srgbClr val="D1AA73"/>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1776852" y="2154190"/>
            <a:ext cx="8638293" cy="1754326"/>
          </a:xfrm>
          <a:prstGeom prst="rect">
            <a:avLst/>
          </a:prstGeom>
          <a:noFill/>
        </p:spPr>
        <p:txBody>
          <a:bodyPr wrap="square" rtlCol="0">
            <a:spAutoFit/>
          </a:bodyPr>
          <a:lstStyle/>
          <a:p>
            <a:pPr>
              <a:lnSpc>
                <a:spcPct val="150000"/>
              </a:lnSpc>
            </a:pPr>
            <a:r>
              <a:rPr lang="en-US" altLang="zh-CN" dirty="0" smtClean="0">
                <a:solidFill>
                  <a:schemeClr val="bg1"/>
                </a:solidFill>
                <a:latin typeface="微软雅黑 Light" panose="020B0502040204020203" pitchFamily="34" charset="-122"/>
                <a:ea typeface="微软雅黑 Light" panose="020B0502040204020203" pitchFamily="34" charset="-122"/>
              </a:rPr>
              <a:t>1</a:t>
            </a:r>
            <a:r>
              <a:rPr lang="zh-CN" altLang="en-US" dirty="0" smtClean="0">
                <a:solidFill>
                  <a:schemeClr val="bg1"/>
                </a:solidFill>
                <a:latin typeface="微软雅黑 Light" panose="020B0502040204020203" pitchFamily="34" charset="-122"/>
                <a:ea typeface="微软雅黑 Light" panose="020B0502040204020203" pitchFamily="34" charset="-122"/>
              </a:rPr>
              <a:t>、</a:t>
            </a:r>
            <a:r>
              <a:rPr lang="en-US" altLang="zh-CN" dirty="0" smtClean="0">
                <a:solidFill>
                  <a:schemeClr val="bg1"/>
                </a:solidFill>
                <a:latin typeface="微软雅黑 Light" panose="020B0502040204020203" pitchFamily="34" charset="-122"/>
                <a:ea typeface="微软雅黑 Light" panose="020B0502040204020203" pitchFamily="34" charset="-122"/>
              </a:rPr>
              <a:t>eclipse ,</a:t>
            </a:r>
            <a:r>
              <a:rPr lang="en-US" altLang="zh-CN" dirty="0" err="1" smtClean="0">
                <a:solidFill>
                  <a:schemeClr val="bg1"/>
                </a:solidFill>
                <a:latin typeface="微软雅黑 Light" panose="020B0502040204020203" pitchFamily="34" charset="-122"/>
                <a:ea typeface="微软雅黑 Light" panose="020B0502040204020203" pitchFamily="34" charset="-122"/>
              </a:rPr>
              <a:t>java,ubutu,python</a:t>
            </a:r>
            <a:endParaRPr lang="en-US" altLang="zh-CN" dirty="0" smtClean="0">
              <a:solidFill>
                <a:schemeClr val="bg1"/>
              </a:solidFill>
              <a:latin typeface="微软雅黑 Light" panose="020B0502040204020203" pitchFamily="34" charset="-122"/>
              <a:ea typeface="微软雅黑 Light" panose="020B0502040204020203" pitchFamily="34" charset="-122"/>
            </a:endParaRPr>
          </a:p>
          <a:p>
            <a:pPr>
              <a:lnSpc>
                <a:spcPct val="150000"/>
              </a:lnSpc>
            </a:pPr>
            <a:r>
              <a:rPr lang="en-US" altLang="zh-CN" dirty="0" smtClean="0">
                <a:solidFill>
                  <a:schemeClr val="bg1"/>
                </a:solidFill>
                <a:latin typeface="微软雅黑 Light" panose="020B0502040204020203" pitchFamily="34" charset="-122"/>
                <a:ea typeface="微软雅黑 Light" panose="020B0502040204020203" pitchFamily="34" charset="-122"/>
              </a:rPr>
              <a:t>2</a:t>
            </a:r>
            <a:r>
              <a:rPr lang="zh-CN" altLang="en-US" dirty="0" smtClean="0">
                <a:solidFill>
                  <a:schemeClr val="bg1"/>
                </a:solidFill>
                <a:latin typeface="微软雅黑 Light" panose="020B0502040204020203" pitchFamily="34" charset="-122"/>
                <a:ea typeface="微软雅黑 Light" panose="020B0502040204020203" pitchFamily="34" charset="-122"/>
              </a:rPr>
              <a:t>、</a:t>
            </a:r>
            <a:r>
              <a:rPr lang="en-US" altLang="zh-CN" dirty="0" err="1">
                <a:solidFill>
                  <a:schemeClr val="bg1"/>
                </a:solidFill>
                <a:latin typeface="微软雅黑 Light" panose="020B0502040204020203" pitchFamily="34" charset="-122"/>
                <a:ea typeface="微软雅黑 Light" panose="020B0502040204020203" pitchFamily="34" charset="-122"/>
              </a:rPr>
              <a:t>webmagic</a:t>
            </a:r>
            <a:r>
              <a:rPr lang="zh-CN" altLang="en-US" dirty="0">
                <a:solidFill>
                  <a:schemeClr val="bg1"/>
                </a:solidFill>
                <a:latin typeface="微软雅黑 Light" panose="020B0502040204020203" pitchFamily="34" charset="-122"/>
                <a:ea typeface="微软雅黑 Light" panose="020B0502040204020203" pitchFamily="34" charset="-122"/>
              </a:rPr>
              <a:t>，</a:t>
            </a:r>
            <a:r>
              <a:rPr lang="en-US" altLang="zh-CN" dirty="0" err="1">
                <a:solidFill>
                  <a:schemeClr val="bg1"/>
                </a:solidFill>
                <a:latin typeface="微软雅黑 Light" panose="020B0502040204020203" pitchFamily="34" charset="-122"/>
                <a:ea typeface="微软雅黑 Light" panose="020B0502040204020203" pitchFamily="34" charset="-122"/>
              </a:rPr>
              <a:t>xPath</a:t>
            </a:r>
            <a:endParaRPr lang="en-US" altLang="zh-CN" dirty="0">
              <a:solidFill>
                <a:schemeClr val="bg1"/>
              </a:solidFill>
              <a:latin typeface="微软雅黑 Light" panose="020B0502040204020203" pitchFamily="34" charset="-122"/>
              <a:ea typeface="微软雅黑 Light" panose="020B0502040204020203" pitchFamily="34" charset="-122"/>
            </a:endParaRPr>
          </a:p>
          <a:p>
            <a:pPr>
              <a:lnSpc>
                <a:spcPct val="150000"/>
              </a:lnSpc>
            </a:pPr>
            <a:r>
              <a:rPr lang="en-US" altLang="zh-CN" dirty="0" smtClean="0">
                <a:solidFill>
                  <a:schemeClr val="bg1"/>
                </a:solidFill>
                <a:latin typeface="微软雅黑 Light" panose="020B0502040204020203" pitchFamily="34" charset="-122"/>
                <a:ea typeface="微软雅黑 Light" panose="020B0502040204020203" pitchFamily="34" charset="-122"/>
              </a:rPr>
              <a:t>4</a:t>
            </a:r>
            <a:r>
              <a:rPr lang="zh-CN" altLang="en-US" dirty="0" smtClean="0">
                <a:solidFill>
                  <a:schemeClr val="bg1"/>
                </a:solidFill>
                <a:latin typeface="微软雅黑 Light" panose="020B0502040204020203" pitchFamily="34" charset="-122"/>
                <a:ea typeface="微软雅黑 Light" panose="020B0502040204020203" pitchFamily="34" charset="-122"/>
              </a:rPr>
              <a:t>、</a:t>
            </a:r>
            <a:r>
              <a:rPr lang="en-US" altLang="zh-CN" dirty="0" err="1" smtClean="0">
                <a:solidFill>
                  <a:schemeClr val="bg1"/>
                </a:solidFill>
                <a:latin typeface="微软雅黑 Light" panose="020B0502040204020203" pitchFamily="34" charset="-122"/>
                <a:ea typeface="微软雅黑 Light" panose="020B0502040204020203" pitchFamily="34" charset="-122"/>
              </a:rPr>
              <a:t>spss</a:t>
            </a:r>
            <a:r>
              <a:rPr lang="zh-CN" altLang="en-US" dirty="0" smtClean="0">
                <a:solidFill>
                  <a:schemeClr val="bg1"/>
                </a:solidFill>
                <a:latin typeface="微软雅黑 Light" panose="020B0502040204020203" pitchFamily="34" charset="-122"/>
                <a:ea typeface="微软雅黑 Light" panose="020B0502040204020203" pitchFamily="34" charset="-122"/>
              </a:rPr>
              <a:t>，</a:t>
            </a:r>
            <a:r>
              <a:rPr lang="en-US" altLang="zh-CN" dirty="0" smtClean="0">
                <a:solidFill>
                  <a:schemeClr val="bg1"/>
                </a:solidFill>
                <a:latin typeface="微软雅黑 Light" panose="020B0502040204020203" pitchFamily="34" charset="-122"/>
                <a:ea typeface="微软雅黑 Light" panose="020B0502040204020203" pitchFamily="34" charset="-122"/>
              </a:rPr>
              <a:t>excel</a:t>
            </a:r>
          </a:p>
          <a:p>
            <a:pPr>
              <a:lnSpc>
                <a:spcPct val="150000"/>
              </a:lnSpc>
            </a:pPr>
            <a:r>
              <a:rPr lang="en-US" altLang="zh-CN" dirty="0" smtClean="0">
                <a:solidFill>
                  <a:schemeClr val="bg1"/>
                </a:solidFill>
                <a:latin typeface="微软雅黑 Light" panose="020B0502040204020203" pitchFamily="34" charset="-122"/>
                <a:ea typeface="微软雅黑 Light" panose="020B0502040204020203" pitchFamily="34" charset="-122"/>
              </a:rPr>
              <a:t>5</a:t>
            </a:r>
            <a:r>
              <a:rPr lang="zh-CN" altLang="en-US" dirty="0" smtClean="0">
                <a:solidFill>
                  <a:schemeClr val="bg1"/>
                </a:solidFill>
                <a:latin typeface="微软雅黑 Light" panose="020B0502040204020203" pitchFamily="34" charset="-122"/>
                <a:ea typeface="微软雅黑 Light" panose="020B0502040204020203" pitchFamily="34" charset="-122"/>
              </a:rPr>
              <a:t>、</a:t>
            </a:r>
            <a:r>
              <a:rPr lang="en-US" altLang="zh-CN" dirty="0" smtClean="0">
                <a:solidFill>
                  <a:schemeClr val="bg1"/>
                </a:solidFill>
                <a:latin typeface="微软雅黑 Light" panose="020B0502040204020203" pitchFamily="34" charset="-122"/>
                <a:ea typeface="微软雅黑 Light" panose="020B0502040204020203" pitchFamily="34" charset="-122"/>
              </a:rPr>
              <a:t>K-means</a:t>
            </a:r>
            <a:r>
              <a:rPr lang="zh-CN" altLang="en-US" dirty="0" smtClean="0">
                <a:solidFill>
                  <a:schemeClr val="bg1"/>
                </a:solidFill>
                <a:latin typeface="微软雅黑 Light" panose="020B0502040204020203" pitchFamily="34" charset="-122"/>
                <a:ea typeface="微软雅黑 Light" panose="020B0502040204020203" pitchFamily="34" charset="-122"/>
              </a:rPr>
              <a:t>，神经网络，决策树</a:t>
            </a:r>
            <a:endParaRPr lang="en-US" altLang="zh-CN" dirty="0" smtClean="0">
              <a:solidFill>
                <a:schemeClr val="bg1"/>
              </a:solidFill>
              <a:latin typeface="微软雅黑 Light" panose="020B0502040204020203" pitchFamily="34" charset="-122"/>
              <a:ea typeface="微软雅黑 Light" panose="020B0502040204020203" pitchFamily="34" charset="-122"/>
            </a:endParaRPr>
          </a:p>
        </p:txBody>
      </p:sp>
      <p:sp>
        <p:nvSpPr>
          <p:cNvPr id="8" name="矩形 7"/>
          <p:cNvSpPr/>
          <p:nvPr/>
        </p:nvSpPr>
        <p:spPr>
          <a:xfrm>
            <a:off x="1469034" y="1298906"/>
            <a:ext cx="3010293" cy="576000"/>
          </a:xfrm>
          <a:prstGeom prst="rect">
            <a:avLst/>
          </a:prstGeom>
          <a:solidFill>
            <a:srgbClr val="D1AA73"/>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
        <p:nvSpPr>
          <p:cNvPr id="9" name="文本框 8"/>
          <p:cNvSpPr txBox="1"/>
          <p:nvPr/>
        </p:nvSpPr>
        <p:spPr>
          <a:xfrm>
            <a:off x="2160494" y="1325296"/>
            <a:ext cx="1627369" cy="523220"/>
          </a:xfrm>
          <a:prstGeom prst="rect">
            <a:avLst/>
          </a:prstGeom>
          <a:noFill/>
        </p:spPr>
        <p:txBody>
          <a:bodyPr wrap="none" rtlCol="0">
            <a:spAutoFit/>
          </a:bodyPr>
          <a:lstStyle/>
          <a:p>
            <a:pPr algn="ctr"/>
            <a:r>
              <a:rPr lang="zh-CN" altLang="en-US" sz="2800" b="1" dirty="0" smtClean="0">
                <a:ln w="0"/>
                <a:solidFill>
                  <a:schemeClr val="bg1"/>
                </a:solidFill>
                <a:effectLst>
                  <a:outerShdw blurRad="38100" dist="25400" dir="5400000" algn="ctr" rotWithShape="0">
                    <a:srgbClr val="6E747A">
                      <a:alpha val="43000"/>
                    </a:srgbClr>
                  </a:outerShdw>
                </a:effectLst>
                <a:latin typeface="张海山锐线体简" panose="02000000000000000000" pitchFamily="2" charset="-122"/>
                <a:ea typeface="张海山锐线体简" panose="02000000000000000000" pitchFamily="2" charset="-122"/>
              </a:rPr>
              <a:t>技术列表</a:t>
            </a:r>
            <a:endParaRPr lang="zh-CN" altLang="en-US" sz="2800" b="1" dirty="0">
              <a:ln w="0"/>
              <a:solidFill>
                <a:schemeClr val="bg1"/>
              </a:solidFill>
              <a:effectLst>
                <a:outerShdw blurRad="38100" dist="25400" dir="5400000" algn="ctr" rotWithShape="0">
                  <a:srgbClr val="6E747A">
                    <a:alpha val="43000"/>
                  </a:srgbClr>
                </a:outerShdw>
              </a:effectLst>
              <a:latin typeface="张海山锐线体简" panose="02000000000000000000" pitchFamily="2" charset="-122"/>
              <a:ea typeface="张海山锐线体简" panose="02000000000000000000" pitchFamily="2" charset="-122"/>
            </a:endParaRPr>
          </a:p>
        </p:txBody>
      </p:sp>
    </p:spTree>
    <p:extLst>
      <p:ext uri="{BB962C8B-B14F-4D97-AF65-F5344CB8AC3E}">
        <p14:creationId xmlns:p14="http://schemas.microsoft.com/office/powerpoint/2010/main" val="167054372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8" grpId="0" animBg="1"/>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剪去单角的矩形 4"/>
          <p:cNvSpPr/>
          <p:nvPr/>
        </p:nvSpPr>
        <p:spPr>
          <a:xfrm flipV="1">
            <a:off x="696000" y="720035"/>
            <a:ext cx="10800000" cy="5400000"/>
          </a:xfrm>
          <a:prstGeom prst="snip1Rect">
            <a:avLst>
              <a:gd name="adj" fmla="val 19900"/>
            </a:avLst>
          </a:prstGeom>
          <a:gradFill flip="none" rotWithShape="1">
            <a:gsLst>
              <a:gs pos="0">
                <a:schemeClr val="accent1">
                  <a:lumMod val="40000"/>
                  <a:lumOff val="60000"/>
                  <a:shade val="30000"/>
                  <a:satMod val="115000"/>
                </a:schemeClr>
              </a:gs>
              <a:gs pos="50000">
                <a:schemeClr val="accent1">
                  <a:lumMod val="40000"/>
                  <a:lumOff val="60000"/>
                  <a:shade val="67500"/>
                  <a:satMod val="115000"/>
                </a:schemeClr>
              </a:gs>
              <a:gs pos="100000">
                <a:schemeClr val="accent1">
                  <a:lumMod val="40000"/>
                  <a:lumOff val="60000"/>
                  <a:shade val="100000"/>
                  <a:satMod val="115000"/>
                </a:schemeClr>
              </a:gs>
            </a:gsLst>
            <a:lin ang="16200000" scaled="1"/>
            <a:tileRect/>
          </a:gradFill>
          <a:ln w="28575">
            <a:solidFill>
              <a:srgbClr val="D1AA73"/>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flipH="1">
            <a:off x="10674952" y="5280243"/>
            <a:ext cx="835877" cy="835877"/>
          </a:xfrm>
          <a:prstGeom prst="rtTriangle">
            <a:avLst/>
          </a:prstGeom>
          <a:solidFill>
            <a:schemeClr val="accent1">
              <a:lumMod val="40000"/>
              <a:lumOff val="60000"/>
            </a:schemeClr>
          </a:solidFill>
          <a:ln w="28575">
            <a:solidFill>
              <a:srgbClr val="D1AA73"/>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469034" y="1298906"/>
            <a:ext cx="3010293" cy="576000"/>
          </a:xfrm>
          <a:prstGeom prst="rect">
            <a:avLst/>
          </a:prstGeom>
          <a:solidFill>
            <a:srgbClr val="D1AA73"/>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
        <p:nvSpPr>
          <p:cNvPr id="9" name="文本框 8"/>
          <p:cNvSpPr txBox="1"/>
          <p:nvPr/>
        </p:nvSpPr>
        <p:spPr>
          <a:xfrm>
            <a:off x="1799817" y="1325296"/>
            <a:ext cx="2348720" cy="523220"/>
          </a:xfrm>
          <a:prstGeom prst="rect">
            <a:avLst/>
          </a:prstGeom>
          <a:noFill/>
        </p:spPr>
        <p:txBody>
          <a:bodyPr wrap="none" rtlCol="0">
            <a:spAutoFit/>
          </a:bodyPr>
          <a:lstStyle/>
          <a:p>
            <a:pPr algn="ctr"/>
            <a:r>
              <a:rPr lang="zh-CN" altLang="en-US" sz="2800" b="1" dirty="0" smtClean="0">
                <a:ln w="0"/>
                <a:solidFill>
                  <a:schemeClr val="bg1"/>
                </a:solidFill>
                <a:effectLst>
                  <a:outerShdw blurRad="38100" dist="25400" dir="5400000" algn="ctr" rotWithShape="0">
                    <a:srgbClr val="6E747A">
                      <a:alpha val="43000"/>
                    </a:srgbClr>
                  </a:outerShdw>
                </a:effectLst>
                <a:latin typeface="张海山锐线体简" panose="02000000000000000000" pitchFamily="2" charset="-122"/>
                <a:ea typeface="张海山锐线体简" panose="02000000000000000000" pitchFamily="2" charset="-122"/>
              </a:rPr>
              <a:t>抓取结果展示</a:t>
            </a:r>
            <a:endParaRPr lang="zh-CN" altLang="en-US" sz="2800" b="1" dirty="0">
              <a:ln w="0"/>
              <a:solidFill>
                <a:schemeClr val="bg1"/>
              </a:solidFill>
              <a:effectLst>
                <a:outerShdw blurRad="38100" dist="25400" dir="5400000" algn="ctr" rotWithShape="0">
                  <a:srgbClr val="6E747A">
                    <a:alpha val="43000"/>
                  </a:srgbClr>
                </a:outerShdw>
              </a:effectLst>
              <a:latin typeface="张海山锐线体简" panose="02000000000000000000" pitchFamily="2" charset="-122"/>
              <a:ea typeface="张海山锐线体简" panose="02000000000000000000" pitchFamily="2" charset="-122"/>
            </a:endParaRPr>
          </a:p>
        </p:txBody>
      </p:sp>
      <p:pic>
        <p:nvPicPr>
          <p:cNvPr id="1025" name="Picture 1" descr="C:\Users\admin\AppData\Roaming\Tencent\Users\619791834\QQ\WinTemp\RichOle\)T[L2PLRP0$7}9_[RD1B9L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9034" y="1874906"/>
            <a:ext cx="9569405" cy="41501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750824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剪去单角的矩形 4"/>
          <p:cNvSpPr/>
          <p:nvPr/>
        </p:nvSpPr>
        <p:spPr>
          <a:xfrm flipV="1">
            <a:off x="696000" y="720035"/>
            <a:ext cx="10800000" cy="5400000"/>
          </a:xfrm>
          <a:prstGeom prst="snip1Rect">
            <a:avLst>
              <a:gd name="adj" fmla="val 19900"/>
            </a:avLst>
          </a:prstGeom>
          <a:gradFill flip="none" rotWithShape="1">
            <a:gsLst>
              <a:gs pos="0">
                <a:schemeClr val="accent1">
                  <a:lumMod val="40000"/>
                  <a:lumOff val="60000"/>
                  <a:shade val="30000"/>
                  <a:satMod val="115000"/>
                </a:schemeClr>
              </a:gs>
              <a:gs pos="50000">
                <a:schemeClr val="accent1">
                  <a:lumMod val="40000"/>
                  <a:lumOff val="60000"/>
                  <a:shade val="67500"/>
                  <a:satMod val="115000"/>
                </a:schemeClr>
              </a:gs>
              <a:gs pos="100000">
                <a:schemeClr val="accent1">
                  <a:lumMod val="40000"/>
                  <a:lumOff val="60000"/>
                  <a:shade val="100000"/>
                  <a:satMod val="115000"/>
                </a:schemeClr>
              </a:gs>
            </a:gsLst>
            <a:lin ang="16200000" scaled="1"/>
            <a:tileRect/>
          </a:gradFill>
          <a:ln w="28575">
            <a:solidFill>
              <a:srgbClr val="D1AA73"/>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flipH="1">
            <a:off x="10674952" y="5280243"/>
            <a:ext cx="835877" cy="835877"/>
          </a:xfrm>
          <a:prstGeom prst="rtTriangle">
            <a:avLst/>
          </a:prstGeom>
          <a:solidFill>
            <a:schemeClr val="accent1">
              <a:lumMod val="40000"/>
              <a:lumOff val="60000"/>
            </a:schemeClr>
          </a:solidFill>
          <a:ln w="28575">
            <a:solidFill>
              <a:srgbClr val="D1AA73"/>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230495" y="964602"/>
            <a:ext cx="3010293" cy="576000"/>
          </a:xfrm>
          <a:prstGeom prst="rect">
            <a:avLst/>
          </a:prstGeom>
          <a:solidFill>
            <a:srgbClr val="D1AA73"/>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
        <p:nvSpPr>
          <p:cNvPr id="9" name="文本框 8"/>
          <p:cNvSpPr txBox="1"/>
          <p:nvPr/>
        </p:nvSpPr>
        <p:spPr>
          <a:xfrm>
            <a:off x="1921956" y="1017654"/>
            <a:ext cx="1627369" cy="523220"/>
          </a:xfrm>
          <a:prstGeom prst="rect">
            <a:avLst/>
          </a:prstGeom>
          <a:noFill/>
        </p:spPr>
        <p:txBody>
          <a:bodyPr wrap="none" rtlCol="0">
            <a:spAutoFit/>
          </a:bodyPr>
          <a:lstStyle/>
          <a:p>
            <a:pPr algn="ctr"/>
            <a:r>
              <a:rPr lang="zh-CN" altLang="en-US" sz="2800" b="1" dirty="0" smtClean="0">
                <a:ln w="0"/>
                <a:solidFill>
                  <a:schemeClr val="bg1"/>
                </a:solidFill>
                <a:effectLst>
                  <a:outerShdw blurRad="38100" dist="25400" dir="5400000" algn="ctr" rotWithShape="0">
                    <a:srgbClr val="6E747A">
                      <a:alpha val="43000"/>
                    </a:srgbClr>
                  </a:outerShdw>
                </a:effectLst>
                <a:latin typeface="张海山锐线体简" panose="02000000000000000000" pitchFamily="2" charset="-122"/>
                <a:ea typeface="张海山锐线体简" panose="02000000000000000000" pitchFamily="2" charset="-122"/>
              </a:rPr>
              <a:t>主题对比</a:t>
            </a:r>
            <a:endParaRPr lang="zh-CN" altLang="en-US" sz="2800" b="1" dirty="0">
              <a:ln w="0"/>
              <a:solidFill>
                <a:schemeClr val="bg1"/>
              </a:solidFill>
              <a:effectLst>
                <a:outerShdw blurRad="38100" dist="25400" dir="5400000" algn="ctr" rotWithShape="0">
                  <a:srgbClr val="6E747A">
                    <a:alpha val="43000"/>
                  </a:srgbClr>
                </a:outerShdw>
              </a:effectLst>
              <a:latin typeface="张海山锐线体简" panose="02000000000000000000" pitchFamily="2" charset="-122"/>
              <a:ea typeface="张海山锐线体简" panose="02000000000000000000" pitchFamily="2" charset="-122"/>
            </a:endParaRPr>
          </a:p>
        </p:txBody>
      </p:sp>
      <p:pic>
        <p:nvPicPr>
          <p:cNvPr id="1026" name="Picture 2" descr="C:\Users\admin\Desktop\java\人文评价分布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25" y="4256305"/>
            <a:ext cx="6143625" cy="204787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admin\Desktop\java\人文评价分布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4788500"/>
            <a:ext cx="5600700" cy="13906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admin\Desktop\java\评分具体分布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2500" y="1618127"/>
            <a:ext cx="10744200" cy="1647825"/>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admin\Desktop\java\评分具体分布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9637" y="2912075"/>
            <a:ext cx="10829925" cy="1876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19702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130</TotalTime>
  <Words>611</Words>
  <Application>Microsoft Office PowerPoint</Application>
  <PresentationFormat>自定义</PresentationFormat>
  <Paragraphs>65</Paragraphs>
  <Slides>17</Slides>
  <Notes>9</Notes>
  <HiddenSlides>0</HiddenSlides>
  <MMClips>0</MMClips>
  <ScaleCrop>false</ScaleCrop>
  <HeadingPairs>
    <vt:vector size="4" baseType="variant">
      <vt:variant>
        <vt:lpstr>主题</vt:lpstr>
      </vt:variant>
      <vt:variant>
        <vt:i4>1</vt:i4>
      </vt:variant>
      <vt:variant>
        <vt:lpstr>幻灯片标题</vt:lpstr>
      </vt:variant>
      <vt:variant>
        <vt:i4>17</vt:i4>
      </vt:variant>
    </vt:vector>
  </HeadingPairs>
  <TitlesOfParts>
    <vt:vector size="18"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pku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张喜涛</dc:creator>
  <cp:lastModifiedBy>admin</cp:lastModifiedBy>
  <cp:revision>32</cp:revision>
  <dcterms:created xsi:type="dcterms:W3CDTF">2016-01-06T13:48:46Z</dcterms:created>
  <dcterms:modified xsi:type="dcterms:W3CDTF">2016-01-06T18:55:55Z</dcterms:modified>
</cp:coreProperties>
</file>