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erriweather Light"/>
      <p:regular r:id="rId21"/>
      <p:bold r:id="rId22"/>
      <p:italic r:id="rId23"/>
      <p:boldItalic r:id="rId24"/>
    </p:embeddedFont>
    <p:embeddedFont>
      <p:font typeface="Nuni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  <p:embeddedFont>
      <p:font typeface="Nunito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Nunito-bold.fntdata"/><Relationship Id="rId13" Type="http://schemas.openxmlformats.org/officeDocument/2006/relationships/slide" Target="slides/slide8.xml"/><Relationship Id="rId39" Type="http://schemas.openxmlformats.org/officeDocument/2006/relationships/font" Target="fonts/NunitoLight-italic.fntdata"/><Relationship Id="rId18" Type="http://schemas.openxmlformats.org/officeDocument/2006/relationships/slide" Target="slides/slide13.xml"/><Relationship Id="rId21" Type="http://schemas.openxmlformats.org/officeDocument/2006/relationships/font" Target="fonts/MerriweatherLight-regular.fntdata"/><Relationship Id="rId34" Type="http://schemas.openxmlformats.org/officeDocument/2006/relationships/font" Target="fonts/Lato-bold.fntdata"/><Relationship Id="rId42" Type="http://schemas.openxmlformats.org/officeDocument/2006/relationships/customXml" Target="../customXml/item2.xml"/><Relationship Id="rId7" Type="http://schemas.openxmlformats.org/officeDocument/2006/relationships/slide" Target="slides/slide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41" Type="http://schemas.openxmlformats.org/officeDocument/2006/relationships/customXml" Target="../customXml/item1.xml"/><Relationship Id="rId40" Type="http://schemas.openxmlformats.org/officeDocument/2006/relationships/font" Target="fonts/NunitoLight-boldItalic.fntdata"/><Relationship Id="rId24" Type="http://schemas.openxmlformats.org/officeDocument/2006/relationships/font" Target="fonts/MerriweatherLight-boldItalic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font" Target="fonts/Montserrat-boldItalic.fntdata"/><Relationship Id="rId37" Type="http://schemas.openxmlformats.org/officeDocument/2006/relationships/font" Target="fonts/NunitoLight-regular.fntdata"/><Relationship Id="rId23" Type="http://schemas.openxmlformats.org/officeDocument/2006/relationships/font" Target="fonts/MerriweatherLight-italic.fntdata"/><Relationship Id="rId28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font" Target="fonts/Lato-boldItalic.fntdata"/><Relationship Id="rId31" Type="http://schemas.openxmlformats.org/officeDocument/2006/relationships/font" Target="fonts/Montserrat-italic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font" Target="fonts/MerriweatherLight-bold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Nunito-italic.fntdata"/><Relationship Id="rId30" Type="http://schemas.openxmlformats.org/officeDocument/2006/relationships/font" Target="fonts/Montserrat-bold.fntdata"/><Relationship Id="rId35" Type="http://schemas.openxmlformats.org/officeDocument/2006/relationships/font" Target="fonts/Lato-italic.fntdata"/><Relationship Id="rId14" Type="http://schemas.openxmlformats.org/officeDocument/2006/relationships/slide" Target="slides/slide9.xml"/><Relationship Id="rId43" Type="http://schemas.openxmlformats.org/officeDocument/2006/relationships/customXml" Target="../customXml/item3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5" Type="http://schemas.openxmlformats.org/officeDocument/2006/relationships/font" Target="fonts/Nunito-regular.fntdata"/><Relationship Id="rId33" Type="http://schemas.openxmlformats.org/officeDocument/2006/relationships/font" Target="fonts/Lato-regular.fntdata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font" Target="fonts/Nunito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24ae3a75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24ae3a75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25fde801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25fde801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25fde8016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25fde8016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25fde801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25fde801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24ae3a753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24ae3a75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24ae3a75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24ae3a75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23ee3aec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23ee3aec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24ae3a7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24ae3a7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24ae3a75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24ae3a75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24ae3a75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24ae3a75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24ae3a75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24ae3a75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23ee3aec4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23ee3aec4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23ee3aec4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23ee3aec4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23ee3aec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23ee3aec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129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reen ribbon graphic element" id="132" name="Google Shape;132;p13" title="Graphic ribbon"/>
          <p:cNvPicPr preferRelativeResize="0"/>
          <p:nvPr/>
        </p:nvPicPr>
        <p:blipFill rotWithShape="1">
          <a:blip r:embed="rId2">
            <a:alphaModFix/>
          </a:blip>
          <a:srcRect b="0" l="38684" r="0" t="0"/>
          <a:stretch/>
        </p:blipFill>
        <p:spPr>
          <a:xfrm>
            <a:off x="2291" y="1007350"/>
            <a:ext cx="1272100" cy="312880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/>
          <p:nvPr>
            <p:ph type="ctrTitle"/>
          </p:nvPr>
        </p:nvSpPr>
        <p:spPr>
          <a:xfrm>
            <a:off x="1884750" y="711325"/>
            <a:ext cx="6947700" cy="996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1884750" y="1825575"/>
            <a:ext cx="6947700" cy="274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 sz="1400">
                <a:solidFill>
                  <a:srgbClr val="FFFFFF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 sz="1400">
                <a:solidFill>
                  <a:srgbClr val="FFFFFF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205218" y="201292"/>
            <a:ext cx="408900" cy="3819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100882" y="201292"/>
            <a:ext cx="408900" cy="3819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319" y="201292"/>
            <a:ext cx="408900" cy="3819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 txBox="1"/>
          <p:nvPr>
            <p:ph type="title"/>
          </p:nvPr>
        </p:nvSpPr>
        <p:spPr>
          <a:xfrm>
            <a:off x="233600" y="829550"/>
            <a:ext cx="2566200" cy="8925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4"/>
          <p:cNvSpPr txBox="1"/>
          <p:nvPr>
            <p:ph idx="1" type="body"/>
          </p:nvPr>
        </p:nvSpPr>
        <p:spPr>
          <a:xfrm>
            <a:off x="233600" y="1798300"/>
            <a:ext cx="2566200" cy="2977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Relationship Id="rId4" Type="http://schemas.openxmlformats.org/officeDocument/2006/relationships/image" Target="../media/image6.jpg"/><Relationship Id="rId5" Type="http://schemas.openxmlformats.org/officeDocument/2006/relationships/image" Target="../media/image14.jp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lZgb7_cn63cRlZHYuNIY1Q9gvrO23ovU/view?usp=sharing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erriweather Light"/>
                <a:ea typeface="Merriweather Light"/>
                <a:cs typeface="Merriweather Light"/>
                <a:sym typeface="Merriweather Light"/>
              </a:rPr>
              <a:t>HOUSE RENT PREDICTOR 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53" name="Google Shape;153;p15"/>
          <p:cNvSpPr txBox="1"/>
          <p:nvPr>
            <p:ph idx="1" type="subTitle"/>
          </p:nvPr>
        </p:nvSpPr>
        <p:spPr>
          <a:xfrm>
            <a:off x="4931550" y="3157300"/>
            <a:ext cx="3470700" cy="12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AARDRA.R.NAIR               CB.SC.I5DAS19001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AIYSHWARYA . A              CB.SC.I5DAS19005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NIVEDHA . A    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                  CB.SC.I5DAS19023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DHANUSHKA SHREE     CB.SC.I5DAS19036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176625" y="4044350"/>
            <a:ext cx="358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Instructor: Prajna Dora</a:t>
            </a:r>
            <a:endParaRPr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Course Code: 18CSC383</a:t>
            </a:r>
            <a:endParaRPr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Nunito Light"/>
                <a:ea typeface="Nunito Light"/>
                <a:cs typeface="Nunito Light"/>
                <a:sym typeface="Nunito Light"/>
              </a:rPr>
              <a:t>Course Name: Machine Learning Lab</a:t>
            </a:r>
            <a:endParaRPr>
              <a:solidFill>
                <a:schemeClr val="lt1"/>
              </a:solidFill>
              <a:latin typeface="Nunito Light"/>
              <a:ea typeface="Nunito Light"/>
              <a:cs typeface="Nunito Light"/>
              <a:sym typeface="Nuni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350" y="394025"/>
            <a:ext cx="24193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0325" y="409075"/>
            <a:ext cx="29241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9350" y="2774925"/>
            <a:ext cx="283135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6950" y="2553538"/>
            <a:ext cx="2447925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4"/>
          <p:cNvSpPr txBox="1"/>
          <p:nvPr/>
        </p:nvSpPr>
        <p:spPr>
          <a:xfrm>
            <a:off x="1130825" y="2327350"/>
            <a:ext cx="25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LINEAR REGRESSION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5370325" y="2071375"/>
            <a:ext cx="30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LOGISTIC REGRESSION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1209325" y="4489175"/>
            <a:ext cx="28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KNN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5370325" y="4502400"/>
            <a:ext cx="26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RANDOM FOREST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2290700" y="265175"/>
            <a:ext cx="5006700" cy="5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</a:t>
            </a:r>
            <a:endParaRPr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688" y="1077400"/>
            <a:ext cx="439016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2495600" y="361600"/>
            <a:ext cx="41529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 sz="2200">
                <a:latin typeface="Lato"/>
                <a:ea typeface="Lato"/>
                <a:cs typeface="Lato"/>
                <a:sym typeface="Lato"/>
              </a:rPr>
              <a:t>LOGISTIC REGRESSION </a:t>
            </a:r>
            <a:endParaRPr sz="3200"/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612" y="1509175"/>
            <a:ext cx="4152775" cy="31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2003825" y="479475"/>
            <a:ext cx="5271600" cy="4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KNN ALGORITHM</a:t>
            </a:r>
            <a:endParaRPr/>
          </a:p>
        </p:txBody>
      </p:sp>
      <p:sp>
        <p:nvSpPr>
          <p:cNvPr id="236" name="Google Shape;236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475" y="1245800"/>
            <a:ext cx="302919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85050" y="191425"/>
            <a:ext cx="8961000" cy="48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500"/>
              <a:t>STEPS : FLOW CHART</a:t>
            </a:r>
            <a:endParaRPr sz="3500"/>
          </a:p>
        </p:txBody>
      </p:sp>
      <p:pic>
        <p:nvPicPr>
          <p:cNvPr id="244" name="Google Shape;2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98" y="1732648"/>
            <a:ext cx="2825850" cy="10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8038" y="1678150"/>
            <a:ext cx="1190075" cy="116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6299" y="1665049"/>
            <a:ext cx="1190075" cy="119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5338" y="3598575"/>
            <a:ext cx="1190075" cy="119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50013" y="3559025"/>
            <a:ext cx="1190075" cy="1190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28"/>
          <p:cNvCxnSpPr/>
          <p:nvPr/>
        </p:nvCxnSpPr>
        <p:spPr>
          <a:xfrm>
            <a:off x="3106398" y="2320948"/>
            <a:ext cx="7668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0" name="Google Shape;250;p28"/>
          <p:cNvCxnSpPr/>
          <p:nvPr/>
        </p:nvCxnSpPr>
        <p:spPr>
          <a:xfrm>
            <a:off x="5332962" y="2320947"/>
            <a:ext cx="8985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1" name="Google Shape;251;p28"/>
          <p:cNvCxnSpPr/>
          <p:nvPr/>
        </p:nvCxnSpPr>
        <p:spPr>
          <a:xfrm rot="10800000">
            <a:off x="5425063" y="4306550"/>
            <a:ext cx="9258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2" name="Google Shape;252;p28"/>
          <p:cNvCxnSpPr/>
          <p:nvPr/>
        </p:nvCxnSpPr>
        <p:spPr>
          <a:xfrm rot="10800000">
            <a:off x="7889850" y="4333475"/>
            <a:ext cx="5100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3" name="Google Shape;253;p28"/>
          <p:cNvCxnSpPr/>
          <p:nvPr/>
        </p:nvCxnSpPr>
        <p:spPr>
          <a:xfrm>
            <a:off x="10470450" y="2908250"/>
            <a:ext cx="1266000" cy="12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8"/>
          <p:cNvCxnSpPr/>
          <p:nvPr/>
        </p:nvCxnSpPr>
        <p:spPr>
          <a:xfrm rot="10800000">
            <a:off x="8399850" y="2327975"/>
            <a:ext cx="13200" cy="20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8"/>
          <p:cNvCxnSpPr/>
          <p:nvPr/>
        </p:nvCxnSpPr>
        <p:spPr>
          <a:xfrm flipH="1" rot="10800000">
            <a:off x="7613699" y="2314812"/>
            <a:ext cx="7731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8"/>
          <p:cNvSpPr txBox="1"/>
          <p:nvPr/>
        </p:nvSpPr>
        <p:spPr>
          <a:xfrm>
            <a:off x="1185775" y="1167350"/>
            <a:ext cx="17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17400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RAW DATA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3793913" y="1167350"/>
            <a:ext cx="19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 PROCESSING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6350875" y="1154175"/>
            <a:ext cx="19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PROCESSED DATA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6537924" y="3120775"/>
            <a:ext cx="11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TRAINING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4150025" y="3062350"/>
            <a:ext cx="15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FITTED MODEL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200"/>
              <a:t>THANK YOU </a:t>
            </a:r>
            <a:endParaRPr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6"/>
          <p:cNvPicPr preferRelativeResize="0"/>
          <p:nvPr/>
        </p:nvPicPr>
        <p:blipFill rotWithShape="1">
          <a:blip r:embed="rId3">
            <a:alphaModFix/>
          </a:blip>
          <a:srcRect b="0" l="10511" r="10511" t="0"/>
          <a:stretch/>
        </p:blipFill>
        <p:spPr>
          <a:xfrm>
            <a:off x="3047650" y="0"/>
            <a:ext cx="60963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>
            <p:ph type="title"/>
          </p:nvPr>
        </p:nvSpPr>
        <p:spPr>
          <a:xfrm>
            <a:off x="240750" y="852300"/>
            <a:ext cx="2566200" cy="89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solidFill>
                  <a:schemeClr val="dk1"/>
                </a:solidFill>
                <a:latin typeface="Merriweather Light"/>
                <a:ea typeface="Merriweather Light"/>
                <a:cs typeface="Merriweather Light"/>
                <a:sym typeface="Merriweather Light"/>
              </a:rPr>
              <a:t>PROJECT DESCRIPTION</a:t>
            </a:r>
            <a:endParaRPr b="0">
              <a:solidFill>
                <a:schemeClr val="dk1"/>
              </a:solidFill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0" y="1798200"/>
            <a:ext cx="30477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237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5907">
                <a:solidFill>
                  <a:schemeClr val="dk1"/>
                </a:solidFill>
              </a:rPr>
              <a:t>This research predicts house rent prices in one of India's major metropolises .  </a:t>
            </a:r>
            <a:endParaRPr sz="5907">
              <a:solidFill>
                <a:schemeClr val="dk1"/>
              </a:solidFill>
            </a:endParaRPr>
          </a:p>
          <a:p>
            <a:pPr indent="-32237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GB" sz="5907">
                <a:solidFill>
                  <a:schemeClr val="dk1"/>
                </a:solidFill>
              </a:rPr>
              <a:t>Supervised machine learning (continuous)</a:t>
            </a:r>
            <a:endParaRPr sz="5907">
              <a:solidFill>
                <a:schemeClr val="dk1"/>
              </a:solidFill>
            </a:endParaRPr>
          </a:p>
          <a:p>
            <a:pPr indent="-32237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-GB" sz="5907">
                <a:solidFill>
                  <a:schemeClr val="dk1"/>
                </a:solidFill>
              </a:rPr>
              <a:t>4 algorithms are </a:t>
            </a:r>
            <a:r>
              <a:rPr lang="en-GB" sz="5907">
                <a:solidFill>
                  <a:schemeClr val="dk1"/>
                </a:solidFill>
              </a:rPr>
              <a:t>compared</a:t>
            </a:r>
            <a:r>
              <a:rPr lang="en-GB" sz="5907">
                <a:solidFill>
                  <a:schemeClr val="dk1"/>
                </a:solidFill>
              </a:rPr>
              <a:t> and we select the best one </a:t>
            </a:r>
            <a:endParaRPr sz="5907">
              <a:solidFill>
                <a:schemeClr val="dk1"/>
              </a:solidFill>
            </a:endParaRPr>
          </a:p>
          <a:p>
            <a:pPr indent="-32237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5907">
                <a:solidFill>
                  <a:schemeClr val="dk1"/>
                </a:solidFill>
              </a:rPr>
              <a:t>The csv file is imported as a data frame using pandas</a:t>
            </a:r>
            <a:endParaRPr sz="5907">
              <a:solidFill>
                <a:schemeClr val="dk1"/>
              </a:solidFill>
            </a:endParaRPr>
          </a:p>
          <a:p>
            <a:pPr indent="-32237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5907">
                <a:solidFill>
                  <a:schemeClr val="dk1"/>
                </a:solidFill>
              </a:rPr>
              <a:t>Later  we clean the data set and prepare it for machine learning techniques.</a:t>
            </a:r>
            <a:endParaRPr sz="59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ctrTitle"/>
          </p:nvPr>
        </p:nvSpPr>
        <p:spPr>
          <a:xfrm>
            <a:off x="1884750" y="214450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erriweather Light"/>
                <a:ea typeface="Merriweather Light"/>
                <a:cs typeface="Merriweather Light"/>
                <a:sym typeface="Merriweather Light"/>
              </a:rPr>
              <a:t>SIGNIFICANCE 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884750" y="1316100"/>
            <a:ext cx="6947700" cy="32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-GB" sz="1850"/>
              <a:t>Determining the sale price of a house is quite crucial nowadays, since the cost of land and house rises year after year.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-GB" sz="1850"/>
              <a:t>Right price helps customer to find right time to buy,  invest ,  and make rightful choices to gain profit.</a:t>
            </a:r>
            <a:endParaRPr sz="185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●"/>
            </a:pPr>
            <a:r>
              <a:rPr lang="en-GB" sz="1850">
                <a:solidFill>
                  <a:schemeClr val="lt1"/>
                </a:solidFill>
              </a:rPr>
              <a:t>Therefore it needs some prediction tool </a:t>
            </a:r>
            <a:r>
              <a:rPr lang="en-GB" sz="1850"/>
              <a:t>t</a:t>
            </a:r>
            <a:r>
              <a:rPr lang="en-GB" sz="1850"/>
              <a:t>o say if the price is reasonable or not.</a:t>
            </a:r>
            <a:endParaRPr sz="1850">
              <a:solidFill>
                <a:schemeClr val="lt1"/>
              </a:solidFill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Char char="●"/>
            </a:pPr>
            <a:r>
              <a:rPr lang="en-GB" sz="1850">
                <a:solidFill>
                  <a:schemeClr val="lt1"/>
                </a:solidFill>
              </a:rPr>
              <a:t>This project gives the best algorithm to predict the house rent.</a:t>
            </a:r>
            <a:endParaRPr sz="18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ctrTitle"/>
          </p:nvPr>
        </p:nvSpPr>
        <p:spPr>
          <a:xfrm>
            <a:off x="1884750" y="93575"/>
            <a:ext cx="6947700" cy="9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erriweather Light"/>
                <a:ea typeface="Merriweather Light"/>
                <a:cs typeface="Merriweather Light"/>
                <a:sym typeface="Merriweather Light"/>
              </a:rPr>
              <a:t>NEED 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1884750" y="1438725"/>
            <a:ext cx="69477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6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7"/>
              <a:buChar char="●"/>
            </a:pPr>
            <a:r>
              <a:rPr lang="en-GB" sz="1751"/>
              <a:t>Investing in the housing or estates business appears to be a lucrative option.</a:t>
            </a:r>
            <a:endParaRPr sz="1851"/>
          </a:p>
          <a:p>
            <a:pPr indent="-33000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7"/>
              <a:buChar char="●"/>
            </a:pPr>
            <a:r>
              <a:rPr lang="en-GB" sz="1851"/>
              <a:t>Real estate is not only a basic human need, but it also reflects a person's wealth and status in today's society.</a:t>
            </a:r>
            <a:endParaRPr sz="1851"/>
          </a:p>
          <a:p>
            <a:pPr indent="-3461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52"/>
              <a:buChar char="●"/>
            </a:pPr>
            <a:r>
              <a:rPr lang="en-GB" sz="1851"/>
              <a:t>Real estate investing appears to be profitable in general since property values do not depreciate rapidly. </a:t>
            </a:r>
            <a:endParaRPr sz="1851"/>
          </a:p>
          <a:p>
            <a:pPr indent="-3461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52"/>
              <a:buChar char="●"/>
            </a:pPr>
            <a:r>
              <a:rPr lang="en-GB" sz="1851"/>
              <a:t>Change of price or lack of knowledge in the prices of the current real estates may affect various investors in households, bankers, policy makers and many others</a:t>
            </a:r>
            <a:endParaRPr sz="1851"/>
          </a:p>
          <a:p>
            <a:pPr indent="-3461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52"/>
              <a:buChar char="●"/>
            </a:pPr>
            <a:r>
              <a:rPr lang="en-GB" sz="1851"/>
              <a:t>Predicting the value of immovable property is therefore an important economic index. </a:t>
            </a:r>
            <a:endParaRPr sz="1851"/>
          </a:p>
          <a:p>
            <a:pPr indent="0" lvl="0" marL="457200" rtl="0" algn="l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SzPts val="935"/>
              <a:buNone/>
            </a:pPr>
            <a:r>
              <a:t/>
            </a:r>
            <a:endParaRPr sz="14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850800" y="415375"/>
            <a:ext cx="3779700" cy="12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erriweather Light"/>
                <a:ea typeface="Merriweather Light"/>
                <a:cs typeface="Merriweather Light"/>
                <a:sym typeface="Merriweather Light"/>
              </a:rPr>
              <a:t>APPLICATION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79" name="Google Shape;179;p19"/>
          <p:cNvSpPr txBox="1"/>
          <p:nvPr>
            <p:ph idx="4294967295" type="body"/>
          </p:nvPr>
        </p:nvSpPr>
        <p:spPr>
          <a:xfrm>
            <a:off x="1324350" y="1863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Rental market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Product price prediction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Stock market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Investment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Sales prediction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Salary prediction ( linear regression 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Age prediction ( linear regression 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711750" y="-288175"/>
            <a:ext cx="4779600" cy="21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erriweather Light"/>
                <a:ea typeface="Merriweather Light"/>
                <a:cs typeface="Merriweather Light"/>
                <a:sym typeface="Merriweather Light"/>
              </a:rPr>
              <a:t>MOTIVATION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85" name="Google Shape;185;p20"/>
          <p:cNvSpPr txBox="1"/>
          <p:nvPr>
            <p:ph idx="4294967295" type="body"/>
          </p:nvPr>
        </p:nvSpPr>
        <p:spPr>
          <a:xfrm>
            <a:off x="711750" y="1178100"/>
            <a:ext cx="4947300" cy="3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main motivation of this project is to make it easy for people to estimate the price by the known values ( sq units and no. of bedroom flats ) so that they can easily predict and know which real estates can be profitable beforehand so that can be acted accordingly.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563" y="2571750"/>
            <a:ext cx="3271275" cy="21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erriweather Light"/>
                <a:ea typeface="Merriweather Light"/>
                <a:cs typeface="Merriweather Light"/>
                <a:sym typeface="Merriweather Light"/>
              </a:rPr>
              <a:t>DESCRIPTION OF DATASET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NUMBER OF ATTRIBUTES:  4</a:t>
            </a:r>
            <a:endParaRPr sz="12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KIND OF ATTRIBUTES:</a:t>
            </a:r>
            <a:endParaRPr sz="12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021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GB" sz="1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INDEX : UNIQUE VALUES integer</a:t>
            </a:r>
            <a:endParaRPr sz="12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021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GB" sz="1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:  string</a:t>
            </a:r>
            <a:endParaRPr sz="12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021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GB" sz="1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PRICE : float</a:t>
            </a:r>
            <a:endParaRPr sz="12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2021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GB" sz="1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SQ FEET : integer</a:t>
            </a:r>
            <a:endParaRPr sz="12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NATURE OF OUTPUT EXPECTED: prediction of price  - NUMERICAL</a:t>
            </a:r>
            <a:endParaRPr sz="12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erriweather Light"/>
                <a:ea typeface="Merriweather Light"/>
                <a:cs typeface="Merriweather Light"/>
                <a:sym typeface="Merriweather Light"/>
              </a:rPr>
              <a:t>LINK TO FULL DATASET : </a:t>
            </a:r>
            <a:r>
              <a:rPr lang="en-GB" u="sng">
                <a:solidFill>
                  <a:schemeClr val="hlink"/>
                </a:solidFill>
                <a:latin typeface="Merriweather Light"/>
                <a:ea typeface="Merriweather Light"/>
                <a:cs typeface="Merriweather Light"/>
                <a:sym typeface="Merriweather Light"/>
                <a:hlinkClick r:id="rId3"/>
              </a:rPr>
              <a:t>house_rent.csv 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16925" y="1218400"/>
            <a:ext cx="7038900" cy="32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SAMPLE DATASET : 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 rotWithShape="1">
          <a:blip r:embed="rId4">
            <a:alphaModFix/>
          </a:blip>
          <a:srcRect b="6819" l="0" r="0" t="-6820"/>
          <a:stretch/>
        </p:blipFill>
        <p:spPr>
          <a:xfrm>
            <a:off x="1423775" y="1828250"/>
            <a:ext cx="5986775" cy="29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86125" y="439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erriweather Light"/>
                <a:ea typeface="Merriweather Light"/>
                <a:cs typeface="Merriweather Light"/>
                <a:sym typeface="Merriweather Light"/>
              </a:rPr>
              <a:t>CHALLENGES </a:t>
            </a:r>
            <a:endParaRPr>
              <a:latin typeface="Merriweather Light"/>
              <a:ea typeface="Merriweather Light"/>
              <a:cs typeface="Merriweather Light"/>
              <a:sym typeface="Merriweather Light"/>
            </a:endParaRPr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86125" y="1093000"/>
            <a:ext cx="7038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As t</a:t>
            </a:r>
            <a:r>
              <a:rPr lang="en-GB" sz="1600"/>
              <a:t>he initial house price prediction were challenging, it required some best method to get accurate prediction. 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Data quality is a key factor to predict the house prices and missing features(NaN) )are a difficult aspect to handle in machine learning models let alone house prediction model.  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In this study, several methods of prediction were compared to finding the best predicted results in determining a house's selling price compared to the actual price. 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This project  brings the latest research on regression technique that can be used for house prediction such as Linear regression, KNN , Logistic regression , Random Forest 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600"/>
              <a:t>To find the best algorithm among these algorithm R^2 method is used to find the accuracy.   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0BF13F879BA944BB8C1A5E1304ABD2" ma:contentTypeVersion="5" ma:contentTypeDescription="Create a new document." ma:contentTypeScope="" ma:versionID="ee2f11e303c8b647bafccf8949293eaf">
  <xsd:schema xmlns:xsd="http://www.w3.org/2001/XMLSchema" xmlns:xs="http://www.w3.org/2001/XMLSchema" xmlns:p="http://schemas.microsoft.com/office/2006/metadata/properties" xmlns:ns2="a88a879e-ce32-43ac-8527-ca8505220787" targetNamespace="http://schemas.microsoft.com/office/2006/metadata/properties" ma:root="true" ma:fieldsID="4c45755bd138d58e808b44bd3465c641" ns2:_="">
    <xsd:import namespace="a88a879e-ce32-43ac-8527-ca8505220787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8a879e-ce32-43ac-8527-ca8505220787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a88a879e-ce32-43ac-8527-ca8505220787" xsi:nil="true"/>
  </documentManagement>
</p:properties>
</file>

<file path=customXml/itemProps1.xml><?xml version="1.0" encoding="utf-8"?>
<ds:datastoreItem xmlns:ds="http://schemas.openxmlformats.org/officeDocument/2006/customXml" ds:itemID="{1019BCA5-A5B6-4630-9BAE-255C3FD16547}"/>
</file>

<file path=customXml/itemProps2.xml><?xml version="1.0" encoding="utf-8"?>
<ds:datastoreItem xmlns:ds="http://schemas.openxmlformats.org/officeDocument/2006/customXml" ds:itemID="{150C5488-F384-4063-88E8-AA09065A4B1D}"/>
</file>

<file path=customXml/itemProps3.xml><?xml version="1.0" encoding="utf-8"?>
<ds:datastoreItem xmlns:ds="http://schemas.openxmlformats.org/officeDocument/2006/customXml" ds:itemID="{21FD072B-22D6-4D7E-BE31-60BC1B968810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0x0101001C0BF13F879BA944BB8C1A5E1304ABD2</vt:lpwstr>
  </property>
</Properties>
</file>