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59" r:id="rId5"/>
    <p:sldId id="263" r:id="rId6"/>
    <p:sldId id="257" r:id="rId7"/>
    <p:sldId id="260" r:id="rId8"/>
    <p:sldId id="274" r:id="rId9"/>
    <p:sldId id="271" r:id="rId10"/>
    <p:sldId id="273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91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NO –SQL </a:t>
            </a:r>
            <a:r>
              <a:rPr lang="en-IN" sz="6600" dirty="0"/>
              <a:t>DATABASE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APACHE CASSANDRA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FF00"/>
                </a:solidFill>
                <a:latin typeface="Algerian" panose="04020705040A02060702" charset="0"/>
                <a:cs typeface="Algerian" panose="04020705040A02060702" charset="0"/>
              </a:rPr>
              <a:t>thank you for your patience</a:t>
            </a:r>
            <a:endParaRPr lang="en-US">
              <a:solidFill>
                <a:srgbClr val="FFFF00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640" y="0"/>
            <a:ext cx="10932795" cy="7475220"/>
          </a:xfrm>
        </p:spPr>
        <p:txBody>
          <a:bodyPr>
            <a:normAutofit fontScale="40000"/>
          </a:bodyPr>
          <a:lstStyle/>
          <a:p>
            <a:pPr marL="0" indent="0">
              <a:buNone/>
            </a:pPr>
            <a:r>
              <a:rPr lang="en-US" altLang="en-IN" sz="5145" dirty="0">
                <a:solidFill>
                  <a:schemeClr val="tx1"/>
                </a:solidFill>
                <a:latin typeface="Elephant" panose="02020904090505020303" charset="0"/>
                <a:ea typeface="Arial Unicode MS" panose="020B0604020202020204" charset="-122"/>
                <a:cs typeface="Elephant" panose="02020904090505020303" charset="0"/>
              </a:rPr>
              <a:t>    </a:t>
            </a:r>
            <a:r>
              <a:rPr lang="en-IN" sz="5145" dirty="0">
                <a:solidFill>
                  <a:schemeClr val="tx1"/>
                </a:solidFill>
                <a:latin typeface="Elephant" panose="02020904090505020303" charset="0"/>
                <a:ea typeface="Arial Unicode MS" panose="020B0604020202020204" charset="-122"/>
                <a:cs typeface="Elephant" panose="02020904090505020303" charset="0"/>
              </a:rPr>
              <a:t>WHAT IS APACHE CASSANDRA:</a:t>
            </a:r>
            <a:endParaRPr lang="en-IN" sz="5145" dirty="0">
              <a:solidFill>
                <a:schemeClr val="tx1"/>
              </a:solidFill>
              <a:latin typeface="Elephant" panose="02020904090505020303" charset="0"/>
              <a:ea typeface="Arial Unicode MS" panose="020B0604020202020204" charset="-122"/>
              <a:cs typeface="Elephant" panose="02020904090505020303" charset="0"/>
            </a:endParaRPr>
          </a:p>
          <a:p>
            <a:pPr rtl="0"/>
            <a:r>
              <a:rPr lang="en-US" sz="51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Apache Cassandra is a free and open-source, distributed, wide-column store, NoSQL DBMS designed to handle large amounts of data</a:t>
            </a:r>
            <a:r>
              <a:rPr lang="en-US" sz="5145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with no room for flaw or failure in its functions</a:t>
            </a:r>
            <a:r>
              <a:rPr lang="en-US" sz="51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.</a:t>
            </a:r>
            <a:endParaRPr lang="en-US" sz="5145" dirty="0"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rtl="0"/>
            <a:r>
              <a:rPr lang="en-US" sz="5145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Cassandra is implemented using java programming.</a:t>
            </a:r>
            <a:endParaRPr lang="en-US" sz="5145" dirty="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en-US" sz="5145" dirty="0">
                <a:solidFill>
                  <a:schemeClr val="tx1"/>
                </a:solidFill>
                <a:latin typeface="Elephant" panose="02020904090505020303" charset="0"/>
                <a:ea typeface="Arial Unicode MS" panose="020B0604020202020204" charset="-122"/>
                <a:cs typeface="Elephant" panose="02020904090505020303" charset="0"/>
              </a:rPr>
              <a:t>    </a:t>
            </a:r>
            <a:endParaRPr lang="en-US" sz="5145" dirty="0">
              <a:solidFill>
                <a:schemeClr val="tx1"/>
              </a:solidFill>
              <a:latin typeface="Elephant" panose="02020904090505020303" charset="0"/>
              <a:ea typeface="Arial Unicode MS" panose="020B0604020202020204" charset="-122"/>
              <a:cs typeface="Elephant" panose="02020904090505020303" charset="0"/>
            </a:endParaRPr>
          </a:p>
          <a:p>
            <a:pPr marL="0" indent="0" rtl="0">
              <a:buNone/>
            </a:pPr>
            <a:r>
              <a:rPr lang="en-US" sz="5145" dirty="0">
                <a:solidFill>
                  <a:schemeClr val="tx1"/>
                </a:solidFill>
                <a:latin typeface="Elephant" panose="02020904090505020303" charset="0"/>
                <a:ea typeface="Arial Unicode MS" panose="020B0604020202020204" charset="-122"/>
                <a:cs typeface="Elephant" panose="02020904090505020303" charset="0"/>
              </a:rPr>
              <a:t>    WHY CASSANDRA:</a:t>
            </a:r>
            <a:endParaRPr lang="en-US" sz="5145" dirty="0">
              <a:solidFill>
                <a:schemeClr val="tx1"/>
              </a:solidFill>
              <a:latin typeface="Elephant" panose="02020904090505020303" charset="0"/>
              <a:ea typeface="Arial Unicode MS" panose="020B0604020202020204" charset="-122"/>
              <a:cs typeface="Elephant" panose="02020904090505020303" charset="0"/>
            </a:endParaRPr>
          </a:p>
          <a:p>
            <a:pPr marL="0" indent="0" rtl="0">
              <a:buNone/>
            </a:pPr>
            <a:r>
              <a:rPr lang="en-US" sz="5145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It is used by most of the leading companies for its ability to offer following benefits:</a:t>
            </a:r>
            <a:endParaRPr lang="en-US" sz="5145" b="0" i="0" dirty="0"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rtl="0"/>
            <a:r>
              <a:rPr lang="en-IN" sz="51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features elastic scalability</a:t>
            </a:r>
            <a:endParaRPr lang="en-IN" sz="5145" dirty="0"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r>
              <a:rPr lang="en-IN" sz="5145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supports peer-to-peer architecture</a:t>
            </a:r>
            <a:endParaRPr lang="en-IN" sz="5145" b="0" i="0" dirty="0"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r>
              <a:rPr lang="en-IN" sz="5145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facilitates data replication</a:t>
            </a:r>
            <a:endParaRPr lang="en-IN" sz="5145" b="0" i="0" dirty="0"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r>
              <a:rPr lang="en-IN" sz="5145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supports </a:t>
            </a:r>
            <a:r>
              <a:rPr lang="en-IN" sz="5145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tunable</a:t>
            </a:r>
            <a:r>
              <a:rPr lang="en-IN" sz="5145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consistency</a:t>
            </a:r>
            <a:endParaRPr lang="en-IN" sz="5145" b="0" i="0" dirty="0"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r>
              <a:rPr lang="en-IN" sz="5145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Rigid Architecture</a:t>
            </a:r>
            <a:endParaRPr lang="en-IN" sz="5145" b="0" i="0" dirty="0"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r>
              <a:rPr lang="en-IN" sz="5145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Fast Linear-scale Performance</a:t>
            </a:r>
            <a:endParaRPr lang="en-IN" sz="5145" b="0" i="0" dirty="0"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r>
              <a:rPr lang="en-IN" sz="5145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Fault tolerant</a:t>
            </a:r>
            <a:endParaRPr lang="en-IN" sz="5145" b="0" i="0" dirty="0"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8900"/>
            <a:ext cx="9601200" cy="6614795"/>
          </a:xfrm>
        </p:spPr>
        <p:txBody>
          <a:bodyPr>
            <a:normAutofit fontScale="80000"/>
          </a:bodyPr>
          <a:lstStyle/>
          <a:p>
            <a:pPr>
              <a:buFont typeface="Wingdings" panose="05000000000000000000" charset="0"/>
              <a:buChar char="§"/>
            </a:pPr>
            <a:r>
              <a:rPr lang="en-IN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Flexible Data Storage</a:t>
            </a:r>
            <a:endParaRPr lang="en-IN" dirty="0"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  <a:sym typeface="+mn-ea"/>
            </a:endParaRPr>
          </a:p>
          <a:p>
            <a:pPr>
              <a:buFont typeface="Wingdings" panose="05000000000000000000" charset="0"/>
              <a:buChar char="§"/>
            </a:pPr>
            <a:r>
              <a:rPr lang="en-IN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Easy Data Distribution</a:t>
            </a:r>
            <a:endParaRPr lang="en-IN" dirty="0"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  <a:sym typeface="+mn-ea"/>
            </a:endParaRPr>
          </a:p>
          <a:p>
            <a:pPr>
              <a:buFont typeface="Wingdings" panose="05000000000000000000" charset="0"/>
              <a:buChar char="§"/>
            </a:pPr>
            <a:r>
              <a:rPr lang="en-IN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Transaction Support</a:t>
            </a:r>
            <a:endParaRPr lang="en-IN" dirty="0"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  <a:sym typeface="+mn-ea"/>
            </a:endParaRPr>
          </a:p>
          <a:p>
            <a:pPr>
              <a:buFont typeface="Wingdings" panose="05000000000000000000" charset="0"/>
              <a:buChar char="§"/>
            </a:pPr>
            <a:r>
              <a:rPr lang="en-IN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Fast writes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Elephant" panose="02020904090505020303" charset="0"/>
                <a:cs typeface="Elephant" panose="02020904090505020303" charset="0"/>
              </a:rPr>
              <a:t>COMPANIES WHICH USES CASSANDRA:</a:t>
            </a:r>
            <a:endParaRPr lang="en-IN" sz="2400" dirty="0">
              <a:latin typeface="Elephant" panose="02020904090505020303" charset="0"/>
              <a:cs typeface="Elephant" panose="02020904090505020303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Netflix </a:t>
            </a:r>
            <a:r>
              <a:rPr lang="en-US" alt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Instagram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Uber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Spotify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3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dirty="0"/>
          </a:p>
          <a:p>
            <a:endParaRPr lang="en-IN" dirty="0"/>
          </a:p>
        </p:txBody>
      </p:sp>
      <p:pic>
        <p:nvPicPr>
          <p:cNvPr id="2" name="Picture 1" descr="netfli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1290" y="2485390"/>
            <a:ext cx="694690" cy="648335"/>
          </a:xfrm>
          <a:prstGeom prst="rect">
            <a:avLst/>
          </a:prstGeom>
        </p:spPr>
      </p:pic>
      <p:pic>
        <p:nvPicPr>
          <p:cNvPr id="4" name="Picture 3" descr="insta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780" y="3223260"/>
            <a:ext cx="861695" cy="759460"/>
          </a:xfrm>
          <a:prstGeom prst="rect">
            <a:avLst/>
          </a:prstGeom>
        </p:spPr>
      </p:pic>
      <p:pic>
        <p:nvPicPr>
          <p:cNvPr id="5" name="Picture 4" descr="ub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995" y="4252595"/>
            <a:ext cx="815340" cy="748665"/>
          </a:xfrm>
          <a:prstGeom prst="rect">
            <a:avLst/>
          </a:prstGeom>
        </p:spPr>
      </p:pic>
      <p:pic>
        <p:nvPicPr>
          <p:cNvPr id="6" name="Picture 5" descr="spotif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290" y="5271770"/>
            <a:ext cx="961390" cy="7600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180" y="127635"/>
            <a:ext cx="10961370" cy="6652260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IN" sz="2400" dirty="0">
              <a:latin typeface="Elephant" panose="02020904090505020303" charset="0"/>
              <a:cs typeface="Elephant" panose="02020904090505020303" charset="0"/>
              <a:sym typeface="+mn-ea"/>
            </a:endParaRPr>
          </a:p>
          <a:p>
            <a:pPr marL="0" indent="0">
              <a:buNone/>
            </a:pPr>
            <a:r>
              <a:rPr lang="en-IN" sz="2400" dirty="0">
                <a:latin typeface="Elephant" panose="02020904090505020303" charset="0"/>
                <a:cs typeface="Elephant" panose="02020904090505020303" charset="0"/>
                <a:sym typeface="+mn-ea"/>
              </a:rPr>
              <a:t>SPECIFIC  USES AND APPLICATIONS OF CASSANDRA</a:t>
            </a:r>
            <a:r>
              <a:rPr lang="en-US" altLang="en-IN" sz="2400" dirty="0">
                <a:latin typeface="Elephant" panose="02020904090505020303" charset="0"/>
                <a:cs typeface="Elephant" panose="02020904090505020303" charset="0"/>
                <a:sym typeface="+mn-ea"/>
              </a:rPr>
              <a:t>:</a:t>
            </a:r>
            <a:endParaRPr lang="en-IN" sz="2400" dirty="0">
              <a:latin typeface="Elephant" panose="02020904090505020303" charset="0"/>
              <a:cs typeface="Elephant" panose="02020904090505020303" charset="0"/>
            </a:endParaRPr>
          </a:p>
          <a:p>
            <a:pPr>
              <a:buFont typeface="Wingdings" panose="05000000000000000000" charset="0"/>
              <a:buChar char="v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Messaging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Handle high speed Applications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Product Catalogs and retail apps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Social Media Analytics and recommendation engine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400">
                <a:latin typeface="Elephant" panose="02020904090505020303" charset="0"/>
                <a:cs typeface="Elephant" panose="02020904090505020303" charset="0"/>
              </a:rPr>
              <a:t>COMPONENTS OF CASSANDRA:</a:t>
            </a:r>
            <a:endParaRPr lang="en-US" sz="2400">
              <a:latin typeface="Elephant" panose="02020904090505020303" charset="0"/>
              <a:cs typeface="Elephant" panose="02020904090505020303" charset="0"/>
            </a:endParaRPr>
          </a:p>
          <a:p>
            <a:pPr>
              <a:buFont typeface="Wingdings" panose="05000000000000000000" charset="0"/>
              <a:buChar char="Ø"/>
            </a:pP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node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data centre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cluster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mem-table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SSTable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bloom filter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132" y="44110"/>
            <a:ext cx="9601200" cy="96544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Elephant" panose="02020904090505020303" charset="0"/>
                <a:cs typeface="Elephant" panose="02020904090505020303" charset="0"/>
              </a:rPr>
              <a:t>Difference between SQL and Cassandra </a:t>
            </a:r>
            <a:endParaRPr lang="en-IN" sz="3600" dirty="0">
              <a:latin typeface="Elephant" panose="02020904090505020303" charset="0"/>
              <a:cs typeface="Elephant" panose="020209040905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420427"/>
            <a:ext cx="4447786" cy="444697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	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1420427"/>
            <a:ext cx="4447786" cy="444697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	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326254" y="599105"/>
          <a:ext cx="11904955" cy="7163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593"/>
                <a:gridCol w="4848739"/>
                <a:gridCol w="4771623"/>
              </a:tblGrid>
              <a:tr h="695039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BASIS</a:t>
                      </a:r>
                      <a:endParaRPr lang="en-IN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Cassandra </a:t>
                      </a:r>
                      <a:endParaRPr lang="en-IN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I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SQL</a:t>
                      </a:r>
                      <a:endParaRPr lang="en-IN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DATA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Cassandra is responsible to deal with unstructured types of data.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</a:rPr>
                        <a:t>SQL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 is a type of RDMS which only deals with structured types of data.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</a:tr>
              <a:tr h="544758">
                <a:tc>
                  <a:txBody>
                    <a:bodyPr/>
                    <a:lstStyle/>
                    <a:p>
                      <a:r>
                        <a:rPr lang="en-IN" dirty="0"/>
                        <a:t>TYPE OF SCHEMA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Cassandra has flexible schema.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has fixed schema.</a:t>
                      </a:r>
                      <a:endParaRPr lang="en-IN" dirty="0"/>
                    </a:p>
                  </a:txBody>
                  <a:tcPr/>
                </a:tc>
              </a:tr>
              <a:tr h="752808">
                <a:tc>
                  <a:txBody>
                    <a:bodyPr/>
                    <a:lstStyle/>
                    <a:p>
                      <a:r>
                        <a:rPr lang="en-IN" dirty="0"/>
                        <a:t>VOLUME OF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Cassandra can handle high volume of data in simultaneous way.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handles moderate volume data at any particular instant.</a:t>
                      </a:r>
                      <a:endParaRPr lang="en-IN" dirty="0"/>
                    </a:p>
                  </a:txBody>
                  <a:tcPr/>
                </a:tc>
              </a:tr>
              <a:tr h="749499">
                <a:tc>
                  <a:txBody>
                    <a:bodyPr/>
                    <a:lstStyle/>
                    <a:p>
                      <a:r>
                        <a:rPr lang="en-IN" dirty="0"/>
                        <a:t>STORAGE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Cassandra is able to handle high storage.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can handle only moderate storage.</a:t>
                      </a:r>
                      <a:endParaRPr lang="en-IN" dirty="0"/>
                    </a:p>
                  </a:txBody>
                  <a:tcPr/>
                </a:tc>
              </a:tr>
              <a:tr h="1495761">
                <a:tc>
                  <a:txBody>
                    <a:bodyPr/>
                    <a:lstStyle/>
                    <a:p>
                      <a:r>
                        <a:rPr lang="en-IN" dirty="0"/>
                        <a:t>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Cassandra , table is a list of "nested key-value pairs“.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Here column constitutes a specific storage unit, while row represents the replication unit for different nodes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SQL, a table is an array of arrays. Here column represents the attributes and row represents an individual record</a:t>
                      </a:r>
                      <a:endParaRPr lang="en-IN" dirty="0"/>
                    </a:p>
                  </a:txBody>
                  <a:tcPr/>
                </a:tc>
              </a:tr>
              <a:tr h="1178566">
                <a:tc>
                  <a:txBody>
                    <a:bodyPr/>
                    <a:lstStyle/>
                    <a:p>
                      <a:r>
                        <a:rPr lang="en-IN" dirty="0"/>
                        <a:t>TRANSACTION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Cassandra has certain limitations to provide ACID transactions.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Cassandra can achieve consistency if data duplication is not allowed.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But, that will kill Cassandra’s availability. So, the systems that require ACID transactions must avoid NoSQL databases.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facilitates ACID transactions like any other Relational Database Management System.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605" y="64135"/>
            <a:ext cx="11033760" cy="725805"/>
          </a:xfrm>
        </p:spPr>
        <p:txBody>
          <a:bodyPr>
            <a:noAutofit/>
          </a:bodyPr>
          <a:lstStyle/>
          <a:p>
            <a:r>
              <a:rPr lang="en-US" altLang="en-IN" sz="3200" dirty="0">
                <a:latin typeface="Elephant" panose="02020904090505020303" charset="0"/>
                <a:cs typeface="Elephant" panose="02020904090505020303" charset="0"/>
              </a:rPr>
              <a:t>   </a:t>
            </a:r>
            <a:r>
              <a:rPr lang="en-IN" sz="3200" dirty="0">
                <a:latin typeface="Elephant" panose="02020904090505020303" charset="0"/>
                <a:cs typeface="Elephant" panose="02020904090505020303" charset="0"/>
              </a:rPr>
              <a:t>Beneficiary of Cassandra over other no-</a:t>
            </a:r>
            <a:r>
              <a:rPr lang="en-IN" sz="3200" dirty="0" err="1">
                <a:latin typeface="Elephant" panose="02020904090505020303" charset="0"/>
                <a:cs typeface="Elephant" panose="02020904090505020303" charset="0"/>
              </a:rPr>
              <a:t>sql</a:t>
            </a:r>
            <a:r>
              <a:rPr lang="en-IN" sz="3200" dirty="0">
                <a:latin typeface="Elephant" panose="02020904090505020303" charset="0"/>
                <a:cs typeface="Elephant" panose="02020904090505020303" charset="0"/>
              </a:rPr>
              <a:t> data base</a:t>
            </a:r>
            <a:r>
              <a:rPr lang="en-IN" sz="3200" dirty="0"/>
              <a:t>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190" y="596265"/>
            <a:ext cx="11277600" cy="7040245"/>
          </a:xfrm>
        </p:spPr>
        <p:txBody>
          <a:bodyPr>
            <a:normAutofit fontScale="70000"/>
          </a:bodyPr>
          <a:lstStyle/>
          <a:p>
            <a:endParaRPr lang="en-US" i="0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65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en-US" sz="2665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has a single master directing multiple slave nodes where as </a:t>
            </a:r>
            <a:r>
              <a:rPr lang="en-US" sz="2665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Cassandra</a:t>
            </a:r>
            <a:r>
              <a:rPr lang="en-US" sz="2665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665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supports multiple master nodes in a cluster.</a:t>
            </a:r>
            <a:r>
              <a:rPr lang="en-US" sz="2665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Cassandra supports higher availability over MongoDB because it does not affect the cluster and is always available.</a:t>
            </a:r>
            <a:endParaRPr lang="en-IN" sz="266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65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Cassandra can be considered the best database to implement when involving large amounts of data, speed optimization, and query execution</a:t>
            </a:r>
            <a:r>
              <a:rPr lang="en-IN" sz="2665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665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665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Cassandra provides Availability over Consistency</a:t>
            </a:r>
            <a:r>
              <a:rPr lang="en-IN" sz="266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66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en-US" sz="2665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Cassandra supports both data storage and management, while in case of </a:t>
            </a:r>
            <a:r>
              <a:rPr lang="en-US" sz="2665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hbase</a:t>
            </a:r>
            <a:r>
              <a:rPr lang="en-US" sz="2665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architecture is only designed for data management while it relies on other systems/technologies for storage, server status management, and metadata. </a:t>
            </a:r>
            <a:r>
              <a:rPr lang="en-US" sz="2665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HBase doesn’t support the ordered partitioning, while Cassandra does.</a:t>
            </a:r>
            <a:r>
              <a:rPr lang="en-US" sz="266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65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Cassandra’s documentation is a lot better than HBase’s documentation.</a:t>
            </a:r>
            <a:endParaRPr lang="en-US" sz="2665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65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Cassandra is more scalable than Elasticsearch. It is more flexible as compared to Elasticsearch.</a:t>
            </a:r>
            <a:endParaRPr lang="en-US" sz="2665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6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Cassandra is more durable and performs slightly  better than h-base and </a:t>
            </a:r>
            <a:r>
              <a:rPr lang="en-US" sz="266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en-US" sz="266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n-US" sz="266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65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Cassandra is best –in –class scalability and performance of no-</a:t>
            </a:r>
            <a:r>
              <a:rPr lang="en-US" sz="2665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66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ql</a:t>
            </a:r>
            <a:r>
              <a:rPr lang="en-US" sz="266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platforms when compared to H-Base and mongo-db.</a:t>
            </a:r>
            <a:endParaRPr lang="en-US" sz="266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6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HBase does not support read load balancing against a single row, which is supported by cassandra</a:t>
            </a:r>
            <a:r>
              <a:rPr lang="en-US" sz="266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0" i="0" dirty="0">
              <a:solidFill>
                <a:srgbClr val="30333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310" y="-64770"/>
            <a:ext cx="4853305" cy="588645"/>
          </a:xfrm>
        </p:spPr>
        <p:txBody>
          <a:bodyPr>
            <a:normAutofit fontScale="90000"/>
          </a:bodyPr>
          <a:p>
            <a:br>
              <a:rPr lang="en-US" sz="2000">
                <a:latin typeface="Elephant" panose="02020904090505020303" charset="0"/>
                <a:cs typeface="Elephant" panose="02020904090505020303" charset="0"/>
              </a:rPr>
            </a:br>
            <a:r>
              <a:rPr lang="en-US" sz="2000">
                <a:latin typeface="Elephant" panose="02020904090505020303" charset="0"/>
                <a:cs typeface="Elephant" panose="02020904090505020303" charset="0"/>
              </a:rPr>
              <a:t>  </a:t>
            </a:r>
            <a:r>
              <a:rPr lang="en-US" sz="1555">
                <a:latin typeface="Elephant" panose="02020904090505020303" charset="0"/>
                <a:cs typeface="Elephant" panose="02020904090505020303" charset="0"/>
              </a:rPr>
              <a:t>COMPONENTS OF KEYSPACE:</a:t>
            </a:r>
            <a:endParaRPr lang="en-US" sz="1555">
              <a:latin typeface="Elephant" panose="02020904090505020303" charset="0"/>
              <a:cs typeface="Elephant" panose="020209040905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315" y="523240"/>
            <a:ext cx="10757535" cy="6255385"/>
          </a:xfrm>
        </p:spPr>
        <p:txBody>
          <a:bodyPr>
            <a:normAutofit fontScale="60000"/>
          </a:bodyPr>
          <a:p>
            <a:pPr marL="457200" indent="-457200">
              <a:buFont typeface="+mj-lt"/>
              <a:buAutoNum type="arabicPeriod"/>
            </a:pPr>
            <a:r>
              <a:rPr lang="en-US">
                <a:latin typeface="Arial Unicode MS" panose="020B0604020202020204" charset="-122"/>
                <a:ea typeface="Arial Unicode MS" panose="020B0604020202020204" charset="-122"/>
              </a:rPr>
              <a:t>strategy declaration</a:t>
            </a:r>
            <a:endParaRPr lang="en-US"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buFont typeface="+mj-lt"/>
              <a:buNone/>
            </a:pPr>
            <a:endParaRPr lang="en-US"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buFont typeface="+mj-lt"/>
              <a:buNone/>
            </a:pPr>
            <a:r>
              <a:rPr lang="en-US">
                <a:latin typeface="Arial Unicode MS" panose="020B0604020202020204" charset="-122"/>
                <a:ea typeface="Arial Unicode MS" panose="020B0604020202020204" charset="-122"/>
              </a:rPr>
              <a:t>simple strategy         network topology strategy</a:t>
            </a:r>
            <a:endParaRPr lang="en-US"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buFont typeface="+mj-lt"/>
              <a:buNone/>
            </a:pPr>
            <a:r>
              <a:rPr lang="en-US">
                <a:latin typeface="Arial Unicode MS" panose="020B0604020202020204" charset="-122"/>
                <a:ea typeface="Arial Unicode MS" panose="020B0604020202020204" charset="-122"/>
              </a:rPr>
              <a:t>2.  replication factor</a:t>
            </a:r>
            <a:endParaRPr lang="en-US"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buFont typeface="+mj-lt"/>
              <a:buNone/>
            </a:pPr>
            <a:endParaRPr lang="en-US">
              <a:latin typeface="Elephant" panose="02020904090505020303" charset="0"/>
              <a:cs typeface="Elephant" panose="02020904090505020303" charset="0"/>
            </a:endParaRPr>
          </a:p>
          <a:p>
            <a:pPr marL="0" indent="0">
              <a:buFont typeface="+mj-lt"/>
              <a:buNone/>
            </a:pPr>
            <a:r>
              <a:rPr lang="en-US">
                <a:latin typeface="Elephant" panose="02020904090505020303" charset="0"/>
                <a:cs typeface="Elephant" panose="02020904090505020303" charset="0"/>
              </a:rPr>
              <a:t>TYPES OF READ REQUST:</a:t>
            </a:r>
            <a:endParaRPr lang="en-US">
              <a:latin typeface="Elephant" panose="02020904090505020303" charset="0"/>
              <a:cs typeface="Elephant" panose="02020904090505020303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Arial Unicode MS" panose="020B0604020202020204" charset="-122"/>
                <a:ea typeface="Arial Unicode MS" panose="020B0604020202020204" charset="-122"/>
                <a:cs typeface="Elephant" panose="02020904090505020303" charset="0"/>
              </a:rPr>
              <a:t>direct request</a:t>
            </a:r>
            <a:endParaRPr lang="en-US">
              <a:latin typeface="Arial Unicode MS" panose="020B0604020202020204" charset="-122"/>
              <a:ea typeface="Arial Unicode MS" panose="020B0604020202020204" charset="-122"/>
              <a:cs typeface="Elephant" panose="02020904090505020303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Arial Unicode MS" panose="020B0604020202020204" charset="-122"/>
                <a:ea typeface="Arial Unicode MS" panose="020B0604020202020204" charset="-122"/>
                <a:cs typeface="Elephant" panose="02020904090505020303" charset="0"/>
              </a:rPr>
              <a:t>digest request </a:t>
            </a:r>
            <a:endParaRPr lang="en-US">
              <a:latin typeface="Arial Unicode MS" panose="020B0604020202020204" charset="-122"/>
              <a:ea typeface="Arial Unicode MS" panose="020B0604020202020204" charset="-122"/>
              <a:cs typeface="Elephant" panose="02020904090505020303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Arial Unicode MS" panose="020B0604020202020204" charset="-122"/>
                <a:ea typeface="Arial Unicode MS" panose="020B0604020202020204" charset="-122"/>
                <a:cs typeface="Elephant" panose="02020904090505020303" charset="0"/>
              </a:rPr>
              <a:t>read repair request</a:t>
            </a:r>
            <a:endParaRPr lang="en-US">
              <a:latin typeface="Elephant" panose="02020904090505020303" charset="0"/>
              <a:cs typeface="Elephant" panose="02020904090505020303" charset="0"/>
            </a:endParaRPr>
          </a:p>
          <a:p>
            <a:pPr marL="0" indent="0">
              <a:buFont typeface="+mj-lt"/>
              <a:buNone/>
            </a:pPr>
            <a:endParaRPr lang="en-US">
              <a:latin typeface="Elephant" panose="02020904090505020303" charset="0"/>
              <a:cs typeface="Elephant" panose="02020904090505020303" charset="0"/>
            </a:endParaRPr>
          </a:p>
          <a:p>
            <a:pPr marL="0" indent="0">
              <a:buFont typeface="+mj-lt"/>
              <a:buNone/>
            </a:pPr>
            <a:r>
              <a:rPr lang="en-US">
                <a:latin typeface="Elephant" panose="02020904090505020303" charset="0"/>
                <a:cs typeface="Elephant" panose="02020904090505020303" charset="0"/>
              </a:rPr>
              <a:t>DURABLE_WRITES:</a:t>
            </a:r>
            <a:endParaRPr lang="en-US">
              <a:latin typeface="Elephant" panose="02020904090505020303" charset="0"/>
              <a:cs typeface="Elephant" panose="02020904090505020303" charset="0"/>
            </a:endParaRPr>
          </a:p>
          <a:p>
            <a:pPr marL="0" indent="0">
              <a:buFont typeface="+mj-lt"/>
              <a:buNone/>
            </a:pPr>
            <a:r>
              <a:rPr lang="en-US">
                <a:latin typeface="Arial Unicode MS" panose="020B0604020202020204" charset="-122"/>
                <a:ea typeface="Arial Unicode MS" panose="020B0604020202020204" charset="-122"/>
                <a:cs typeface="Elephant" panose="02020904090505020303" charset="0"/>
              </a:rPr>
              <a:t>CREATE KEYSPACE sssit  </a:t>
            </a:r>
            <a:endParaRPr lang="en-US">
              <a:latin typeface="Arial Unicode MS" panose="020B0604020202020204" charset="-122"/>
              <a:ea typeface="Arial Unicode MS" panose="020B0604020202020204" charset="-122"/>
              <a:cs typeface="Elephant" panose="02020904090505020303" charset="0"/>
            </a:endParaRPr>
          </a:p>
          <a:p>
            <a:pPr marL="0" indent="0">
              <a:buFont typeface="+mj-lt"/>
              <a:buNone/>
            </a:pPr>
            <a:r>
              <a:rPr lang="en-US">
                <a:latin typeface="Arial Unicode MS" panose="020B0604020202020204" charset="-122"/>
                <a:ea typeface="Arial Unicode MS" panose="020B0604020202020204" charset="-122"/>
                <a:cs typeface="Elephant" panose="02020904090505020303" charset="0"/>
              </a:rPr>
              <a:t>WITH REPLICATION = { 'class' : 'NetworkTopologyStrategy', 'datacenter1' : 3 }  </a:t>
            </a:r>
            <a:endParaRPr lang="en-US">
              <a:latin typeface="Arial Unicode MS" panose="020B0604020202020204" charset="-122"/>
              <a:ea typeface="Arial Unicode MS" panose="020B0604020202020204" charset="-122"/>
              <a:cs typeface="Elephant" panose="02020904090505020303" charset="0"/>
            </a:endParaRPr>
          </a:p>
          <a:p>
            <a:pPr marL="0" indent="0">
              <a:buFont typeface="+mj-lt"/>
              <a:buNone/>
            </a:pPr>
            <a:r>
              <a:rPr lang="en-US">
                <a:latin typeface="Arial Unicode MS" panose="020B0604020202020204" charset="-122"/>
                <a:ea typeface="Arial Unicode MS" panose="020B0604020202020204" charset="-122"/>
                <a:cs typeface="Elephant" panose="02020904090505020303" charset="0"/>
              </a:rPr>
              <a:t> AND DURABLE_WRITES = false;  </a:t>
            </a:r>
            <a:endParaRPr lang="en-US">
              <a:latin typeface="Arial Unicode MS" panose="020B0604020202020204" charset="-122"/>
              <a:ea typeface="Arial Unicode MS" panose="020B0604020202020204" charset="-122"/>
              <a:cs typeface="Elephant" panose="02020904090505020303" charset="0"/>
            </a:endParaRPr>
          </a:p>
          <a:p>
            <a:pPr marL="0" indent="0">
              <a:buFont typeface="+mj-lt"/>
              <a:buNone/>
            </a:pPr>
            <a:endParaRPr lang="en-US">
              <a:latin typeface="Elephant" panose="02020904090505020303" charset="0"/>
              <a:ea typeface="Arial Unicode MS" panose="020B0604020202020204" charset="-122"/>
              <a:cs typeface="Elephant" panose="02020904090505020303" charset="0"/>
            </a:endParaRPr>
          </a:p>
          <a:p>
            <a:pPr marL="0" indent="0">
              <a:buFont typeface="+mj-lt"/>
              <a:buNone/>
            </a:pPr>
            <a:r>
              <a:rPr lang="en-US">
                <a:latin typeface="Elephant" panose="02020904090505020303" charset="0"/>
                <a:ea typeface="Arial Unicode MS" panose="020B0604020202020204" charset="-122"/>
                <a:cs typeface="Elephant" panose="02020904090505020303" charset="0"/>
              </a:rPr>
              <a:t>AUTOMATIC DATA EXPIRATION:</a:t>
            </a:r>
            <a:endParaRPr lang="en-US">
              <a:latin typeface="Elephant" panose="02020904090505020303" charset="0"/>
              <a:ea typeface="Arial Unicode MS" panose="020B0604020202020204" charset="-122"/>
              <a:cs typeface="Elephant" panose="02020904090505020303" charset="0"/>
            </a:endParaRPr>
          </a:p>
          <a:p>
            <a:pPr marL="0" indent="0">
              <a:buFont typeface="+mj-lt"/>
              <a:buNone/>
            </a:pPr>
            <a:r>
              <a:rPr lang="en-US">
                <a:latin typeface="Arial Unicode MS" panose="020B0604020202020204" charset="-122"/>
                <a:ea typeface="Arial Unicode MS" panose="020B0604020202020204" charset="-122"/>
                <a:cs typeface="Elephant" panose="02020904090505020303" charset="0"/>
              </a:rPr>
              <a:t>INSERT INTO KeyspaceName.TableName(ColumnNames) VALUES(ColumnValues)</a:t>
            </a:r>
            <a:endParaRPr lang="en-US">
              <a:latin typeface="Arial Unicode MS" panose="020B0604020202020204" charset="-122"/>
              <a:ea typeface="Arial Unicode MS" panose="020B0604020202020204" charset="-122"/>
              <a:cs typeface="Elephant" panose="02020904090505020303" charset="0"/>
            </a:endParaRPr>
          </a:p>
          <a:p>
            <a:pPr marL="0" indent="0">
              <a:buFont typeface="+mj-lt"/>
              <a:buNone/>
            </a:pPr>
            <a:r>
              <a:rPr lang="en-US">
                <a:latin typeface="Arial Unicode MS" panose="020B0604020202020204" charset="-122"/>
                <a:ea typeface="Arial Unicode MS" panose="020B0604020202020204" charset="-122"/>
                <a:cs typeface="Elephant" panose="02020904090505020303" charset="0"/>
              </a:rPr>
              <a:t>USING ttl TimeInseconds;</a:t>
            </a:r>
            <a:endParaRPr lang="en-US">
              <a:latin typeface="Arial Unicode MS" panose="020B0604020202020204" charset="-122"/>
              <a:ea typeface="Arial Unicode MS" panose="020B0604020202020204" charset="-122"/>
              <a:cs typeface="Elephant" panose="02020904090505020303" charset="0"/>
            </a:endParaRPr>
          </a:p>
          <a:p>
            <a:pPr marL="0" indent="0">
              <a:buFont typeface="+mj-lt"/>
              <a:buNone/>
            </a:pPr>
            <a:endParaRPr lang="en-US">
              <a:latin typeface="Arial Unicode MS" panose="020B0604020202020204" charset="-122"/>
              <a:ea typeface="Arial Unicode MS" panose="020B0604020202020204" charset="-122"/>
              <a:cs typeface="Elephant" panose="02020904090505020303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544320" y="763270"/>
            <a:ext cx="791210" cy="707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371725" y="753745"/>
            <a:ext cx="937895" cy="744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 flipV="1">
            <a:off x="1371600" y="0"/>
            <a:ext cx="9601200" cy="76200"/>
          </a:xfrm>
        </p:spPr>
        <p:txBody>
          <a:bodyPr>
            <a:normAutofit fontScale="90000"/>
          </a:bodyPr>
          <a:p>
            <a:r>
              <a:rPr lang="en-US"/>
              <a:t>                             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88720" y="76200"/>
            <a:ext cx="4443730" cy="488315"/>
          </a:xfrm>
        </p:spPr>
        <p:txBody>
          <a:bodyPr/>
          <a:p>
            <a:r>
              <a:rPr lang="en-US"/>
              <a:t>    </a:t>
            </a:r>
            <a:r>
              <a:rPr lang="en-US" u="sng"/>
              <a:t>cassandra syntax</a:t>
            </a:r>
            <a:endParaRPr lang="en-US" u="sng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772795" y="412115"/>
            <a:ext cx="7242175" cy="6518275"/>
          </a:xfrm>
        </p:spPr>
        <p:txBody>
          <a:bodyPr>
            <a:noAutofit/>
          </a:bodyPr>
          <a:p>
            <a:pPr marL="0" indent="0" algn="l">
              <a:buFont typeface="Wingdings" panose="05000000000000000000" charset="0"/>
              <a:buNone/>
            </a:pP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charset="0"/>
                <a:cs typeface="Arial Black" panose="020B0A04020102020204" charset="0"/>
                <a:sym typeface="+mn-ea"/>
              </a:rPr>
              <a:t>                              </a:t>
            </a: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  <a:latin typeface="Elephant" panose="02020904090505020303" charset="0"/>
                <a:cs typeface="Elephant" panose="02020904090505020303" charset="0"/>
                <a:sym typeface="+mn-ea"/>
              </a:rPr>
              <a:t>creating keyspace: </a:t>
            </a:r>
            <a:endParaRPr lang="en-IN" sz="2400" dirty="0"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pPr algn="l">
              <a:buFont typeface="Wingdings" panose="05000000000000000000" charset="0"/>
              <a:buChar char="Ø"/>
            </a:pPr>
            <a:r>
              <a:rPr lang="en-IN" dirty="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Create keyspace KeyspaceName with </a:t>
            </a:r>
            <a:endParaRPr lang="en-IN" dirty="0">
              <a:latin typeface="Arial Unicode MS" panose="020B0604020202020204" charset="-122"/>
              <a:ea typeface="Arial Unicode MS" panose="020B0604020202020204" charset="-122"/>
              <a:cs typeface="Arial" panose="020B0604020202020204" pitchFamily="34" charset="0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en-IN" dirty="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replicaton={'class':strategy name, </a:t>
            </a:r>
            <a:endParaRPr lang="en-IN" dirty="0">
              <a:latin typeface="Arial Unicode MS" panose="020B0604020202020204" charset="-122"/>
              <a:ea typeface="Arial Unicode MS" panose="020B0604020202020204" charset="-122"/>
              <a:cs typeface="Arial" panose="020B0604020202020204" pitchFamily="34" charset="0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en-IN" dirty="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'replication_factor': No of replications on </a:t>
            </a:r>
            <a:endParaRPr lang="en-IN" dirty="0">
              <a:latin typeface="Arial Unicode MS" panose="020B0604020202020204" charset="-122"/>
              <a:ea typeface="Arial Unicode MS" panose="020B0604020202020204" charset="-122"/>
              <a:cs typeface="Arial" panose="020B0604020202020204" pitchFamily="34" charset="0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en-IN" dirty="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different nodes}</a:t>
            </a:r>
            <a:endParaRPr lang="en-IN" dirty="0">
              <a:latin typeface="Arial Unicode MS" panose="020B0604020202020204" charset="-122"/>
              <a:ea typeface="Arial Unicode MS" panose="020B0604020202020204" charset="-122"/>
              <a:cs typeface="Arial" panose="020B0604020202020204" pitchFamily="34" charset="0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en-US" altLang="en-IN" sz="2400" dirty="0">
                <a:solidFill>
                  <a:schemeClr val="tx1"/>
                </a:solidFill>
                <a:latin typeface="Agency FB" panose="020B0503020202020204" charset="0"/>
                <a:cs typeface="Agency FB" panose="020B0503020202020204" charset="0"/>
                <a:sym typeface="+mn-ea"/>
              </a:rPr>
              <a:t>                                                       </a:t>
            </a:r>
            <a:r>
              <a:rPr lang="en-US" altLang="en-IN" sz="2400" dirty="0">
                <a:solidFill>
                  <a:schemeClr val="tx1"/>
                </a:solidFill>
                <a:latin typeface="Elephant" panose="02020904090505020303" charset="0"/>
                <a:cs typeface="Elephant" panose="02020904090505020303" charset="0"/>
                <a:sym typeface="+mn-ea"/>
              </a:rPr>
              <a:t>c</a:t>
            </a:r>
            <a:r>
              <a:rPr lang="en-IN" sz="2400" dirty="0">
                <a:solidFill>
                  <a:schemeClr val="tx1"/>
                </a:solidFill>
                <a:latin typeface="Elephant" panose="02020904090505020303" charset="0"/>
                <a:cs typeface="Elephant" panose="02020904090505020303" charset="0"/>
                <a:sym typeface="+mn-ea"/>
              </a:rPr>
              <a:t>reat</a:t>
            </a:r>
            <a:r>
              <a:rPr lang="en-US" altLang="en-IN" sz="2400" dirty="0">
                <a:solidFill>
                  <a:schemeClr val="tx1"/>
                </a:solidFill>
                <a:latin typeface="Elephant" panose="02020904090505020303" charset="0"/>
                <a:cs typeface="Elephant" panose="02020904090505020303" charset="0"/>
                <a:sym typeface="+mn-ea"/>
              </a:rPr>
              <a:t>ing</a:t>
            </a:r>
            <a:r>
              <a:rPr lang="en-IN" sz="2400" dirty="0">
                <a:solidFill>
                  <a:schemeClr val="tx1"/>
                </a:solidFill>
                <a:latin typeface="Elephant" panose="02020904090505020303" charset="0"/>
                <a:cs typeface="Elephant" panose="02020904090505020303" charset="0"/>
                <a:sym typeface="+mn-ea"/>
              </a:rPr>
              <a:t> Table</a:t>
            </a:r>
            <a:r>
              <a:rPr lang="en-US" altLang="en-IN" sz="2400" dirty="0">
                <a:solidFill>
                  <a:schemeClr val="tx1"/>
                </a:solidFill>
                <a:latin typeface="Elephant" panose="02020904090505020303" charset="0"/>
                <a:cs typeface="Elephant" panose="02020904090505020303" charset="0"/>
                <a:sym typeface="+mn-ea"/>
              </a:rPr>
              <a:t>:</a:t>
            </a:r>
            <a:endParaRPr lang="en-IN" sz="2400" dirty="0">
              <a:latin typeface="Agency FB" panose="020B0503020202020204" charset="0"/>
              <a:cs typeface="Agency FB" panose="020B0503020202020204" charset="0"/>
              <a:sym typeface="+mn-ea"/>
            </a:endParaRPr>
          </a:p>
          <a:p>
            <a:pPr algn="l">
              <a:buFont typeface="Wingdings" panose="05000000000000000000" charset="0"/>
              <a:buChar char="Ø"/>
            </a:pPr>
            <a:r>
              <a:rPr lang="en-IN" dirty="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CREATE TABLE</a:t>
            </a:r>
            <a:r>
              <a:rPr lang="en-US" altLang="en-IN" dirty="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IN" dirty="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tablename</a:t>
            </a:r>
            <a:endParaRPr lang="en-IN" dirty="0">
              <a:latin typeface="Arial Unicode MS" panose="020B0604020202020204" charset="-122"/>
              <a:ea typeface="Arial Unicode MS" panose="020B0604020202020204" charset="-122"/>
              <a:cs typeface="Arial" panose="020B0604020202020204" pitchFamily="34" charset="0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en-IN" dirty="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(  column1</a:t>
            </a:r>
            <a:r>
              <a:rPr lang="en-US" altLang="en-IN" dirty="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_</a:t>
            </a:r>
            <a:r>
              <a:rPr lang="en-IN" dirty="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name datatype </a:t>
            </a:r>
            <a:endParaRPr lang="en-IN" dirty="0">
              <a:latin typeface="Arial Unicode MS" panose="020B0604020202020204" charset="-122"/>
              <a:ea typeface="Arial Unicode MS" panose="020B0604020202020204" charset="-122"/>
              <a:cs typeface="Arial" panose="020B0604020202020204" pitchFamily="34" charset="0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en-IN" dirty="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PRIMARYKEY,  column2</a:t>
            </a:r>
            <a:r>
              <a:rPr lang="en-US" altLang="en-IN" dirty="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_</a:t>
            </a:r>
            <a:r>
              <a:rPr lang="en-IN" dirty="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name data type,  </a:t>
            </a:r>
            <a:endParaRPr lang="en-IN" dirty="0">
              <a:latin typeface="Arial Unicode MS" panose="020B0604020202020204" charset="-122"/>
              <a:ea typeface="Arial Unicode MS" panose="020B0604020202020204" charset="-122"/>
              <a:cs typeface="Arial" panose="020B0604020202020204" pitchFamily="34" charset="0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en-IN" dirty="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column3</a:t>
            </a:r>
            <a:r>
              <a:rPr lang="en-US" altLang="en-IN" dirty="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_</a:t>
            </a:r>
            <a:r>
              <a:rPr lang="en-IN" dirty="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name data type)  </a:t>
            </a:r>
            <a:endParaRPr lang="en-US" altLang="en-IN" dirty="0">
              <a:latin typeface="Arial Unicode MS" panose="020B0604020202020204" charset="-122"/>
              <a:ea typeface="Arial Unicode MS" panose="020B0604020202020204" charset="-122"/>
              <a:cs typeface="Arial" panose="020B0604020202020204" pitchFamily="34" charset="0"/>
            </a:endParaRPr>
          </a:p>
          <a:p>
            <a:pPr algn="l">
              <a:buFont typeface="Wingdings" panose="05000000000000000000" charset="0"/>
              <a:buChar char="Ø"/>
            </a:pPr>
            <a:r>
              <a:rPr lang="en-US" altLang="en-IN" dirty="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c</a:t>
            </a:r>
            <a:r>
              <a:rPr lang="en-IN" dirty="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reate table </a:t>
            </a:r>
            <a:r>
              <a:rPr lang="en-US" altLang="en-IN" dirty="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t</a:t>
            </a:r>
            <a:r>
              <a:rPr lang="en-IN" dirty="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able</a:t>
            </a:r>
            <a:r>
              <a:rPr lang="en-US" altLang="en-IN" dirty="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n</a:t>
            </a:r>
            <a:r>
              <a:rPr lang="en-IN" dirty="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ame  </a:t>
            </a:r>
            <a:endParaRPr lang="en-IN" dirty="0">
              <a:latin typeface="Arial Unicode MS" panose="020B0604020202020204" charset="-122"/>
              <a:ea typeface="Arial Unicode MS" panose="020B0604020202020204" charset="-122"/>
              <a:cs typeface="Arial" panose="020B0604020202020204" pitchFamily="34" charset="0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en-IN" dirty="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(  </a:t>
            </a:r>
            <a:r>
              <a:rPr lang="en-US" altLang="en-IN" dirty="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c</a:t>
            </a:r>
            <a:r>
              <a:rPr lang="en-IN" dirty="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olumnName </a:t>
            </a:r>
            <a:r>
              <a:rPr lang="en-US" altLang="en-IN" dirty="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d</a:t>
            </a:r>
            <a:r>
              <a:rPr lang="en-IN" dirty="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ata</a:t>
            </a:r>
            <a:r>
              <a:rPr lang="en-US" altLang="en-IN" dirty="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t</a:t>
            </a:r>
            <a:r>
              <a:rPr lang="en-IN" dirty="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ype,  </a:t>
            </a:r>
            <a:endParaRPr lang="en-IN" dirty="0">
              <a:latin typeface="Arial Unicode MS" panose="020B0604020202020204" charset="-122"/>
              <a:ea typeface="Arial Unicode MS" panose="020B0604020202020204" charset="-122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IN" dirty="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.  </a:t>
            </a:r>
            <a:r>
              <a:rPr lang="en-US" altLang="en-IN" dirty="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.</a:t>
            </a:r>
            <a:r>
              <a:rPr lang="en-IN" dirty="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 </a:t>
            </a:r>
            <a:endParaRPr lang="en-IN" dirty="0">
              <a:latin typeface="Arial Unicode MS" panose="020B0604020202020204" charset="-122"/>
              <a:ea typeface="Arial Unicode MS" panose="020B0604020202020204" charset="-122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altLang="en-IN" dirty="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p</a:t>
            </a:r>
            <a:r>
              <a:rPr lang="en-IN" dirty="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rimary key(</a:t>
            </a:r>
            <a:r>
              <a:rPr lang="en-US" altLang="en-IN" dirty="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c</a:t>
            </a:r>
            <a:r>
              <a:rPr lang="en-IN" dirty="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olumn</a:t>
            </a:r>
            <a:r>
              <a:rPr lang="en-US" altLang="en-IN" dirty="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n</a:t>
            </a:r>
            <a:r>
              <a:rPr lang="en-IN" dirty="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ame)  ) </a:t>
            </a:r>
            <a:endParaRPr lang="en-IN" dirty="0">
              <a:latin typeface="Arial Unicode MS" panose="020B0604020202020204" charset="-122"/>
              <a:ea typeface="Arial Unicode MS" panose="020B0604020202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529705" y="76200"/>
            <a:ext cx="4443095" cy="488950"/>
          </a:xfrm>
        </p:spPr>
        <p:txBody>
          <a:bodyPr/>
          <a:p>
            <a:r>
              <a:rPr lang="en-US"/>
              <a:t>          </a:t>
            </a:r>
            <a:r>
              <a:rPr lang="en-US" u="sng"/>
              <a:t>sql syntax</a:t>
            </a:r>
            <a:endParaRPr lang="en-US" u="sn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231255" y="687705"/>
            <a:ext cx="5791835" cy="6162040"/>
          </a:xfrm>
        </p:spPr>
        <p:txBody>
          <a:bodyPr>
            <a:normAutofit fontScale="25000"/>
          </a:bodyPr>
          <a:p>
            <a:pPr>
              <a:buFont typeface="Wingdings" panose="05000000000000000000" charset="0"/>
              <a:buChar char="Ø"/>
            </a:pPr>
            <a:endParaRPr lang="en-US" sz="5000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800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CREATE DATABASE databasename;</a:t>
            </a:r>
            <a:endParaRPr lang="en-US" sz="8000">
              <a:latin typeface="Arial Unicode MS" panose="020B0604020202020204" charset="-122"/>
              <a:ea typeface="Arial Unicode MS" panose="020B0604020202020204" charset="-122"/>
              <a:cs typeface="Arial" panose="020B0604020202020204" pitchFamily="3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sz="8000">
              <a:latin typeface="Arial Unicode MS" panose="020B0604020202020204" charset="-122"/>
              <a:ea typeface="Arial Unicode MS" panose="020B0604020202020204" charset="-122"/>
              <a:cs typeface="Arial" panose="020B0604020202020204" pitchFamily="3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sz="8000">
              <a:latin typeface="Arial Unicode MS" panose="020B0604020202020204" charset="-122"/>
              <a:ea typeface="Arial Unicode MS" panose="020B0604020202020204" charset="-122"/>
              <a:cs typeface="Arial" panose="020B0604020202020204" pitchFamily="3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sz="8000">
              <a:latin typeface="Arial Unicode MS" panose="020B0604020202020204" charset="-122"/>
              <a:ea typeface="Arial Unicode MS" panose="020B0604020202020204" charset="-122"/>
              <a:cs typeface="Arial" panose="020B0604020202020204" pitchFamily="3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sz="8000">
              <a:latin typeface="Arial Unicode MS" panose="020B0604020202020204" charset="-122"/>
              <a:ea typeface="Arial Unicode MS" panose="020B0604020202020204" charset="-122"/>
              <a:cs typeface="Arial" panose="020B0604020202020204" pitchFamily="3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800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CREATE TABLE table_name(</a:t>
            </a:r>
            <a:endParaRPr lang="en-US" sz="8000">
              <a:latin typeface="Arial Unicode MS" panose="020B0604020202020204" charset="-122"/>
              <a:ea typeface="Arial Unicode MS" panose="020B0604020202020204" charset="-122"/>
              <a:cs typeface="Arial" panose="020B0604020202020204" pitchFamily="34" charset="0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800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column1 datatype PRIMARY KEY ,</a:t>
            </a:r>
            <a:endParaRPr lang="en-US" sz="8000">
              <a:latin typeface="Arial Unicode MS" panose="020B0604020202020204" charset="-122"/>
              <a:ea typeface="Arial Unicode MS" panose="020B0604020202020204" charset="-122"/>
              <a:cs typeface="Arial" panose="020B0604020202020204" pitchFamily="34" charset="0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800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column2 datatype [ NULL | NOT NULL ], ...);</a:t>
            </a:r>
            <a:endParaRPr lang="en-US" sz="8000">
              <a:latin typeface="Arial Unicode MS" panose="020B0604020202020204" charset="-122"/>
              <a:ea typeface="Arial Unicode MS" panose="020B0604020202020204" charset="-122"/>
              <a:cs typeface="Arial" panose="020B0604020202020204" pitchFamily="3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800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CREATE TABLE table_name</a:t>
            </a:r>
            <a:endParaRPr lang="en-US" sz="8000">
              <a:latin typeface="Arial Unicode MS" panose="020B0604020202020204" charset="-122"/>
              <a:ea typeface="Arial Unicode MS" panose="020B0604020202020204" charset="-122"/>
              <a:cs typeface="Arial" panose="020B0604020202020204" pitchFamily="34" charset="0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800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( column1 datatype [ NULL | NOT NULL ],</a:t>
            </a:r>
            <a:endParaRPr lang="en-US" sz="8000">
              <a:latin typeface="Arial Unicode MS" panose="020B0604020202020204" charset="-122"/>
              <a:ea typeface="Arial Unicode MS" panose="020B0604020202020204" charset="-122"/>
              <a:cs typeface="Arial" panose="020B0604020202020204" pitchFamily="34" charset="0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800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 ...,</a:t>
            </a:r>
            <a:endParaRPr lang="en-US" sz="8000">
              <a:latin typeface="Arial Unicode MS" panose="020B0604020202020204" charset="-122"/>
              <a:ea typeface="Arial Unicode MS" panose="020B0604020202020204" charset="-122"/>
              <a:cs typeface="Arial" panose="020B0604020202020204" pitchFamily="34" charset="0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800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CONSTRAINT constraint_name PRIMARY KEY </a:t>
            </a:r>
            <a:endParaRPr lang="en-US" sz="8000">
              <a:latin typeface="Arial Unicode MS" panose="020B0604020202020204" charset="-122"/>
              <a:ea typeface="Arial Unicode MS" panose="020B0604020202020204" charset="-122"/>
              <a:cs typeface="Arial" panose="020B0604020202020204" pitchFamily="34" charset="0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800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(pk_col1, pk_col2, ... pk_col_n));</a:t>
            </a:r>
            <a:endParaRPr lang="en-US" sz="8000">
              <a:latin typeface="Arial Unicode MS" panose="020B0604020202020204" charset="-122"/>
              <a:ea typeface="Arial Unicode MS" panose="020B0604020202020204" charset="-122"/>
              <a:cs typeface="Arial" panose="020B0604020202020204" pitchFamily="3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sz="8000">
              <a:latin typeface="Arial Unicode MS" panose="020B0604020202020204" charset="-122"/>
              <a:ea typeface="Arial Unicode MS" panose="020B0604020202020204" charset="-122"/>
            </a:endParaRPr>
          </a:p>
          <a:p>
            <a:endParaRPr lang="en-US" sz="800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310640" y="108839"/>
            <a:ext cx="4443984" cy="823912"/>
          </a:xfrm>
        </p:spPr>
        <p:txBody>
          <a:bodyPr/>
          <a:p>
            <a:r>
              <a:rPr lang="en-US" u="sng">
                <a:sym typeface="+mn-ea"/>
              </a:rPr>
              <a:t>cassandra syntax</a:t>
            </a:r>
            <a:endParaRPr lang="en-US" u="sng"/>
          </a:p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904240" y="455930"/>
            <a:ext cx="6786880" cy="6202045"/>
          </a:xfrm>
        </p:spPr>
        <p:txBody>
          <a:bodyPr/>
          <a:p>
            <a:pPr marL="0" indent="0">
              <a:buNone/>
            </a:pPr>
            <a:r>
              <a:rPr lang="en-US">
                <a:latin typeface="Elephant" panose="02020904090505020303" charset="0"/>
                <a:cs typeface="Elephant" panose="02020904090505020303" charset="0"/>
                <a:sym typeface="+mn-ea"/>
              </a:rPr>
              <a:t>                                                        to view table:</a:t>
            </a:r>
            <a:endParaRPr lang="en-US">
              <a:latin typeface="Elephant" panose="02020904090505020303" charset="0"/>
              <a:cs typeface="Elephant" panose="02020904090505020303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SELECT * FROM table_name;</a:t>
            </a:r>
            <a:endParaRPr lang="en-US"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marL="0" indent="0">
              <a:buNone/>
            </a:pPr>
            <a:endParaRPr lang="en-US" u="sng">
              <a:latin typeface="Arial Unicode MS" panose="020B0604020202020204" charset="-122"/>
              <a:ea typeface="Arial Unicode MS" panose="020B0604020202020204" charset="-122"/>
              <a:cs typeface="Agency FB" panose="020B0503020202020204" charset="0"/>
              <a:sym typeface="+mn-ea"/>
            </a:endParaRPr>
          </a:p>
          <a:p>
            <a:pPr marL="0" indent="0">
              <a:buNone/>
            </a:pPr>
            <a:r>
              <a:rPr lang="en-US">
                <a:latin typeface="Arial Unicode MS" panose="020B0604020202020204" charset="-122"/>
                <a:ea typeface="Arial Unicode MS" panose="020B0604020202020204" charset="-122"/>
                <a:cs typeface="Elephant" panose="02020904090505020303" charset="0"/>
                <a:sym typeface="+mn-ea"/>
              </a:rPr>
              <a:t>                                                  </a:t>
            </a:r>
            <a:r>
              <a:rPr lang="en-US">
                <a:latin typeface="Elephant" panose="02020904090505020303" charset="0"/>
                <a:ea typeface="Arial Unicode MS" panose="020B0604020202020204" charset="-122"/>
                <a:cs typeface="Elephant" panose="02020904090505020303" charset="0"/>
                <a:sym typeface="+mn-ea"/>
              </a:rPr>
              <a:t>Adding a Column</a:t>
            </a:r>
            <a:r>
              <a:rPr lang="en-US">
                <a:latin typeface="Arial Unicode MS" panose="020B0604020202020204" charset="-122"/>
                <a:ea typeface="Arial Unicode MS" panose="020B0604020202020204" charset="-122"/>
                <a:cs typeface="Elephant" panose="02020904090505020303" charset="0"/>
                <a:sym typeface="+mn-ea"/>
              </a:rPr>
              <a:t>:</a:t>
            </a:r>
            <a:endParaRPr lang="en-US">
              <a:latin typeface="Arial Unicode MS" panose="020B0604020202020204" charset="-122"/>
              <a:ea typeface="Arial Unicode MS" panose="020B0604020202020204" charset="-122"/>
              <a:cs typeface="Elephant" panose="02020904090505020303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ALTER TABLE table_name  </a:t>
            </a:r>
            <a:endParaRPr lang="en-US"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buNone/>
            </a:pPr>
            <a:r>
              <a:rPr lang="en-US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    ADD new_column datatype;   </a:t>
            </a:r>
            <a:endParaRPr lang="en-US"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buNone/>
            </a:pPr>
            <a:endParaRPr lang="en-US"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buNone/>
            </a:pPr>
            <a:r>
              <a:rPr lang="en-US">
                <a:latin typeface="Arial Unicode MS" panose="020B0604020202020204" charset="-122"/>
                <a:ea typeface="Arial Unicode MS" panose="020B0604020202020204" charset="-122"/>
                <a:cs typeface="Elephant" panose="02020904090505020303" charset="0"/>
                <a:sym typeface="+mn-ea"/>
              </a:rPr>
              <a:t>                                                 </a:t>
            </a:r>
            <a:r>
              <a:rPr lang="en-US">
                <a:latin typeface="Elephant" panose="02020904090505020303" charset="0"/>
                <a:ea typeface="Arial Unicode MS" panose="020B0604020202020204" charset="-122"/>
                <a:cs typeface="Elephant" panose="02020904090505020303" charset="0"/>
                <a:sym typeface="+mn-ea"/>
              </a:rPr>
              <a:t>Dropping a Column</a:t>
            </a:r>
            <a:r>
              <a:rPr lang="en-US">
                <a:latin typeface="Arial Unicode MS" panose="020B0604020202020204" charset="-122"/>
                <a:ea typeface="Arial Unicode MS" panose="020B0604020202020204" charset="-122"/>
                <a:cs typeface="Elephant" panose="02020904090505020303" charset="0"/>
                <a:sym typeface="+mn-ea"/>
              </a:rPr>
              <a:t>:</a:t>
            </a:r>
            <a:endParaRPr lang="en-US">
              <a:latin typeface="Arial Unicode MS" panose="020B0604020202020204" charset="-122"/>
              <a:ea typeface="Arial Unicode MS" panose="020B0604020202020204" charset="-122"/>
              <a:cs typeface="Elephant" panose="02020904090505020303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ALTER TABLE table_name  </a:t>
            </a:r>
            <a:endParaRPr lang="en-US"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buNone/>
            </a:pPr>
            <a:r>
              <a:rPr lang="en-US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    DROP column_name;  </a:t>
            </a:r>
            <a:endParaRPr lang="en-US"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buNone/>
            </a:pPr>
            <a:endParaRPr lang="en-US"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buNone/>
            </a:pPr>
            <a:r>
              <a:rPr lang="en-US">
                <a:latin typeface="Arial Unicode MS" panose="020B0604020202020204" charset="-122"/>
                <a:ea typeface="Arial Unicode MS" panose="020B0604020202020204" charset="-122"/>
                <a:cs typeface="Elephant" panose="02020904090505020303" charset="0"/>
                <a:sym typeface="+mn-ea"/>
              </a:rPr>
              <a:t>                                                       </a:t>
            </a:r>
            <a:r>
              <a:rPr lang="en-US">
                <a:latin typeface="Elephant" panose="02020904090505020303" charset="0"/>
                <a:ea typeface="Arial Unicode MS" panose="020B0604020202020204" charset="-122"/>
                <a:cs typeface="Elephant" panose="02020904090505020303" charset="0"/>
                <a:sym typeface="+mn-ea"/>
              </a:rPr>
              <a:t>truncate table:</a:t>
            </a:r>
            <a:endParaRPr lang="en-US">
              <a:latin typeface="Arial Unicode MS" panose="020B0604020202020204" charset="-122"/>
              <a:ea typeface="Arial Unicode MS" panose="020B0604020202020204" charset="-122"/>
              <a:cs typeface="Elephant" panose="02020904090505020303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Arial Unicode MS" panose="020B0604020202020204" charset="-122"/>
                <a:ea typeface="Arial Unicode MS" panose="020B0604020202020204" charset="-122"/>
              </a:rPr>
              <a:t>TRUNCATE &lt;tablename&gt; </a:t>
            </a:r>
            <a:r>
              <a:rPr lang="en-US"/>
              <a:t>  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7113024" y="108839"/>
            <a:ext cx="4443984" cy="823912"/>
          </a:xfrm>
        </p:spPr>
        <p:txBody>
          <a:bodyPr/>
          <a:p>
            <a:r>
              <a:rPr lang="en-US" u="sng">
                <a:sym typeface="+mn-ea"/>
              </a:rPr>
              <a:t>sql syntax</a:t>
            </a:r>
            <a:endParaRPr lang="en-US" u="sng"/>
          </a:p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372860" y="546100"/>
            <a:ext cx="5539740" cy="6311265"/>
          </a:xfrm>
        </p:spPr>
        <p:txBody>
          <a:bodyPr/>
          <a:p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SELECT * FROM table_name;</a:t>
            </a:r>
            <a:endParaRPr lang="en-US"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ALTER TABLE table_name  </a:t>
            </a:r>
            <a:endParaRPr lang="en-US"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buNone/>
            </a:pPr>
            <a:r>
              <a:rPr lang="en-US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    ADD new_column datatype;</a:t>
            </a:r>
            <a:endParaRPr lang="en-US"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ALTER TABLE table_name  </a:t>
            </a:r>
            <a:endParaRPr lang="en-US"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buNone/>
            </a:pPr>
            <a:r>
              <a:rPr lang="en-US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    DROP column_name;  </a:t>
            </a:r>
            <a:endParaRPr lang="en-US">
              <a:latin typeface="Arial Unicode MS" panose="020B0604020202020204" charset="-122"/>
              <a:ea typeface="Arial Unicode MS" panose="020B0604020202020204" charset="-122"/>
            </a:endParaRPr>
          </a:p>
          <a:p>
            <a:pPr>
              <a:buFont typeface="Wingdings" panose="05000000000000000000" charset="0"/>
              <a:buChar char="Ø"/>
            </a:pPr>
            <a:endParaRPr lang="en-US"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TRUNCATE TABLE  table_name;</a:t>
            </a:r>
            <a:endParaRPr lang="en-US"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>
              <a:sym typeface="+mn-ea"/>
            </a:endParaRPr>
          </a:p>
          <a:p>
            <a:pPr marL="0" indent="0"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{B6C0E223-16AF-4C5E-A05D-D3B2E6B71BAD}tf10001105</Template>
  <TotalTime>0</TotalTime>
  <Words>5174</Words>
  <Application>WPS Presentation</Application>
  <PresentationFormat>Widescreen</PresentationFormat>
  <Paragraphs>228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60" baseType="lpstr">
      <vt:lpstr>Arial</vt:lpstr>
      <vt:lpstr>SimSun</vt:lpstr>
      <vt:lpstr>Wingdings</vt:lpstr>
      <vt:lpstr>Franklin Gothic Book</vt:lpstr>
      <vt:lpstr>Elephant</vt:lpstr>
      <vt:lpstr>Arial Unicode MS</vt:lpstr>
      <vt:lpstr>Wingdings</vt:lpstr>
      <vt:lpstr>Segoe UI</vt:lpstr>
      <vt:lpstr>Calibri</vt:lpstr>
      <vt:lpstr>Arial Black</vt:lpstr>
      <vt:lpstr>Agency FB</vt:lpstr>
      <vt:lpstr>Microsoft YaHei</vt:lpstr>
      <vt:lpstr>Algerian</vt:lpstr>
      <vt:lpstr>Forte</vt:lpstr>
      <vt:lpstr>Footlight MT Light</vt:lpstr>
      <vt:lpstr>Felix Titling</vt:lpstr>
      <vt:lpstr>Engravers MT</vt:lpstr>
      <vt:lpstr>Edwardian Script ITC</vt:lpstr>
      <vt:lpstr>Courier New</vt:lpstr>
      <vt:lpstr>Curlz MT</vt:lpstr>
      <vt:lpstr>Corbel Light</vt:lpstr>
      <vt:lpstr>Copperplate Gothic Light</vt:lpstr>
      <vt:lpstr>Copperplate Gothic Bold</vt:lpstr>
      <vt:lpstr>Century Schoolbook</vt:lpstr>
      <vt:lpstr>Chiller</vt:lpstr>
      <vt:lpstr>Century Gothic</vt:lpstr>
      <vt:lpstr>Consolas</vt:lpstr>
      <vt:lpstr>Comic Sans MS</vt:lpstr>
      <vt:lpstr>Castellar</vt:lpstr>
      <vt:lpstr>Eras Medium ITC</vt:lpstr>
      <vt:lpstr>Eras Light ITC</vt:lpstr>
      <vt:lpstr>Franklin Gothic Medium</vt:lpstr>
      <vt:lpstr>Harlow Solid Italic</vt:lpstr>
      <vt:lpstr>HoloLens MDL2 Assets</vt:lpstr>
      <vt:lpstr>Imprint MT Shadow</vt:lpstr>
      <vt:lpstr>Impact</vt:lpstr>
      <vt:lpstr>Old English Text MT</vt:lpstr>
      <vt:lpstr>OCR A Extended</vt:lpstr>
      <vt:lpstr>NSimSun</vt:lpstr>
      <vt:lpstr>Nirmala UI Semilight</vt:lpstr>
      <vt:lpstr>Nirmala UI</vt:lpstr>
      <vt:lpstr>Niagara Solid</vt:lpstr>
      <vt:lpstr>Niagara Engraved</vt:lpstr>
      <vt:lpstr>Myanmar Text</vt:lpstr>
      <vt:lpstr>MV Boli</vt:lpstr>
      <vt:lpstr>MS UI Gothic</vt:lpstr>
      <vt:lpstr>MS Reference Sans Serif</vt:lpstr>
      <vt:lpstr>Monotype Corsiva</vt:lpstr>
      <vt:lpstr>Mongolian Baiti</vt:lpstr>
      <vt:lpstr>Crop</vt:lpstr>
      <vt:lpstr>NO –SQL DATABASE</vt:lpstr>
      <vt:lpstr>PowerPoint 演示文稿</vt:lpstr>
      <vt:lpstr>PowerPoint 演示文稿</vt:lpstr>
      <vt:lpstr>PowerPoint 演示文稿</vt:lpstr>
      <vt:lpstr>Difference between SQL and Cassandra </vt:lpstr>
      <vt:lpstr>   Beneficiary of Cassandra over other no-sql data base </vt:lpstr>
      <vt:lpstr>PowerPoint 演示文稿</vt:lpstr>
      <vt:lpstr>                            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–SQL DATABASE</dc:title>
  <dc:creator>Aardra Nair</dc:creator>
  <cp:lastModifiedBy>Admin</cp:lastModifiedBy>
  <cp:revision>24</cp:revision>
  <dcterms:created xsi:type="dcterms:W3CDTF">2021-11-03T14:02:00Z</dcterms:created>
  <dcterms:modified xsi:type="dcterms:W3CDTF">2021-11-16T02:53:58Z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6DB9A4ED720942D0B122E52B30DA104B</vt:lpwstr>
  </property>
  <property fmtid="{D5CDD505-2E9C-101B-9397-08002B2CF9AE}" pid="3" name="KSOProductBuildVer">
    <vt:lpwstr>1033-11.2.0.10351</vt:lpwstr>
  </property>
</Properties>
</file>