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258" autoAdjust="0"/>
  </p:normalViewPr>
  <p:slideViewPr>
    <p:cSldViewPr>
      <p:cViewPr>
        <p:scale>
          <a:sx n="75" d="100"/>
          <a:sy n="75" d="100"/>
        </p:scale>
        <p:origin x="-2664" y="-33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D77815-A25F-44BF-882B-0B9B7F4EDC51}" type="datetimeFigureOut">
              <a:rPr lang="zh-CN" altLang="en-US" smtClean="0"/>
              <a:pPr/>
              <a:t>2016/3/29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290B59-3C1D-4E67-A68C-F9F800A6E09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8" Type="http://schemas.openxmlformats.org/officeDocument/2006/relationships/hyperlink" Target="http://blog.csdn.net/vipzjyno1/article/details/25248021" TargetMode="External"/><Relationship Id="rId3" Type="http://schemas.openxmlformats.org/officeDocument/2006/relationships/hyperlink" Target="http://developer.android.com/reference/android/content/ContextWrapper.html" TargetMode="External"/><Relationship Id="rId7" Type="http://schemas.openxmlformats.org/officeDocument/2006/relationships/hyperlink" Target="http://developer.android.com/reference/android/service/notification/NotificationListenerService.html"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developer.android.com/reference/android/support/v7/media/MediaRouteProviderService.html" TargetMode="External"/><Relationship Id="rId5" Type="http://schemas.openxmlformats.org/officeDocument/2006/relationships/hyperlink" Target="http://developer.android.com/reference/android/app/IntentService.html" TargetMode="External"/><Relationship Id="rId4" Type="http://schemas.openxmlformats.org/officeDocument/2006/relationships/hyperlink" Target="http://developer.android.com/reference/android/inputmethodservice/InputMethodService.html" TargetMode="External"/><Relationship Id="rId9" Type="http://schemas.openxmlformats.org/officeDocument/2006/relationships/hyperlink" Target="http://developer.android.com/reference/android/speech/RecognitionService.html"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developer.android.com/reference/android/app/Service.html#onStartCommand(android.content.Intent, int, int)"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developer.android.com/reference/android/app/Service.html#START_REDELIVER_INTENT" TargetMode="External"/><Relationship Id="rId5" Type="http://schemas.openxmlformats.org/officeDocument/2006/relationships/hyperlink" Target="http://developer.android.com/reference/android/app/Service.html#START_STICKY" TargetMode="External"/><Relationship Id="rId4" Type="http://schemas.openxmlformats.org/officeDocument/2006/relationships/hyperlink" Target="http://developer.android.com/reference/android/app/Service.html#START_NOT_STICKY"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Service</a:t>
            </a:r>
            <a:r>
              <a:rPr lang="zh-CN" altLang="en-US" sz="1200" b="0" i="0" kern="1200" dirty="0" smtClean="0">
                <a:solidFill>
                  <a:schemeClr val="tx1"/>
                </a:solidFill>
                <a:latin typeface="+mn-lt"/>
                <a:ea typeface="+mn-ea"/>
                <a:cs typeface="+mn-cs"/>
              </a:rPr>
              <a:t>（服务）是一个没有用户界面的在后台运行执行耗时操作的应用组件。其他应用组件能够启动</a:t>
            </a:r>
            <a:r>
              <a:rPr lang="en-US" altLang="zh-CN" sz="1200" b="0" i="0" kern="1200" dirty="0" smtClean="0">
                <a:solidFill>
                  <a:schemeClr val="tx1"/>
                </a:solidFill>
                <a:latin typeface="+mn-lt"/>
                <a:ea typeface="+mn-ea"/>
                <a:cs typeface="+mn-cs"/>
              </a:rPr>
              <a:t>Service</a:t>
            </a:r>
            <a:r>
              <a:rPr lang="zh-CN" altLang="en-US" sz="1200" b="0" i="0" kern="1200" dirty="0" smtClean="0">
                <a:solidFill>
                  <a:schemeClr val="tx1"/>
                </a:solidFill>
                <a:latin typeface="+mn-lt"/>
                <a:ea typeface="+mn-ea"/>
                <a:cs typeface="+mn-cs"/>
              </a:rPr>
              <a:t>，并且当用户切换到另外的应用场景，</a:t>
            </a:r>
            <a:r>
              <a:rPr lang="en-US" altLang="zh-CN" sz="1200" b="0" i="0" kern="1200" dirty="0" smtClean="0">
                <a:solidFill>
                  <a:schemeClr val="tx1"/>
                </a:solidFill>
                <a:latin typeface="+mn-lt"/>
                <a:ea typeface="+mn-ea"/>
                <a:cs typeface="+mn-cs"/>
              </a:rPr>
              <a:t>Service</a:t>
            </a:r>
            <a:r>
              <a:rPr lang="zh-CN" altLang="en-US" sz="1200" b="0" i="0" kern="1200" dirty="0" smtClean="0">
                <a:solidFill>
                  <a:schemeClr val="tx1"/>
                </a:solidFill>
                <a:latin typeface="+mn-lt"/>
                <a:ea typeface="+mn-ea"/>
                <a:cs typeface="+mn-cs"/>
              </a:rPr>
              <a:t>将持续在后台运行。另外，一个组件能够绑定到一个</a:t>
            </a:r>
            <a:r>
              <a:rPr lang="en-US" altLang="zh-CN" sz="1200" b="0" i="0" kern="1200" dirty="0" smtClean="0">
                <a:solidFill>
                  <a:schemeClr val="tx1"/>
                </a:solidFill>
                <a:latin typeface="+mn-lt"/>
                <a:ea typeface="+mn-ea"/>
                <a:cs typeface="+mn-cs"/>
              </a:rPr>
              <a:t>service</a:t>
            </a:r>
            <a:r>
              <a:rPr lang="zh-CN" altLang="en-US" sz="1200" b="0" i="0" kern="1200" dirty="0" smtClean="0">
                <a:solidFill>
                  <a:schemeClr val="tx1"/>
                </a:solidFill>
                <a:latin typeface="+mn-lt"/>
                <a:ea typeface="+mn-ea"/>
                <a:cs typeface="+mn-cs"/>
              </a:rPr>
              <a:t>与之交互（</a:t>
            </a:r>
            <a:r>
              <a:rPr lang="en-US" altLang="zh-CN" sz="1200" b="0" i="0" kern="1200" dirty="0" smtClean="0">
                <a:solidFill>
                  <a:schemeClr val="tx1"/>
                </a:solidFill>
                <a:latin typeface="+mn-lt"/>
                <a:ea typeface="+mn-ea"/>
                <a:cs typeface="+mn-cs"/>
              </a:rPr>
              <a:t>IPC</a:t>
            </a:r>
            <a:r>
              <a:rPr lang="zh-CN" altLang="en-US" sz="1200" b="0" i="0" kern="1200" dirty="0" smtClean="0">
                <a:solidFill>
                  <a:schemeClr val="tx1"/>
                </a:solidFill>
                <a:latin typeface="+mn-lt"/>
                <a:ea typeface="+mn-ea"/>
                <a:cs typeface="+mn-cs"/>
              </a:rPr>
              <a:t>机制），例如，一个</a:t>
            </a:r>
            <a:r>
              <a:rPr lang="en-US" altLang="zh-CN" sz="1200" b="0" i="0" kern="1200" dirty="0" smtClean="0">
                <a:solidFill>
                  <a:schemeClr val="tx1"/>
                </a:solidFill>
                <a:latin typeface="+mn-lt"/>
                <a:ea typeface="+mn-ea"/>
                <a:cs typeface="+mn-cs"/>
              </a:rPr>
              <a:t>service</a:t>
            </a:r>
            <a:r>
              <a:rPr lang="zh-CN" altLang="en-US" sz="1200" b="0" i="0" kern="1200" dirty="0" smtClean="0">
                <a:solidFill>
                  <a:schemeClr val="tx1"/>
                </a:solidFill>
                <a:latin typeface="+mn-lt"/>
                <a:ea typeface="+mn-ea"/>
                <a:cs typeface="+mn-cs"/>
              </a:rPr>
              <a:t>可能会处理网络操作，播放音乐，操作文件</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或者与内容提供者（</a:t>
            </a:r>
            <a:r>
              <a:rPr lang="en-US" altLang="zh-CN" sz="1200" b="0" i="0" kern="1200" dirty="0" smtClean="0">
                <a:solidFill>
                  <a:schemeClr val="tx1"/>
                </a:solidFill>
                <a:latin typeface="+mn-lt"/>
                <a:ea typeface="+mn-ea"/>
                <a:cs typeface="+mn-cs"/>
              </a:rPr>
              <a:t>content provider</a:t>
            </a:r>
            <a:r>
              <a:rPr lang="zh-CN" altLang="en-US" sz="1200" b="0" i="0" kern="1200" dirty="0" smtClean="0">
                <a:solidFill>
                  <a:schemeClr val="tx1"/>
                </a:solidFill>
                <a:latin typeface="+mn-lt"/>
                <a:ea typeface="+mn-ea"/>
                <a:cs typeface="+mn-cs"/>
              </a:rPr>
              <a:t>）交互，所有这些活动都是在后台进行。</a:t>
            </a:r>
          </a:p>
          <a:p>
            <a:endParaRPr lang="zh-CN" altLang="en-US" dirty="0"/>
          </a:p>
        </p:txBody>
      </p:sp>
      <p:sp>
        <p:nvSpPr>
          <p:cNvPr id="4" name="灯片编号占位符 3"/>
          <p:cNvSpPr>
            <a:spLocks noGrp="1"/>
          </p:cNvSpPr>
          <p:nvPr>
            <p:ph type="sldNum" sz="quarter" idx="10"/>
          </p:nvPr>
        </p:nvSpPr>
        <p:spPr/>
        <p:txBody>
          <a:bodyPr/>
          <a:lstStyle/>
          <a:p>
            <a:fld id="{D8290B59-3C1D-4E67-A68C-F9F800A6E09B}" type="slidenum">
              <a:rPr lang="zh-CN" altLang="en-US" smtClean="0"/>
              <a:pPr/>
              <a:t>3</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8290B59-3C1D-4E67-A68C-F9F800A6E09B}" type="slidenum">
              <a:rPr lang="zh-CN" altLang="en-US" smtClean="0"/>
              <a:pPr/>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8290B59-3C1D-4E67-A68C-F9F800A6E09B}" type="slidenum">
              <a:rPr lang="zh-CN" altLang="en-US" smtClean="0"/>
              <a:pPr/>
              <a:t>13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8290B59-3C1D-4E67-A68C-F9F800A6E09B}" type="slidenum">
              <a:rPr lang="zh-CN" altLang="en-US" smtClean="0"/>
              <a:pPr/>
              <a:t>14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8290B59-3C1D-4E67-A68C-F9F800A6E09B}" type="slidenum">
              <a:rPr lang="zh-CN" altLang="en-US" smtClean="0"/>
              <a:pPr/>
              <a:t>15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8290B59-3C1D-4E67-A68C-F9F800A6E09B}" type="slidenum">
              <a:rPr lang="zh-CN" altLang="en-US" smtClean="0"/>
              <a:pPr/>
              <a:t>16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8290B59-3C1D-4E67-A68C-F9F800A6E09B}" type="slidenum">
              <a:rPr lang="zh-CN" altLang="en-US" smtClean="0"/>
              <a:pPr/>
              <a:t>17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8290B59-3C1D-4E67-A68C-F9F800A6E09B}" type="slidenum">
              <a:rPr lang="zh-CN" altLang="en-US" smtClean="0"/>
              <a:pPr/>
              <a:t>18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介绍使用方法</a:t>
            </a:r>
            <a:endParaRPr lang="zh-CN" altLang="en-US" dirty="0"/>
          </a:p>
        </p:txBody>
      </p:sp>
      <p:sp>
        <p:nvSpPr>
          <p:cNvPr id="4" name="灯片编号占位符 3"/>
          <p:cNvSpPr>
            <a:spLocks noGrp="1"/>
          </p:cNvSpPr>
          <p:nvPr>
            <p:ph type="sldNum" sz="quarter" idx="10"/>
          </p:nvPr>
        </p:nvSpPr>
        <p:spPr/>
        <p:txBody>
          <a:bodyPr/>
          <a:lstStyle/>
          <a:p>
            <a:fld id="{D8290B59-3C1D-4E67-A68C-F9F800A6E09B}" type="slidenum">
              <a:rPr lang="zh-CN" altLang="en-US" smtClean="0"/>
              <a:pPr/>
              <a:t>19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8290B59-3C1D-4E67-A68C-F9F800A6E09B}" type="slidenum">
              <a:rPr lang="zh-CN" altLang="en-US" smtClean="0"/>
              <a:pPr/>
              <a:t>20</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8290B59-3C1D-4E67-A68C-F9F800A6E09B}" type="slidenum">
              <a:rPr lang="zh-CN" altLang="en-US" smtClean="0"/>
              <a:pPr/>
              <a:t>21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通过</a:t>
            </a:r>
            <a:r>
              <a:rPr lang="en-US" altLang="zh-CN" sz="1200" b="0" i="0" kern="1200" dirty="0" smtClean="0">
                <a:solidFill>
                  <a:schemeClr val="tx1"/>
                </a:solidFill>
                <a:latin typeface="+mn-lt"/>
                <a:ea typeface="+mn-ea"/>
                <a:cs typeface="+mn-cs"/>
              </a:rPr>
              <a:t>startService()</a:t>
            </a:r>
            <a:r>
              <a:rPr lang="zh-CN" altLang="en-US" sz="1200" b="0" i="0" kern="1200" dirty="0" smtClean="0">
                <a:solidFill>
                  <a:schemeClr val="tx1"/>
                </a:solidFill>
                <a:latin typeface="+mn-lt"/>
                <a:ea typeface="+mn-ea"/>
                <a:cs typeface="+mn-cs"/>
              </a:rPr>
              <a:t>启动的服务处于“启动的”状态，一旦启动，</a:t>
            </a:r>
            <a:r>
              <a:rPr lang="en-US" altLang="zh-CN" sz="1200" b="0" i="0" kern="1200" dirty="0" smtClean="0">
                <a:solidFill>
                  <a:schemeClr val="tx1"/>
                </a:solidFill>
                <a:latin typeface="+mn-lt"/>
                <a:ea typeface="+mn-ea"/>
                <a:cs typeface="+mn-cs"/>
              </a:rPr>
              <a:t>service</a:t>
            </a:r>
            <a:r>
              <a:rPr lang="zh-CN" altLang="en-US" sz="1200" b="0" i="0" kern="1200" dirty="0" smtClean="0">
                <a:solidFill>
                  <a:schemeClr val="tx1"/>
                </a:solidFill>
                <a:latin typeface="+mn-lt"/>
                <a:ea typeface="+mn-ea"/>
                <a:cs typeface="+mn-cs"/>
              </a:rPr>
              <a:t>就在后台运行，即使启动它的应用组件已经被销毁了。通常</a:t>
            </a:r>
            <a:r>
              <a:rPr lang="en-US" altLang="zh-CN" sz="1200" b="0" i="0" kern="1200" dirty="0" smtClean="0">
                <a:solidFill>
                  <a:schemeClr val="tx1"/>
                </a:solidFill>
                <a:latin typeface="+mn-lt"/>
                <a:ea typeface="+mn-ea"/>
                <a:cs typeface="+mn-cs"/>
              </a:rPr>
              <a:t>started</a:t>
            </a:r>
            <a:r>
              <a:rPr lang="zh-CN" altLang="en-US" sz="1200" b="0" i="0" kern="1200" dirty="0" smtClean="0">
                <a:solidFill>
                  <a:schemeClr val="tx1"/>
                </a:solidFill>
                <a:latin typeface="+mn-lt"/>
                <a:ea typeface="+mn-ea"/>
                <a:cs typeface="+mn-cs"/>
              </a:rPr>
              <a:t>状态的</a:t>
            </a:r>
            <a:r>
              <a:rPr lang="en-US" altLang="zh-CN" sz="1200" b="0" i="0" kern="1200" dirty="0" smtClean="0">
                <a:solidFill>
                  <a:schemeClr val="tx1"/>
                </a:solidFill>
                <a:latin typeface="+mn-lt"/>
                <a:ea typeface="+mn-ea"/>
                <a:cs typeface="+mn-cs"/>
              </a:rPr>
              <a:t>service</a:t>
            </a:r>
            <a:r>
              <a:rPr lang="zh-CN" altLang="en-US" sz="1200" b="0" i="0" kern="1200" dirty="0" smtClean="0">
                <a:solidFill>
                  <a:schemeClr val="tx1"/>
                </a:solidFill>
                <a:latin typeface="+mn-lt"/>
                <a:ea typeface="+mn-ea"/>
                <a:cs typeface="+mn-cs"/>
              </a:rPr>
              <a:t>执行单任务并且不返回任何结果给启动者。比如当下载或上传一个文件，当这项操作完成时，</a:t>
            </a:r>
            <a:r>
              <a:rPr lang="en-US" altLang="zh-CN" sz="1200" b="0" i="0" kern="1200" dirty="0" smtClean="0">
                <a:solidFill>
                  <a:schemeClr val="tx1"/>
                </a:solidFill>
                <a:latin typeface="+mn-lt"/>
                <a:ea typeface="+mn-ea"/>
                <a:cs typeface="+mn-cs"/>
              </a:rPr>
              <a:t>service</a:t>
            </a:r>
            <a:r>
              <a:rPr lang="zh-CN" altLang="en-US" sz="1200" b="0" i="0" kern="1200" dirty="0" smtClean="0">
                <a:solidFill>
                  <a:schemeClr val="tx1"/>
                </a:solidFill>
                <a:latin typeface="+mn-lt"/>
                <a:ea typeface="+mn-ea"/>
                <a:cs typeface="+mn-cs"/>
              </a:rPr>
              <a:t>应该停止它本身。</a:t>
            </a:r>
            <a:endParaRPr lang="zh-CN" altLang="en-US" dirty="0"/>
          </a:p>
        </p:txBody>
      </p:sp>
      <p:sp>
        <p:nvSpPr>
          <p:cNvPr id="4" name="灯片编号占位符 3"/>
          <p:cNvSpPr>
            <a:spLocks noGrp="1"/>
          </p:cNvSpPr>
          <p:nvPr>
            <p:ph type="sldNum" sz="quarter" idx="10"/>
          </p:nvPr>
        </p:nvSpPr>
        <p:spPr/>
        <p:txBody>
          <a:bodyPr/>
          <a:lstStyle/>
          <a:p>
            <a:fld id="{D8290B59-3C1D-4E67-A68C-F9F800A6E09B}" type="slidenum">
              <a:rPr lang="zh-CN" altLang="en-US" smtClean="0"/>
              <a:pPr/>
              <a:t>4</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8290B59-3C1D-4E67-A68C-F9F800A6E09B}" type="slidenum">
              <a:rPr lang="zh-CN" altLang="en-US" smtClean="0"/>
              <a:pPr/>
              <a:t>22</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8290B59-3C1D-4E67-A68C-F9F800A6E09B}" type="slidenum">
              <a:rPr lang="zh-CN" altLang="en-US" smtClean="0"/>
              <a:pPr/>
              <a:t>23</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8290B59-3C1D-4E67-A68C-F9F800A6E09B}" type="slidenum">
              <a:rPr lang="zh-CN" altLang="en-US" smtClean="0"/>
              <a:pPr/>
              <a:t>24</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8290B59-3C1D-4E67-A68C-F9F800A6E09B}" type="slidenum">
              <a:rPr lang="zh-CN" altLang="en-US" smtClean="0"/>
              <a:pPr/>
              <a:t>25</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如果</a:t>
            </a:r>
            <a:r>
              <a:rPr lang="en-US" altLang="zh-CN" sz="1200" b="0" i="0" kern="1200" dirty="0" smtClean="0">
                <a:solidFill>
                  <a:schemeClr val="tx1"/>
                </a:solidFill>
                <a:latin typeface="+mn-lt"/>
                <a:ea typeface="+mn-ea"/>
                <a:cs typeface="+mn-cs"/>
              </a:rPr>
              <a:t>service</a:t>
            </a:r>
            <a:r>
              <a:rPr lang="zh-CN" altLang="en-US" sz="1200" b="0" i="0" kern="1200" dirty="0" smtClean="0">
                <a:solidFill>
                  <a:schemeClr val="tx1"/>
                </a:solidFill>
                <a:latin typeface="+mn-lt"/>
                <a:ea typeface="+mn-ea"/>
                <a:cs typeface="+mn-cs"/>
              </a:rPr>
              <a:t>被杀后下次重启出错，可能是此时重发的</a:t>
            </a:r>
            <a:r>
              <a:rPr lang="en-US" altLang="zh-CN" sz="1200" b="0" i="0" kern="1200" dirty="0" smtClean="0">
                <a:solidFill>
                  <a:schemeClr val="tx1"/>
                </a:solidFill>
                <a:latin typeface="+mn-lt"/>
                <a:ea typeface="+mn-ea"/>
                <a:cs typeface="+mn-cs"/>
              </a:rPr>
              <a:t>Intent</a:t>
            </a:r>
            <a:r>
              <a:rPr lang="zh-CN" altLang="en-US" sz="1200" b="0" i="0" kern="1200" dirty="0" smtClean="0">
                <a:solidFill>
                  <a:schemeClr val="tx1"/>
                </a:solidFill>
                <a:latin typeface="+mn-lt"/>
                <a:ea typeface="+mn-ea"/>
                <a:cs typeface="+mn-cs"/>
              </a:rPr>
              <a:t>为</a:t>
            </a:r>
            <a:r>
              <a:rPr lang="en-US" altLang="zh-CN" sz="1200" b="0" i="0" kern="1200" dirty="0" smtClean="0">
                <a:solidFill>
                  <a:schemeClr val="tx1"/>
                </a:solidFill>
                <a:latin typeface="+mn-lt"/>
                <a:ea typeface="+mn-ea"/>
                <a:cs typeface="+mn-cs"/>
              </a:rPr>
              <a:t>null</a:t>
            </a:r>
            <a:r>
              <a:rPr lang="zh-CN" altLang="en-US" sz="1200" b="0" i="0" kern="1200" dirty="0" smtClean="0">
                <a:solidFill>
                  <a:schemeClr val="tx1"/>
                </a:solidFill>
                <a:latin typeface="+mn-lt"/>
                <a:ea typeface="+mn-ea"/>
                <a:cs typeface="+mn-cs"/>
              </a:rPr>
              <a:t>的缘故，可以通过修改</a:t>
            </a:r>
            <a:r>
              <a:rPr lang="en-US" altLang="zh-CN" sz="1200" b="0" i="0" kern="1200" dirty="0" smtClean="0">
                <a:solidFill>
                  <a:schemeClr val="tx1"/>
                </a:solidFill>
                <a:latin typeface="+mn-lt"/>
                <a:ea typeface="+mn-ea"/>
                <a:cs typeface="+mn-cs"/>
              </a:rPr>
              <a:t>onStartCommand</a:t>
            </a:r>
            <a:r>
              <a:rPr lang="zh-CN" altLang="en-US" sz="1200" b="0" i="0" kern="1200" dirty="0" smtClean="0">
                <a:solidFill>
                  <a:schemeClr val="tx1"/>
                </a:solidFill>
                <a:latin typeface="+mn-lt"/>
                <a:ea typeface="+mn-ea"/>
                <a:cs typeface="+mn-cs"/>
              </a:rPr>
              <a:t>方法的返回值来解决：</a:t>
            </a:r>
          </a:p>
          <a:p>
            <a:r>
              <a:rPr lang="en-US" altLang="zh-CN" sz="1200" b="0" i="0" kern="1200" dirty="0" smtClean="0">
                <a:solidFill>
                  <a:schemeClr val="tx1"/>
                </a:solidFill>
                <a:latin typeface="+mn-lt"/>
                <a:ea typeface="+mn-ea"/>
                <a:cs typeface="+mn-cs"/>
              </a:rPr>
              <a:t>START_STICKY</a:t>
            </a:r>
            <a:r>
              <a:rPr lang="zh-CN" altLang="en-US" sz="1200" b="0" i="0" kern="1200" dirty="0" smtClean="0">
                <a:solidFill>
                  <a:schemeClr val="tx1"/>
                </a:solidFill>
                <a:latin typeface="+mn-lt"/>
                <a:ea typeface="+mn-ea"/>
                <a:cs typeface="+mn-cs"/>
              </a:rPr>
              <a:t>：如果</a:t>
            </a:r>
            <a:r>
              <a:rPr lang="en-US" altLang="zh-CN" sz="1200" b="0" i="0" kern="1200" dirty="0" smtClean="0">
                <a:solidFill>
                  <a:schemeClr val="tx1"/>
                </a:solidFill>
                <a:latin typeface="+mn-lt"/>
                <a:ea typeface="+mn-ea"/>
                <a:cs typeface="+mn-cs"/>
              </a:rPr>
              <a:t>service</a:t>
            </a:r>
            <a:r>
              <a:rPr lang="zh-CN" altLang="en-US" sz="1200" b="0" i="0" kern="1200" dirty="0" smtClean="0">
                <a:solidFill>
                  <a:schemeClr val="tx1"/>
                </a:solidFill>
                <a:latin typeface="+mn-lt"/>
                <a:ea typeface="+mn-ea"/>
                <a:cs typeface="+mn-cs"/>
              </a:rPr>
              <a:t>进程被</a:t>
            </a:r>
            <a:r>
              <a:rPr lang="en-US" altLang="zh-CN" sz="1200" b="0" i="0" kern="1200" dirty="0" smtClean="0">
                <a:solidFill>
                  <a:schemeClr val="tx1"/>
                </a:solidFill>
                <a:latin typeface="+mn-lt"/>
                <a:ea typeface="+mn-ea"/>
                <a:cs typeface="+mn-cs"/>
              </a:rPr>
              <a:t>kill</a:t>
            </a:r>
            <a:r>
              <a:rPr lang="zh-CN" altLang="en-US" sz="1200" b="0" i="0" kern="1200" dirty="0" smtClean="0">
                <a:solidFill>
                  <a:schemeClr val="tx1"/>
                </a:solidFill>
                <a:latin typeface="+mn-lt"/>
                <a:ea typeface="+mn-ea"/>
                <a:cs typeface="+mn-cs"/>
              </a:rPr>
              <a:t>掉，保留</a:t>
            </a:r>
            <a:r>
              <a:rPr lang="en-US" altLang="zh-CN" sz="1200" b="0" i="0" kern="1200" dirty="0" smtClean="0">
                <a:solidFill>
                  <a:schemeClr val="tx1"/>
                </a:solidFill>
                <a:latin typeface="+mn-lt"/>
                <a:ea typeface="+mn-ea"/>
                <a:cs typeface="+mn-cs"/>
              </a:rPr>
              <a:t>service</a:t>
            </a:r>
            <a:r>
              <a:rPr lang="zh-CN" altLang="en-US" sz="1200" b="0" i="0" kern="1200" dirty="0" smtClean="0">
                <a:solidFill>
                  <a:schemeClr val="tx1"/>
                </a:solidFill>
                <a:latin typeface="+mn-lt"/>
                <a:ea typeface="+mn-ea"/>
                <a:cs typeface="+mn-cs"/>
              </a:rPr>
              <a:t>的状态为开始状态，但不保留递送的</a:t>
            </a:r>
            <a:r>
              <a:rPr lang="en-US" altLang="zh-CN" sz="1200" b="0" i="0" kern="1200" dirty="0" smtClean="0">
                <a:solidFill>
                  <a:schemeClr val="tx1"/>
                </a:solidFill>
                <a:latin typeface="+mn-lt"/>
                <a:ea typeface="+mn-ea"/>
                <a:cs typeface="+mn-cs"/>
              </a:rPr>
              <a:t>intent</a:t>
            </a:r>
            <a:r>
              <a:rPr lang="zh-CN" altLang="en-US" sz="1200" b="0" i="0" kern="1200" dirty="0" smtClean="0">
                <a:solidFill>
                  <a:schemeClr val="tx1"/>
                </a:solidFill>
                <a:latin typeface="+mn-lt"/>
                <a:ea typeface="+mn-ea"/>
                <a:cs typeface="+mn-cs"/>
              </a:rPr>
              <a:t>对象。随后系统会尝试重新创建</a:t>
            </a:r>
            <a:r>
              <a:rPr lang="en-US" altLang="zh-CN" sz="1200" b="0" i="0" kern="1200" dirty="0" smtClean="0">
                <a:solidFill>
                  <a:schemeClr val="tx1"/>
                </a:solidFill>
                <a:latin typeface="+mn-lt"/>
                <a:ea typeface="+mn-ea"/>
                <a:cs typeface="+mn-cs"/>
              </a:rPr>
              <a:t>service</a:t>
            </a:r>
            <a:r>
              <a:rPr lang="zh-CN" altLang="en-US" sz="1200" b="0" i="0" kern="1200" dirty="0" smtClean="0">
                <a:solidFill>
                  <a:schemeClr val="tx1"/>
                </a:solidFill>
                <a:latin typeface="+mn-lt"/>
                <a:ea typeface="+mn-ea"/>
                <a:cs typeface="+mn-cs"/>
              </a:rPr>
              <a:t>，由于服务状态为开始状态，所以创建服务后一定会调用</a:t>
            </a:r>
            <a:r>
              <a:rPr lang="en-US" altLang="zh-CN" sz="1200" b="0" i="0" kern="1200" dirty="0" smtClean="0">
                <a:solidFill>
                  <a:schemeClr val="tx1"/>
                </a:solidFill>
                <a:latin typeface="+mn-lt"/>
                <a:ea typeface="+mn-ea"/>
                <a:cs typeface="+mn-cs"/>
              </a:rPr>
              <a:t>onStartCommand(Intent,int,int)</a:t>
            </a:r>
            <a:r>
              <a:rPr lang="zh-CN" altLang="en-US" sz="1200" b="0" i="0" kern="1200" dirty="0" smtClean="0">
                <a:solidFill>
                  <a:schemeClr val="tx1"/>
                </a:solidFill>
                <a:latin typeface="+mn-lt"/>
                <a:ea typeface="+mn-ea"/>
                <a:cs typeface="+mn-cs"/>
              </a:rPr>
              <a:t>方法。如果在此期间没有任何启动命令被传递到</a:t>
            </a:r>
            <a:r>
              <a:rPr lang="en-US" altLang="zh-CN" sz="1200" b="0" i="0" kern="1200" dirty="0" smtClean="0">
                <a:solidFill>
                  <a:schemeClr val="tx1"/>
                </a:solidFill>
                <a:latin typeface="+mn-lt"/>
                <a:ea typeface="+mn-ea"/>
                <a:cs typeface="+mn-cs"/>
              </a:rPr>
              <a:t>service</a:t>
            </a:r>
            <a:r>
              <a:rPr lang="zh-CN" altLang="en-US" sz="1200" b="0" i="0" kern="1200" dirty="0" smtClean="0">
                <a:solidFill>
                  <a:schemeClr val="tx1"/>
                </a:solidFill>
                <a:latin typeface="+mn-lt"/>
                <a:ea typeface="+mn-ea"/>
                <a:cs typeface="+mn-cs"/>
              </a:rPr>
              <a:t>，那么参数</a:t>
            </a:r>
            <a:r>
              <a:rPr lang="en-US" altLang="zh-CN" sz="1200" b="0" i="0" kern="1200" dirty="0" smtClean="0">
                <a:solidFill>
                  <a:schemeClr val="tx1"/>
                </a:solidFill>
                <a:latin typeface="+mn-lt"/>
                <a:ea typeface="+mn-ea"/>
                <a:cs typeface="+mn-cs"/>
              </a:rPr>
              <a:t>Intent</a:t>
            </a:r>
            <a:r>
              <a:rPr lang="zh-CN" altLang="en-US" sz="1200" b="0" i="0" kern="1200" dirty="0" smtClean="0">
                <a:solidFill>
                  <a:schemeClr val="tx1"/>
                </a:solidFill>
                <a:latin typeface="+mn-lt"/>
                <a:ea typeface="+mn-ea"/>
                <a:cs typeface="+mn-cs"/>
              </a:rPr>
              <a:t>将为</a:t>
            </a:r>
            <a:r>
              <a:rPr lang="en-US" altLang="zh-CN" sz="1200" b="0" i="0" kern="1200" dirty="0" smtClean="0">
                <a:solidFill>
                  <a:schemeClr val="tx1"/>
                </a:solidFill>
                <a:latin typeface="+mn-lt"/>
                <a:ea typeface="+mn-ea"/>
                <a:cs typeface="+mn-cs"/>
              </a:rPr>
              <a:t>null</a:t>
            </a:r>
            <a:r>
              <a:rPr lang="zh-CN" altLang="en-US" sz="1200" b="0" i="0" kern="1200" dirty="0" smtClean="0">
                <a:solidFill>
                  <a:schemeClr val="tx1"/>
                </a:solidFill>
                <a:latin typeface="+mn-lt"/>
                <a:ea typeface="+mn-ea"/>
                <a:cs typeface="+mn-cs"/>
              </a:rPr>
              <a:t>。</a:t>
            </a:r>
            <a:endParaRPr lang="en-US" altLang="zh-CN"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START_NOT_STICKY</a:t>
            </a:r>
            <a:r>
              <a:rPr lang="zh-CN" altLang="en-US" sz="1200" b="0" i="0" kern="1200" dirty="0" smtClean="0">
                <a:solidFill>
                  <a:schemeClr val="tx1"/>
                </a:solidFill>
                <a:latin typeface="+mn-lt"/>
                <a:ea typeface="+mn-ea"/>
                <a:cs typeface="+mn-cs"/>
              </a:rPr>
              <a:t>：“非粘性的”。使用这个返回值时，如果在执行完</a:t>
            </a:r>
            <a:r>
              <a:rPr lang="en-US" altLang="zh-CN" sz="1200" b="0" i="0" kern="1200" dirty="0" smtClean="0">
                <a:solidFill>
                  <a:schemeClr val="tx1"/>
                </a:solidFill>
                <a:latin typeface="+mn-lt"/>
                <a:ea typeface="+mn-ea"/>
                <a:cs typeface="+mn-cs"/>
              </a:rPr>
              <a:t>onStartCommand</a:t>
            </a:r>
            <a:r>
              <a:rPr lang="zh-CN" altLang="en-US" sz="1200" b="0" i="0" kern="1200" dirty="0" smtClean="0">
                <a:solidFill>
                  <a:schemeClr val="tx1"/>
                </a:solidFill>
                <a:latin typeface="+mn-lt"/>
                <a:ea typeface="+mn-ea"/>
                <a:cs typeface="+mn-cs"/>
              </a:rPr>
              <a:t>后，服务被异常</a:t>
            </a:r>
            <a:r>
              <a:rPr lang="en-US" altLang="zh-CN" sz="1200" b="0" i="0" kern="1200" dirty="0" smtClean="0">
                <a:solidFill>
                  <a:schemeClr val="tx1"/>
                </a:solidFill>
                <a:latin typeface="+mn-lt"/>
                <a:ea typeface="+mn-ea"/>
                <a:cs typeface="+mn-cs"/>
              </a:rPr>
              <a:t>kill</a:t>
            </a:r>
            <a:r>
              <a:rPr lang="zh-CN" altLang="en-US" sz="1200" b="0" i="0" kern="1200" dirty="0" smtClean="0">
                <a:solidFill>
                  <a:schemeClr val="tx1"/>
                </a:solidFill>
                <a:latin typeface="+mn-lt"/>
                <a:ea typeface="+mn-ea"/>
                <a:cs typeface="+mn-cs"/>
              </a:rPr>
              <a:t>掉，系统不会自动重启该服务。</a:t>
            </a:r>
          </a:p>
          <a:p>
            <a:r>
              <a:rPr lang="en-US" altLang="zh-CN" sz="1200" b="0" i="0" kern="1200" dirty="0" smtClean="0">
                <a:solidFill>
                  <a:schemeClr val="tx1"/>
                </a:solidFill>
                <a:latin typeface="+mn-lt"/>
                <a:ea typeface="+mn-ea"/>
                <a:cs typeface="+mn-cs"/>
              </a:rPr>
              <a:t>START_REDELIVER_INTENT</a:t>
            </a:r>
            <a:r>
              <a:rPr lang="zh-CN" altLang="en-US" sz="1200" b="0" i="0" kern="1200" dirty="0" smtClean="0">
                <a:solidFill>
                  <a:schemeClr val="tx1"/>
                </a:solidFill>
                <a:latin typeface="+mn-lt"/>
                <a:ea typeface="+mn-ea"/>
                <a:cs typeface="+mn-cs"/>
              </a:rPr>
              <a:t>：重传</a:t>
            </a:r>
            <a:r>
              <a:rPr lang="en-US" altLang="zh-CN" sz="1200" b="0" i="0" kern="1200" dirty="0" smtClean="0">
                <a:solidFill>
                  <a:schemeClr val="tx1"/>
                </a:solidFill>
                <a:latin typeface="+mn-lt"/>
                <a:ea typeface="+mn-ea"/>
                <a:cs typeface="+mn-cs"/>
              </a:rPr>
              <a:t>Intent</a:t>
            </a:r>
            <a:r>
              <a:rPr lang="zh-CN" altLang="en-US" sz="1200" b="0" i="0" kern="1200" dirty="0" smtClean="0">
                <a:solidFill>
                  <a:schemeClr val="tx1"/>
                </a:solidFill>
                <a:latin typeface="+mn-lt"/>
                <a:ea typeface="+mn-ea"/>
                <a:cs typeface="+mn-cs"/>
              </a:rPr>
              <a:t>。使用这个返回值时，如果在执行完</a:t>
            </a:r>
            <a:r>
              <a:rPr lang="en-US" altLang="zh-CN" sz="1200" b="0" i="0" kern="1200" dirty="0" smtClean="0">
                <a:solidFill>
                  <a:schemeClr val="tx1"/>
                </a:solidFill>
                <a:latin typeface="+mn-lt"/>
                <a:ea typeface="+mn-ea"/>
                <a:cs typeface="+mn-cs"/>
              </a:rPr>
              <a:t>onStartCommand</a:t>
            </a:r>
            <a:r>
              <a:rPr lang="zh-CN" altLang="en-US" sz="1200" b="0" i="0" kern="1200" dirty="0" smtClean="0">
                <a:solidFill>
                  <a:schemeClr val="tx1"/>
                </a:solidFill>
                <a:latin typeface="+mn-lt"/>
                <a:ea typeface="+mn-ea"/>
                <a:cs typeface="+mn-cs"/>
              </a:rPr>
              <a:t>后，服务被异常</a:t>
            </a:r>
            <a:r>
              <a:rPr lang="en-US" altLang="zh-CN" sz="1200" b="0" i="0" kern="1200" dirty="0" smtClean="0">
                <a:solidFill>
                  <a:schemeClr val="tx1"/>
                </a:solidFill>
                <a:latin typeface="+mn-lt"/>
                <a:ea typeface="+mn-ea"/>
                <a:cs typeface="+mn-cs"/>
              </a:rPr>
              <a:t>kill</a:t>
            </a:r>
            <a:r>
              <a:rPr lang="zh-CN" altLang="en-US" sz="1200" b="0" i="0" kern="1200" dirty="0" smtClean="0">
                <a:solidFill>
                  <a:schemeClr val="tx1"/>
                </a:solidFill>
                <a:latin typeface="+mn-lt"/>
                <a:ea typeface="+mn-ea"/>
                <a:cs typeface="+mn-cs"/>
              </a:rPr>
              <a:t>掉，系统会自动重启该服务，并将</a:t>
            </a:r>
            <a:r>
              <a:rPr lang="en-US" altLang="zh-CN" sz="1200" b="0" i="0" kern="1200" dirty="0" smtClean="0">
                <a:solidFill>
                  <a:schemeClr val="tx1"/>
                </a:solidFill>
                <a:latin typeface="+mn-lt"/>
                <a:ea typeface="+mn-ea"/>
                <a:cs typeface="+mn-cs"/>
              </a:rPr>
              <a:t>Intent</a:t>
            </a:r>
            <a:r>
              <a:rPr lang="zh-CN" altLang="en-US" sz="1200" b="0" i="0" kern="1200" dirty="0" smtClean="0">
                <a:solidFill>
                  <a:schemeClr val="tx1"/>
                </a:solidFill>
                <a:latin typeface="+mn-lt"/>
                <a:ea typeface="+mn-ea"/>
                <a:cs typeface="+mn-cs"/>
              </a:rPr>
              <a:t>的值传入。</a:t>
            </a:r>
          </a:p>
          <a:p>
            <a:r>
              <a:rPr lang="en-US" altLang="zh-CN" sz="1200" b="0" i="0" kern="1200" dirty="0" smtClean="0">
                <a:solidFill>
                  <a:schemeClr val="tx1"/>
                </a:solidFill>
                <a:latin typeface="+mn-lt"/>
                <a:ea typeface="+mn-ea"/>
                <a:cs typeface="+mn-cs"/>
              </a:rPr>
              <a:t>START_STICKY_COMPATIBILITY</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START_STICKY</a:t>
            </a:r>
            <a:r>
              <a:rPr lang="zh-CN" altLang="en-US" sz="1200" b="0" i="0" kern="1200" dirty="0" smtClean="0">
                <a:solidFill>
                  <a:schemeClr val="tx1"/>
                </a:solidFill>
                <a:latin typeface="+mn-lt"/>
                <a:ea typeface="+mn-ea"/>
                <a:cs typeface="+mn-cs"/>
              </a:rPr>
              <a:t>的兼容版本，但不保证服务被</a:t>
            </a:r>
            <a:r>
              <a:rPr lang="en-US" altLang="zh-CN" sz="1200" b="0" i="0" kern="1200" dirty="0" smtClean="0">
                <a:solidFill>
                  <a:schemeClr val="tx1"/>
                </a:solidFill>
                <a:latin typeface="+mn-lt"/>
                <a:ea typeface="+mn-ea"/>
                <a:cs typeface="+mn-cs"/>
              </a:rPr>
              <a:t>kill</a:t>
            </a:r>
            <a:r>
              <a:rPr lang="zh-CN" altLang="en-US" sz="1200" b="0" i="0" kern="1200" dirty="0" smtClean="0">
                <a:solidFill>
                  <a:schemeClr val="tx1"/>
                </a:solidFill>
                <a:latin typeface="+mn-lt"/>
                <a:ea typeface="+mn-ea"/>
                <a:cs typeface="+mn-cs"/>
              </a:rPr>
              <a:t>后一定能重启。</a:t>
            </a:r>
          </a:p>
          <a:p>
            <a:endParaRPr lang="zh-CN" altLang="en-US" dirty="0"/>
          </a:p>
        </p:txBody>
      </p:sp>
      <p:sp>
        <p:nvSpPr>
          <p:cNvPr id="4" name="灯片编号占位符 3"/>
          <p:cNvSpPr>
            <a:spLocks noGrp="1"/>
          </p:cNvSpPr>
          <p:nvPr>
            <p:ph type="sldNum" sz="quarter" idx="10"/>
          </p:nvPr>
        </p:nvSpPr>
        <p:spPr/>
        <p:txBody>
          <a:bodyPr/>
          <a:lstStyle/>
          <a:p>
            <a:fld id="{D8290B59-3C1D-4E67-A68C-F9F800A6E09B}" type="slidenum">
              <a:rPr lang="zh-CN" altLang="en-US" smtClean="0"/>
              <a:pPr/>
              <a:t>26</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8290B59-3C1D-4E67-A68C-F9F800A6E09B}" type="slidenum">
              <a:rPr lang="zh-CN" altLang="en-US" smtClean="0"/>
              <a:pPr/>
              <a:t>27</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8290B59-3C1D-4E67-A68C-F9F800A6E09B}" type="slidenum">
              <a:rPr lang="zh-CN" altLang="en-US" smtClean="0"/>
              <a:pPr/>
              <a:t>28</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Service</a:t>
            </a:r>
            <a:r>
              <a:rPr lang="zh-CN" altLang="en-US" sz="1200" b="0" i="0" kern="1200" dirty="0" smtClean="0">
                <a:solidFill>
                  <a:schemeClr val="tx1"/>
                </a:solidFill>
                <a:latin typeface="+mn-lt"/>
                <a:ea typeface="+mn-ea"/>
                <a:cs typeface="+mn-cs"/>
              </a:rPr>
              <a:t>它继承至</a:t>
            </a:r>
            <a:r>
              <a:rPr lang="en-US" altLang="zh-CN" sz="1200" b="0" i="0" u="none" strike="noStrike" kern="1200" dirty="0" smtClean="0">
                <a:solidFill>
                  <a:schemeClr val="tx1"/>
                </a:solidFill>
                <a:latin typeface="+mn-lt"/>
                <a:ea typeface="+mn-ea"/>
                <a:cs typeface="+mn-cs"/>
                <a:hlinkClick r:id="rId3"/>
              </a:rPr>
              <a:t>ContextWrapper</a:t>
            </a:r>
            <a:r>
              <a:rPr lang="zh-CN" altLang="en-US" sz="1200" b="0" i="0" kern="1200" dirty="0" smtClean="0">
                <a:solidFill>
                  <a:schemeClr val="tx1"/>
                </a:solidFill>
                <a:latin typeface="+mn-lt"/>
                <a:ea typeface="+mn-ea"/>
                <a:cs typeface="+mn-cs"/>
              </a:rPr>
              <a:t>，再上去就是</a:t>
            </a:r>
            <a:r>
              <a:rPr lang="en-US" altLang="zh-CN" sz="1200" b="0" i="0" kern="1200" dirty="0" smtClean="0">
                <a:solidFill>
                  <a:schemeClr val="tx1"/>
                </a:solidFill>
                <a:latin typeface="+mn-lt"/>
                <a:ea typeface="+mn-ea"/>
                <a:cs typeface="+mn-cs"/>
              </a:rPr>
              <a:t>Context</a:t>
            </a:r>
            <a:r>
              <a:rPr lang="zh-CN" altLang="en-US" sz="1200" b="0" i="0" kern="1200" dirty="0" smtClean="0">
                <a:solidFill>
                  <a:schemeClr val="tx1"/>
                </a:solidFill>
                <a:latin typeface="+mn-lt"/>
                <a:ea typeface="+mn-ea"/>
                <a:cs typeface="+mn-cs"/>
              </a:rPr>
              <a:t>，它的直接子类用很多，间接子类是</a:t>
            </a:r>
            <a:r>
              <a:rPr lang="en-US" altLang="zh-CN" sz="1200" b="0" i="0" u="none" strike="noStrike" kern="1200" dirty="0" smtClean="0">
                <a:solidFill>
                  <a:schemeClr val="tx1"/>
                </a:solidFill>
                <a:latin typeface="+mn-lt"/>
                <a:ea typeface="+mn-ea"/>
                <a:cs typeface="+mn-cs"/>
                <a:hlinkClick r:id="rId4"/>
              </a:rPr>
              <a:t>InputMethodService</a:t>
            </a:r>
            <a:r>
              <a:rPr lang="zh-CN" altLang="en-US" sz="1200" b="0" i="0" kern="1200" dirty="0" smtClean="0">
                <a:solidFill>
                  <a:schemeClr val="tx1"/>
                </a:solidFill>
                <a:latin typeface="+mn-lt"/>
                <a:ea typeface="+mn-ea"/>
                <a:cs typeface="+mn-cs"/>
              </a:rPr>
              <a:t>，下面就随便说几个</a:t>
            </a:r>
            <a:endParaRPr lang="en-US" altLang="zh-CN"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1.</a:t>
            </a:r>
            <a:r>
              <a:rPr lang="en-US" altLang="zh-CN" sz="1200" b="0" i="0" u="none" strike="noStrike" kern="1200" dirty="0" smtClean="0">
                <a:solidFill>
                  <a:schemeClr val="tx1"/>
                </a:solidFill>
                <a:latin typeface="+mn-lt"/>
                <a:ea typeface="+mn-ea"/>
                <a:cs typeface="+mn-cs"/>
                <a:hlinkClick r:id="rId4"/>
              </a:rPr>
              <a:t>InputMethodService</a:t>
            </a:r>
            <a:r>
              <a:rPr lang="en-US" altLang="zh-CN" sz="1200" b="0" i="0" kern="1200" dirty="0" smtClean="0">
                <a:solidFill>
                  <a:schemeClr val="tx1"/>
                </a:solidFill>
                <a:latin typeface="+mn-lt"/>
                <a:ea typeface="+mn-ea"/>
                <a:cs typeface="+mn-cs"/>
              </a:rPr>
              <a:t/>
            </a:r>
            <a:br>
              <a:rPr lang="en-US" altLang="zh-CN"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这个类提供了一个输入法的标准实现，一般的开发者是不会去考虑这个，输入法公司和</a:t>
            </a:r>
            <a:r>
              <a:rPr lang="en-US" altLang="zh-CN" sz="1200" b="0" i="0" kern="1200" dirty="0" smtClean="0">
                <a:solidFill>
                  <a:schemeClr val="tx1"/>
                </a:solidFill>
                <a:latin typeface="+mn-lt"/>
                <a:ea typeface="+mn-ea"/>
                <a:cs typeface="+mn-cs"/>
              </a:rPr>
              <a:t>ODM</a:t>
            </a:r>
            <a:r>
              <a:rPr lang="zh-CN" altLang="en-US" sz="1200" b="0" i="0" kern="1200" dirty="0" smtClean="0">
                <a:solidFill>
                  <a:schemeClr val="tx1"/>
                </a:solidFill>
                <a:latin typeface="+mn-lt"/>
                <a:ea typeface="+mn-ea"/>
                <a:cs typeface="+mn-cs"/>
              </a:rPr>
              <a:t>厂商则需要去考虑。</a:t>
            </a:r>
          </a:p>
          <a:p>
            <a:endParaRPr lang="zh-CN" altLang="en-US"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2.</a:t>
            </a:r>
            <a:r>
              <a:rPr lang="en-US" altLang="zh-CN" sz="1200" b="0" i="0" u="none" strike="noStrike" kern="1200" dirty="0" smtClean="0">
                <a:solidFill>
                  <a:schemeClr val="tx1"/>
                </a:solidFill>
                <a:latin typeface="+mn-lt"/>
                <a:ea typeface="+mn-ea"/>
                <a:cs typeface="+mn-cs"/>
                <a:hlinkClick r:id="rId5"/>
              </a:rPr>
              <a:t>IntentService</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它作为</a:t>
            </a:r>
            <a:r>
              <a:rPr lang="en-US" altLang="zh-CN" sz="1200" b="0" i="0" kern="1200" dirty="0" smtClean="0">
                <a:solidFill>
                  <a:schemeClr val="tx1"/>
                </a:solidFill>
                <a:latin typeface="+mn-lt"/>
                <a:ea typeface="+mn-ea"/>
                <a:cs typeface="+mn-cs"/>
              </a:rPr>
              <a:t>Service</a:t>
            </a:r>
            <a:r>
              <a:rPr lang="zh-CN" altLang="en-US" sz="1200" b="0" i="0" kern="1200" dirty="0" smtClean="0">
                <a:solidFill>
                  <a:schemeClr val="tx1"/>
                </a:solidFill>
                <a:latin typeface="+mn-lt"/>
                <a:ea typeface="+mn-ea"/>
                <a:cs typeface="+mn-cs"/>
              </a:rPr>
              <a:t>的子类，主要用于处理异步请求，防止线程的阻塞，所有的请求将在一个工作线程（</a:t>
            </a:r>
            <a:r>
              <a:rPr lang="en-US" altLang="zh-CN" sz="1200" b="0" i="0" kern="1200" dirty="0" smtClean="0">
                <a:solidFill>
                  <a:schemeClr val="tx1"/>
                </a:solidFill>
                <a:latin typeface="+mn-lt"/>
                <a:ea typeface="+mn-ea"/>
                <a:cs typeface="+mn-cs"/>
              </a:rPr>
              <a:t>HandlerThread</a:t>
            </a:r>
            <a:r>
              <a:rPr lang="zh-CN" altLang="en-US" sz="1200" b="0" i="0" kern="1200" dirty="0" smtClean="0">
                <a:solidFill>
                  <a:schemeClr val="tx1"/>
                </a:solidFill>
                <a:latin typeface="+mn-lt"/>
                <a:ea typeface="+mn-ea"/>
                <a:cs typeface="+mn-cs"/>
              </a:rPr>
              <a:t>）中处理，工作完成了，线程也就结束了。</a:t>
            </a:r>
          </a:p>
          <a:p>
            <a:endParaRPr lang="zh-CN" altLang="en-US"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3.</a:t>
            </a:r>
            <a:r>
              <a:rPr lang="en-US" altLang="zh-CN" sz="1200" b="0" i="0" u="none" strike="noStrike" kern="1200" dirty="0" smtClean="0">
                <a:solidFill>
                  <a:schemeClr val="tx1"/>
                </a:solidFill>
                <a:latin typeface="+mn-lt"/>
                <a:ea typeface="+mn-ea"/>
                <a:cs typeface="+mn-cs"/>
                <a:hlinkClick r:id="rId6"/>
              </a:rPr>
              <a:t>MediaRouteProviderService</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它主要用于设备启动和</a:t>
            </a:r>
            <a:r>
              <a:rPr lang="en-US" altLang="zh-CN" sz="1200" b="0" i="0" kern="1200" dirty="0" smtClean="0">
                <a:solidFill>
                  <a:schemeClr val="tx1"/>
                </a:solidFill>
                <a:latin typeface="+mn-lt"/>
                <a:ea typeface="+mn-ea"/>
                <a:cs typeface="+mn-cs"/>
              </a:rPr>
              <a:t>SD</a:t>
            </a:r>
            <a:r>
              <a:rPr lang="zh-CN" altLang="en-US" sz="1200" b="0" i="0" kern="1200" dirty="0" smtClean="0">
                <a:solidFill>
                  <a:schemeClr val="tx1"/>
                </a:solidFill>
                <a:latin typeface="+mn-lt"/>
                <a:ea typeface="+mn-ea"/>
                <a:cs typeface="+mn-cs"/>
              </a:rPr>
              <a:t>卡挂载时候执行多媒体文件的扫描工作。</a:t>
            </a:r>
          </a:p>
          <a:p>
            <a:endParaRPr lang="zh-CN" altLang="en-US"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4. </a:t>
            </a:r>
            <a:r>
              <a:rPr lang="en-US" altLang="zh-CN" sz="1200" b="0" i="0" u="none" strike="noStrike" kern="1200" dirty="0" smtClean="0">
                <a:solidFill>
                  <a:schemeClr val="tx1"/>
                </a:solidFill>
                <a:latin typeface="+mn-lt"/>
                <a:ea typeface="+mn-ea"/>
                <a:cs typeface="+mn-cs"/>
                <a:hlinkClick r:id="rId7"/>
              </a:rPr>
              <a:t>NotificationListenerService</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上一篇博文主要就是将通知栏（</a:t>
            </a:r>
            <a:r>
              <a:rPr lang="zh-CN" altLang="en-US" sz="1200" b="0" i="0" u="none" strike="noStrike" kern="1200" dirty="0" smtClean="0">
                <a:solidFill>
                  <a:schemeClr val="tx1"/>
                </a:solidFill>
                <a:latin typeface="+mn-lt"/>
                <a:ea typeface="+mn-ea"/>
                <a:cs typeface="+mn-cs"/>
                <a:hlinkClick r:id="rId8"/>
              </a:rPr>
              <a:t> </a:t>
            </a:r>
            <a:r>
              <a:rPr lang="en-US" altLang="zh-CN" sz="1200" b="0" i="0" u="none" strike="noStrike" kern="1200" dirty="0" smtClean="0">
                <a:solidFill>
                  <a:schemeClr val="tx1"/>
                </a:solidFill>
                <a:latin typeface="+mn-lt"/>
                <a:ea typeface="+mn-ea"/>
                <a:cs typeface="+mn-cs"/>
                <a:hlinkClick r:id="rId8"/>
              </a:rPr>
              <a:t>Android </a:t>
            </a:r>
            <a:r>
              <a:rPr lang="zh-CN" altLang="en-US" sz="1200" b="0" i="0" u="none" strike="noStrike" kern="1200" dirty="0" smtClean="0">
                <a:solidFill>
                  <a:schemeClr val="tx1"/>
                </a:solidFill>
                <a:latin typeface="+mn-lt"/>
                <a:ea typeface="+mn-ea"/>
                <a:cs typeface="+mn-cs"/>
                <a:hlinkClick r:id="rId8"/>
              </a:rPr>
              <a:t>通知栏</a:t>
            </a:r>
            <a:r>
              <a:rPr lang="en-US" altLang="zh-CN" sz="1200" b="0" i="0" u="none" strike="noStrike" kern="1200" dirty="0" smtClean="0">
                <a:solidFill>
                  <a:schemeClr val="tx1"/>
                </a:solidFill>
                <a:latin typeface="+mn-lt"/>
                <a:ea typeface="+mn-ea"/>
                <a:cs typeface="+mn-cs"/>
                <a:hlinkClick r:id="rId8"/>
              </a:rPr>
              <a:t>Notification</a:t>
            </a:r>
            <a:r>
              <a:rPr lang="zh-CN" altLang="en-US" sz="1200" b="0" i="0" u="none" strike="noStrike" kern="1200" dirty="0" smtClean="0">
                <a:solidFill>
                  <a:schemeClr val="tx1"/>
                </a:solidFill>
                <a:latin typeface="+mn-lt"/>
                <a:ea typeface="+mn-ea"/>
                <a:cs typeface="+mn-cs"/>
                <a:hlinkClick r:id="rId8"/>
              </a:rPr>
              <a:t>的整合 全面学习 </a:t>
            </a:r>
            <a:r>
              <a:rPr lang="zh-CN" altLang="en-US" sz="1200" b="0" i="0" kern="1200" dirty="0" smtClean="0">
                <a:solidFill>
                  <a:schemeClr val="tx1"/>
                </a:solidFill>
                <a:latin typeface="+mn-lt"/>
                <a:ea typeface="+mn-ea"/>
                <a:cs typeface="+mn-cs"/>
              </a:rPr>
              <a:t>），这个类就是和通知栏有关，它主要用于接收来自系统调用的服务及新通知发布或删除。</a:t>
            </a:r>
          </a:p>
          <a:p>
            <a:endParaRPr lang="zh-CN" altLang="en-US"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5. </a:t>
            </a:r>
            <a:r>
              <a:rPr lang="en-US" altLang="zh-CN" sz="1200" b="0" i="0" u="none" strike="noStrike" kern="1200" dirty="0" smtClean="0">
                <a:solidFill>
                  <a:schemeClr val="tx1"/>
                </a:solidFill>
                <a:latin typeface="+mn-lt"/>
                <a:ea typeface="+mn-ea"/>
                <a:cs typeface="+mn-cs"/>
                <a:hlinkClick r:id="rId9"/>
              </a:rPr>
              <a:t>RecognitionService</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它是一个抽象服务类，如果开发者希望实现一个新的语音识别器时候，可以用到它</a:t>
            </a:r>
          </a:p>
          <a:p>
            <a:endParaRPr lang="zh-CN" altLang="en-US" dirty="0"/>
          </a:p>
        </p:txBody>
      </p:sp>
      <p:sp>
        <p:nvSpPr>
          <p:cNvPr id="4" name="灯片编号占位符 3"/>
          <p:cNvSpPr>
            <a:spLocks noGrp="1"/>
          </p:cNvSpPr>
          <p:nvPr>
            <p:ph type="sldNum" sz="quarter" idx="10"/>
          </p:nvPr>
        </p:nvSpPr>
        <p:spPr/>
        <p:txBody>
          <a:bodyPr/>
          <a:lstStyle/>
          <a:p>
            <a:fld id="{D8290B59-3C1D-4E67-A68C-F9F800A6E09B}" type="slidenum">
              <a:rPr lang="zh-CN" altLang="en-US" smtClean="0"/>
              <a:pPr/>
              <a:t>29</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8290B59-3C1D-4E67-A68C-F9F800A6E09B}" type="slidenum">
              <a:rPr lang="zh-CN" altLang="en-US" smtClean="0"/>
              <a:pPr/>
              <a:t>30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还有一种“绑定”状态的</a:t>
            </a:r>
            <a:r>
              <a:rPr lang="en-US" altLang="zh-CN" sz="1200" b="0" i="0" kern="1200" dirty="0" smtClean="0">
                <a:solidFill>
                  <a:schemeClr val="tx1"/>
                </a:solidFill>
                <a:latin typeface="+mn-lt"/>
                <a:ea typeface="+mn-ea"/>
                <a:cs typeface="+mn-cs"/>
              </a:rPr>
              <a:t>service</a:t>
            </a:r>
            <a:r>
              <a:rPr lang="zh-CN" altLang="en-US" sz="1200" b="0" i="0" kern="1200" dirty="0" smtClean="0">
                <a:solidFill>
                  <a:schemeClr val="tx1"/>
                </a:solidFill>
                <a:latin typeface="+mn-lt"/>
                <a:ea typeface="+mn-ea"/>
                <a:cs typeface="+mn-cs"/>
              </a:rPr>
              <a:t>，通过调用</a:t>
            </a:r>
            <a:r>
              <a:rPr lang="en-US" altLang="zh-CN" sz="1200" b="0" i="0" kern="1200" dirty="0" smtClean="0">
                <a:solidFill>
                  <a:schemeClr val="tx1"/>
                </a:solidFill>
                <a:latin typeface="+mn-lt"/>
                <a:ea typeface="+mn-ea"/>
                <a:cs typeface="+mn-cs"/>
              </a:rPr>
              <a:t>bindService()</a:t>
            </a:r>
            <a:r>
              <a:rPr lang="zh-CN" altLang="en-US" sz="1200" b="0" i="0" kern="1200" dirty="0" smtClean="0">
                <a:solidFill>
                  <a:schemeClr val="tx1"/>
                </a:solidFill>
                <a:latin typeface="+mn-lt"/>
                <a:ea typeface="+mn-ea"/>
                <a:cs typeface="+mn-cs"/>
              </a:rPr>
              <a:t>来启动，一个绑定的</a:t>
            </a:r>
            <a:r>
              <a:rPr lang="en-US" altLang="zh-CN" sz="1200" b="0" i="0" kern="1200" dirty="0" smtClean="0">
                <a:solidFill>
                  <a:schemeClr val="tx1"/>
                </a:solidFill>
                <a:latin typeface="+mn-lt"/>
                <a:ea typeface="+mn-ea"/>
                <a:cs typeface="+mn-cs"/>
              </a:rPr>
              <a:t>service</a:t>
            </a:r>
            <a:r>
              <a:rPr lang="zh-CN" altLang="en-US" sz="1200" b="0" i="0" kern="1200" dirty="0" smtClean="0">
                <a:solidFill>
                  <a:schemeClr val="tx1"/>
                </a:solidFill>
                <a:latin typeface="+mn-lt"/>
                <a:ea typeface="+mn-ea"/>
                <a:cs typeface="+mn-cs"/>
              </a:rPr>
              <a:t>提供一个允许组件与</a:t>
            </a:r>
            <a:r>
              <a:rPr lang="en-US" altLang="zh-CN" sz="1200" b="0" i="0" kern="1200" dirty="0" smtClean="0">
                <a:solidFill>
                  <a:schemeClr val="tx1"/>
                </a:solidFill>
                <a:latin typeface="+mn-lt"/>
                <a:ea typeface="+mn-ea"/>
                <a:cs typeface="+mn-cs"/>
              </a:rPr>
              <a:t>service</a:t>
            </a:r>
            <a:r>
              <a:rPr lang="zh-CN" altLang="en-US" sz="1200" b="0" i="0" kern="1200" dirty="0" smtClean="0">
                <a:solidFill>
                  <a:schemeClr val="tx1"/>
                </a:solidFill>
                <a:latin typeface="+mn-lt"/>
                <a:ea typeface="+mn-ea"/>
                <a:cs typeface="+mn-cs"/>
              </a:rPr>
              <a:t>交互的接口，可以发送请求、获取返回结果，还可以通过夸进程通信来交互（</a:t>
            </a:r>
            <a:r>
              <a:rPr lang="en-US" altLang="zh-CN" sz="1200" b="0" i="0" kern="1200" dirty="0" smtClean="0">
                <a:solidFill>
                  <a:schemeClr val="tx1"/>
                </a:solidFill>
                <a:latin typeface="+mn-lt"/>
                <a:ea typeface="+mn-ea"/>
                <a:cs typeface="+mn-cs"/>
              </a:rPr>
              <a:t>IPC</a:t>
            </a:r>
            <a:r>
              <a:rPr lang="zh-CN" altLang="en-US" sz="1200" b="0" i="0" kern="1200" dirty="0" smtClean="0">
                <a:solidFill>
                  <a:schemeClr val="tx1"/>
                </a:solidFill>
                <a:latin typeface="+mn-lt"/>
                <a:ea typeface="+mn-ea"/>
                <a:cs typeface="+mn-cs"/>
              </a:rPr>
              <a:t>）。绑定的</a:t>
            </a:r>
            <a:r>
              <a:rPr lang="en-US" altLang="zh-CN" sz="1200" b="0" i="0" kern="1200" dirty="0" smtClean="0">
                <a:solidFill>
                  <a:schemeClr val="tx1"/>
                </a:solidFill>
                <a:latin typeface="+mn-lt"/>
                <a:ea typeface="+mn-ea"/>
                <a:cs typeface="+mn-cs"/>
              </a:rPr>
              <a:t>service</a:t>
            </a:r>
            <a:r>
              <a:rPr lang="zh-CN" altLang="en-US" sz="1200" b="0" i="0" kern="1200" dirty="0" smtClean="0">
                <a:solidFill>
                  <a:schemeClr val="tx1"/>
                </a:solidFill>
                <a:latin typeface="+mn-lt"/>
                <a:ea typeface="+mn-ea"/>
                <a:cs typeface="+mn-cs"/>
              </a:rPr>
              <a:t>只有当应用组件绑定后才能运行，多个组件可以绑定一个</a:t>
            </a:r>
            <a:r>
              <a:rPr lang="en-US" altLang="zh-CN" sz="1200" b="0" i="0" kern="1200" dirty="0" smtClean="0">
                <a:solidFill>
                  <a:schemeClr val="tx1"/>
                </a:solidFill>
                <a:latin typeface="+mn-lt"/>
                <a:ea typeface="+mn-ea"/>
                <a:cs typeface="+mn-cs"/>
              </a:rPr>
              <a:t>service</a:t>
            </a:r>
            <a:r>
              <a:rPr lang="zh-CN" altLang="en-US" sz="1200" b="0" i="0" kern="1200" dirty="0" smtClean="0">
                <a:solidFill>
                  <a:schemeClr val="tx1"/>
                </a:solidFill>
                <a:latin typeface="+mn-lt"/>
                <a:ea typeface="+mn-ea"/>
                <a:cs typeface="+mn-cs"/>
              </a:rPr>
              <a:t>，当调用</a:t>
            </a:r>
            <a:r>
              <a:rPr lang="en-US" altLang="zh-CN" sz="1200" b="0" i="0" kern="1200" dirty="0" smtClean="0">
                <a:solidFill>
                  <a:schemeClr val="tx1"/>
                </a:solidFill>
                <a:latin typeface="+mn-lt"/>
                <a:ea typeface="+mn-ea"/>
                <a:cs typeface="+mn-cs"/>
              </a:rPr>
              <a:t>unbind()</a:t>
            </a:r>
            <a:r>
              <a:rPr lang="zh-CN" altLang="en-US" sz="1200" b="0" i="0" kern="1200" dirty="0" smtClean="0">
                <a:solidFill>
                  <a:schemeClr val="tx1"/>
                </a:solidFill>
                <a:latin typeface="+mn-lt"/>
                <a:ea typeface="+mn-ea"/>
                <a:cs typeface="+mn-cs"/>
              </a:rPr>
              <a:t>方法时，这个</a:t>
            </a:r>
            <a:r>
              <a:rPr lang="en-US" altLang="zh-CN" sz="1200" b="0" i="0" kern="1200" dirty="0" smtClean="0">
                <a:solidFill>
                  <a:schemeClr val="tx1"/>
                </a:solidFill>
                <a:latin typeface="+mn-lt"/>
                <a:ea typeface="+mn-ea"/>
                <a:cs typeface="+mn-cs"/>
              </a:rPr>
              <a:t>service</a:t>
            </a:r>
            <a:r>
              <a:rPr lang="zh-CN" altLang="en-US" sz="1200" b="0" i="0" kern="1200" dirty="0" smtClean="0">
                <a:solidFill>
                  <a:schemeClr val="tx1"/>
                </a:solidFill>
                <a:latin typeface="+mn-lt"/>
                <a:ea typeface="+mn-ea"/>
                <a:cs typeface="+mn-cs"/>
              </a:rPr>
              <a:t>就会被销毁了。</a:t>
            </a:r>
            <a:endParaRPr lang="zh-CN" altLang="en-US" dirty="0"/>
          </a:p>
        </p:txBody>
      </p:sp>
      <p:sp>
        <p:nvSpPr>
          <p:cNvPr id="4" name="灯片编号占位符 3"/>
          <p:cNvSpPr>
            <a:spLocks noGrp="1"/>
          </p:cNvSpPr>
          <p:nvPr>
            <p:ph type="sldNum" sz="quarter" idx="10"/>
          </p:nvPr>
        </p:nvSpPr>
        <p:spPr/>
        <p:txBody>
          <a:bodyPr/>
          <a:lstStyle/>
          <a:p>
            <a:fld id="{D8290B59-3C1D-4E67-A68C-F9F800A6E09B}" type="slidenum">
              <a:rPr lang="zh-CN" altLang="en-US" smtClean="0"/>
              <a:pPr/>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意思是</a:t>
            </a:r>
            <a:r>
              <a:rPr lang="en-US" altLang="zh-CN" sz="1200" b="0" i="0" kern="1200" dirty="0" smtClean="0">
                <a:solidFill>
                  <a:schemeClr val="tx1"/>
                </a:solidFill>
                <a:latin typeface="+mn-lt"/>
                <a:ea typeface="+mn-ea"/>
                <a:cs typeface="+mn-cs"/>
              </a:rPr>
              <a:t>service</a:t>
            </a:r>
            <a:r>
              <a:rPr lang="zh-CN" altLang="en-US" sz="1200" b="0" i="0" kern="1200" dirty="0" smtClean="0">
                <a:solidFill>
                  <a:schemeClr val="tx1"/>
                </a:solidFill>
                <a:latin typeface="+mn-lt"/>
                <a:ea typeface="+mn-ea"/>
                <a:cs typeface="+mn-cs"/>
              </a:rPr>
              <a:t>与</a:t>
            </a:r>
            <a:r>
              <a:rPr lang="en-US" altLang="zh-CN" sz="1200" b="0" i="0" kern="1200" dirty="0" smtClean="0">
                <a:solidFill>
                  <a:schemeClr val="tx1"/>
                </a:solidFill>
                <a:latin typeface="+mn-lt"/>
                <a:ea typeface="+mn-ea"/>
                <a:cs typeface="+mn-cs"/>
              </a:rPr>
              <a:t>activity</a:t>
            </a:r>
            <a:r>
              <a:rPr lang="zh-CN" altLang="en-US" sz="1200" b="0" i="0" kern="1200" dirty="0" smtClean="0">
                <a:solidFill>
                  <a:schemeClr val="tx1"/>
                </a:solidFill>
                <a:latin typeface="+mn-lt"/>
                <a:ea typeface="+mn-ea"/>
                <a:cs typeface="+mn-cs"/>
              </a:rPr>
              <a:t>一样都存在与当前进程的主线程中，所以，一些阻塞</a:t>
            </a:r>
            <a:r>
              <a:rPr lang="en-US" altLang="zh-CN" sz="1200" b="0" i="0" kern="1200" dirty="0" smtClean="0">
                <a:solidFill>
                  <a:schemeClr val="tx1"/>
                </a:solidFill>
                <a:latin typeface="+mn-lt"/>
                <a:ea typeface="+mn-ea"/>
                <a:cs typeface="+mn-cs"/>
              </a:rPr>
              <a:t>UI</a:t>
            </a:r>
            <a:r>
              <a:rPr lang="zh-CN" altLang="en-US" sz="1200" b="0" i="0" kern="1200" dirty="0" smtClean="0">
                <a:solidFill>
                  <a:schemeClr val="tx1"/>
                </a:solidFill>
                <a:latin typeface="+mn-lt"/>
                <a:ea typeface="+mn-ea"/>
                <a:cs typeface="+mn-cs"/>
              </a:rPr>
              <a:t>的操作，比如耗时操作不能放在</a:t>
            </a:r>
            <a:r>
              <a:rPr lang="en-US" altLang="zh-CN" sz="1200" b="0" i="0" kern="1200" dirty="0" smtClean="0">
                <a:solidFill>
                  <a:schemeClr val="tx1"/>
                </a:solidFill>
                <a:latin typeface="+mn-lt"/>
                <a:ea typeface="+mn-ea"/>
                <a:cs typeface="+mn-cs"/>
              </a:rPr>
              <a:t>service</a:t>
            </a:r>
            <a:r>
              <a:rPr lang="zh-CN" altLang="en-US" sz="1200" b="0" i="0" kern="1200" dirty="0" smtClean="0">
                <a:solidFill>
                  <a:schemeClr val="tx1"/>
                </a:solidFill>
                <a:latin typeface="+mn-lt"/>
                <a:ea typeface="+mn-ea"/>
                <a:cs typeface="+mn-cs"/>
              </a:rPr>
              <a:t>里进行，比如另外开启一个线程来处理诸如网络请求的耗时操作。如果在</a:t>
            </a:r>
            <a:r>
              <a:rPr lang="en-US" altLang="zh-CN" sz="1200" b="0" i="0" kern="1200" dirty="0" smtClean="0">
                <a:solidFill>
                  <a:schemeClr val="tx1"/>
                </a:solidFill>
                <a:latin typeface="+mn-lt"/>
                <a:ea typeface="+mn-ea"/>
                <a:cs typeface="+mn-cs"/>
              </a:rPr>
              <a:t>service</a:t>
            </a:r>
            <a:r>
              <a:rPr lang="zh-CN" altLang="en-US" sz="1200" b="0" i="0" kern="1200" dirty="0" smtClean="0">
                <a:solidFill>
                  <a:schemeClr val="tx1"/>
                </a:solidFill>
                <a:latin typeface="+mn-lt"/>
                <a:ea typeface="+mn-ea"/>
                <a:cs typeface="+mn-cs"/>
              </a:rPr>
              <a:t>里进行一些耗</a:t>
            </a:r>
            <a:r>
              <a:rPr lang="en-US" altLang="zh-CN" sz="1200" b="0" i="0" kern="1200" dirty="0" smtClean="0">
                <a:solidFill>
                  <a:schemeClr val="tx1"/>
                </a:solidFill>
                <a:latin typeface="+mn-lt"/>
                <a:ea typeface="+mn-ea"/>
                <a:cs typeface="+mn-cs"/>
              </a:rPr>
              <a:t>CPU</a:t>
            </a:r>
            <a:r>
              <a:rPr lang="zh-CN" altLang="en-US" sz="1200" b="0" i="0" kern="1200" dirty="0" smtClean="0">
                <a:solidFill>
                  <a:schemeClr val="tx1"/>
                </a:solidFill>
                <a:latin typeface="+mn-lt"/>
                <a:ea typeface="+mn-ea"/>
                <a:cs typeface="+mn-cs"/>
              </a:rPr>
              <a:t>和耗时操作，可能会引发</a:t>
            </a:r>
            <a:r>
              <a:rPr lang="en-US" altLang="zh-CN" sz="1200" b="0" i="0" kern="1200" dirty="0" smtClean="0">
                <a:solidFill>
                  <a:schemeClr val="tx1"/>
                </a:solidFill>
                <a:latin typeface="+mn-lt"/>
                <a:ea typeface="+mn-ea"/>
                <a:cs typeface="+mn-cs"/>
              </a:rPr>
              <a:t>ANR</a:t>
            </a:r>
            <a:r>
              <a:rPr lang="zh-CN" altLang="en-US" sz="1200" b="0" i="0" kern="1200" dirty="0" smtClean="0">
                <a:solidFill>
                  <a:schemeClr val="tx1"/>
                </a:solidFill>
                <a:latin typeface="+mn-lt"/>
                <a:ea typeface="+mn-ea"/>
                <a:cs typeface="+mn-cs"/>
              </a:rPr>
              <a:t>警告，这时应用会弹出是强制关闭还是等待的对话框。所以，对</a:t>
            </a:r>
            <a:r>
              <a:rPr lang="en-US" altLang="zh-CN" sz="1200" b="0" i="0" kern="1200" dirty="0" smtClean="0">
                <a:solidFill>
                  <a:schemeClr val="tx1"/>
                </a:solidFill>
                <a:latin typeface="+mn-lt"/>
                <a:ea typeface="+mn-ea"/>
                <a:cs typeface="+mn-cs"/>
              </a:rPr>
              <a:t>service</a:t>
            </a:r>
            <a:r>
              <a:rPr lang="zh-CN" altLang="en-US" sz="1200" b="0" i="0" kern="1200" dirty="0" smtClean="0">
                <a:solidFill>
                  <a:schemeClr val="tx1"/>
                </a:solidFill>
                <a:latin typeface="+mn-lt"/>
                <a:ea typeface="+mn-ea"/>
                <a:cs typeface="+mn-cs"/>
              </a:rPr>
              <a:t>的理解就是和</a:t>
            </a:r>
            <a:r>
              <a:rPr lang="en-US" altLang="zh-CN" sz="1200" b="0" i="0" kern="1200" dirty="0" smtClean="0">
                <a:solidFill>
                  <a:schemeClr val="tx1"/>
                </a:solidFill>
                <a:latin typeface="+mn-lt"/>
                <a:ea typeface="+mn-ea"/>
                <a:cs typeface="+mn-cs"/>
              </a:rPr>
              <a:t>activity</a:t>
            </a:r>
            <a:r>
              <a:rPr lang="zh-CN" altLang="en-US" sz="1200" b="0" i="0" kern="1200" dirty="0" smtClean="0">
                <a:solidFill>
                  <a:schemeClr val="tx1"/>
                </a:solidFill>
                <a:latin typeface="+mn-lt"/>
                <a:ea typeface="+mn-ea"/>
                <a:cs typeface="+mn-cs"/>
              </a:rPr>
              <a:t>平级的，只不过是看不见的，在后台运行的一个组件，这也是为什么和</a:t>
            </a:r>
            <a:r>
              <a:rPr lang="en-US" altLang="zh-CN" sz="1200" b="0" i="0" kern="1200" dirty="0" smtClean="0">
                <a:solidFill>
                  <a:schemeClr val="tx1"/>
                </a:solidFill>
                <a:latin typeface="+mn-lt"/>
                <a:ea typeface="+mn-ea"/>
                <a:cs typeface="+mn-cs"/>
              </a:rPr>
              <a:t>activity</a:t>
            </a:r>
            <a:r>
              <a:rPr lang="zh-CN" altLang="en-US" sz="1200" b="0" i="0" kern="1200" dirty="0" smtClean="0">
                <a:solidFill>
                  <a:schemeClr val="tx1"/>
                </a:solidFill>
                <a:latin typeface="+mn-lt"/>
                <a:ea typeface="+mn-ea"/>
                <a:cs typeface="+mn-cs"/>
              </a:rPr>
              <a:t>同被说为</a:t>
            </a:r>
            <a:r>
              <a:rPr lang="en-US" altLang="zh-CN" sz="1200" b="0" i="0" kern="1200" dirty="0" smtClean="0">
                <a:solidFill>
                  <a:schemeClr val="tx1"/>
                </a:solidFill>
                <a:latin typeface="+mn-lt"/>
                <a:ea typeface="+mn-ea"/>
                <a:cs typeface="+mn-cs"/>
              </a:rPr>
              <a:t>Android</a:t>
            </a:r>
            <a:r>
              <a:rPr lang="zh-CN" altLang="en-US" sz="1200" b="0" i="0" kern="1200" dirty="0" smtClean="0">
                <a:solidFill>
                  <a:schemeClr val="tx1"/>
                </a:solidFill>
                <a:latin typeface="+mn-lt"/>
                <a:ea typeface="+mn-ea"/>
                <a:cs typeface="+mn-cs"/>
              </a:rPr>
              <a:t>的基本组件。</a:t>
            </a:r>
            <a:endParaRPr lang="zh-CN" altLang="en-US" dirty="0"/>
          </a:p>
        </p:txBody>
      </p:sp>
      <p:sp>
        <p:nvSpPr>
          <p:cNvPr id="4" name="灯片编号占位符 3"/>
          <p:cNvSpPr>
            <a:spLocks noGrp="1"/>
          </p:cNvSpPr>
          <p:nvPr>
            <p:ph type="sldNum" sz="quarter" idx="10"/>
          </p:nvPr>
        </p:nvSpPr>
        <p:spPr/>
        <p:txBody>
          <a:bodyPr/>
          <a:lstStyle/>
          <a:p>
            <a:fld id="{D8290B59-3C1D-4E67-A68C-F9F800A6E09B}" type="slidenum">
              <a:rPr lang="zh-CN" altLang="en-US" smtClean="0"/>
              <a:pPr/>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1" i="0" kern="1200" dirty="0" smtClean="0">
                <a:solidFill>
                  <a:schemeClr val="tx1"/>
                </a:solidFill>
                <a:latin typeface="+mn-lt"/>
                <a:ea typeface="+mn-ea"/>
                <a:cs typeface="+mn-cs"/>
              </a:rPr>
              <a:t>Service </a:t>
            </a:r>
            <a:r>
              <a:rPr lang="zh-CN" altLang="en-US" sz="1200" b="1" i="0" kern="1200" dirty="0" smtClean="0">
                <a:solidFill>
                  <a:schemeClr val="tx1"/>
                </a:solidFill>
                <a:latin typeface="+mn-lt"/>
                <a:ea typeface="+mn-ea"/>
                <a:cs typeface="+mn-cs"/>
              </a:rPr>
              <a:t>与 </a:t>
            </a:r>
            <a:r>
              <a:rPr lang="en-US" altLang="zh-CN" sz="1200" b="1" i="0" kern="1200" dirty="0" smtClean="0">
                <a:solidFill>
                  <a:schemeClr val="tx1"/>
                </a:solidFill>
                <a:latin typeface="+mn-lt"/>
                <a:ea typeface="+mn-ea"/>
                <a:cs typeface="+mn-cs"/>
              </a:rPr>
              <a:t>Thread </a:t>
            </a:r>
            <a:r>
              <a:rPr lang="zh-CN" altLang="en-US" sz="1200" b="1" i="0" kern="1200" dirty="0" smtClean="0">
                <a:solidFill>
                  <a:schemeClr val="tx1"/>
                </a:solidFill>
                <a:latin typeface="+mn-lt"/>
                <a:ea typeface="+mn-ea"/>
                <a:cs typeface="+mn-cs"/>
              </a:rPr>
              <a:t>的区别</a:t>
            </a:r>
            <a:endParaRPr lang="en-US" altLang="zh-CN" sz="1200" b="1" i="0" kern="1200" dirty="0" smtClean="0">
              <a:solidFill>
                <a:schemeClr val="tx1"/>
              </a:solidFill>
              <a:latin typeface="+mn-lt"/>
              <a:ea typeface="+mn-ea"/>
              <a:cs typeface="+mn-cs"/>
            </a:endParaRPr>
          </a:p>
          <a:p>
            <a:r>
              <a:rPr lang="en-US" altLang="zh-CN" sz="1200" b="1" i="0" kern="1200" dirty="0" smtClean="0">
                <a:solidFill>
                  <a:schemeClr val="tx1"/>
                </a:solidFill>
                <a:latin typeface="+mn-lt"/>
                <a:ea typeface="+mn-ea"/>
                <a:cs typeface="+mn-cs"/>
              </a:rPr>
              <a:t>Thread</a:t>
            </a:r>
            <a:r>
              <a:rPr lang="zh-CN" altLang="en-US" sz="1200" b="1"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Thread </a:t>
            </a:r>
            <a:r>
              <a:rPr lang="zh-CN" altLang="en-US" sz="1200" b="0" i="0" kern="1200" dirty="0" smtClean="0">
                <a:solidFill>
                  <a:schemeClr val="tx1"/>
                </a:solidFill>
                <a:latin typeface="+mn-lt"/>
                <a:ea typeface="+mn-ea"/>
                <a:cs typeface="+mn-cs"/>
              </a:rPr>
              <a:t>是程序执行的最小单元，它是分配</a:t>
            </a:r>
            <a:r>
              <a:rPr lang="en-US" altLang="zh-CN" sz="1200" b="0" i="0" kern="1200" dirty="0" smtClean="0">
                <a:solidFill>
                  <a:schemeClr val="tx1"/>
                </a:solidFill>
                <a:latin typeface="+mn-lt"/>
                <a:ea typeface="+mn-ea"/>
                <a:cs typeface="+mn-cs"/>
              </a:rPr>
              <a:t>CPU</a:t>
            </a:r>
            <a:r>
              <a:rPr lang="zh-CN" altLang="en-US" sz="1200" b="0" i="0" kern="1200" dirty="0" smtClean="0">
                <a:solidFill>
                  <a:schemeClr val="tx1"/>
                </a:solidFill>
                <a:latin typeface="+mn-lt"/>
                <a:ea typeface="+mn-ea"/>
                <a:cs typeface="+mn-cs"/>
              </a:rPr>
              <a:t>的基本单位。可以用 </a:t>
            </a:r>
            <a:r>
              <a:rPr lang="en-US" altLang="zh-CN" sz="1200" b="0" i="0" kern="1200" dirty="0" smtClean="0">
                <a:solidFill>
                  <a:schemeClr val="tx1"/>
                </a:solidFill>
                <a:latin typeface="+mn-lt"/>
                <a:ea typeface="+mn-ea"/>
                <a:cs typeface="+mn-cs"/>
              </a:rPr>
              <a:t>Thread </a:t>
            </a:r>
            <a:r>
              <a:rPr lang="zh-CN" altLang="en-US" sz="1200" b="0" i="0" kern="1200" dirty="0" smtClean="0">
                <a:solidFill>
                  <a:schemeClr val="tx1"/>
                </a:solidFill>
                <a:latin typeface="+mn-lt"/>
                <a:ea typeface="+mn-ea"/>
                <a:cs typeface="+mn-cs"/>
              </a:rPr>
              <a:t>来执行一些异步的操作。</a:t>
            </a:r>
            <a:endParaRPr lang="en-US" altLang="zh-CN" sz="1200" b="0" i="0" kern="1200" dirty="0" smtClean="0">
              <a:solidFill>
                <a:schemeClr val="tx1"/>
              </a:solidFill>
              <a:latin typeface="+mn-lt"/>
              <a:ea typeface="+mn-ea"/>
              <a:cs typeface="+mn-cs"/>
            </a:endParaRPr>
          </a:p>
          <a:p>
            <a:r>
              <a:rPr lang="en-US" altLang="zh-CN" sz="1200" b="1" i="0" kern="1200" dirty="0" smtClean="0">
                <a:solidFill>
                  <a:schemeClr val="tx1"/>
                </a:solidFill>
                <a:latin typeface="+mn-lt"/>
                <a:ea typeface="+mn-ea"/>
                <a:cs typeface="+mn-cs"/>
              </a:rPr>
              <a:t>Service</a:t>
            </a:r>
            <a:r>
              <a:rPr lang="zh-CN" altLang="en-US" sz="1200" b="1"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Service </a:t>
            </a:r>
            <a:r>
              <a:rPr lang="zh-CN" altLang="en-US" sz="1200" b="0" i="0" kern="1200" dirty="0" smtClean="0">
                <a:solidFill>
                  <a:schemeClr val="tx1"/>
                </a:solidFill>
                <a:latin typeface="+mn-lt"/>
                <a:ea typeface="+mn-ea"/>
                <a:cs typeface="+mn-cs"/>
              </a:rPr>
              <a:t>是</a:t>
            </a:r>
            <a:r>
              <a:rPr lang="en-US" altLang="zh-CN" sz="1200" b="0" i="0" kern="1200" dirty="0" smtClean="0">
                <a:solidFill>
                  <a:schemeClr val="tx1"/>
                </a:solidFill>
                <a:latin typeface="+mn-lt"/>
                <a:ea typeface="+mn-ea"/>
                <a:cs typeface="+mn-cs"/>
              </a:rPr>
              <a:t>android</a:t>
            </a:r>
            <a:r>
              <a:rPr lang="zh-CN" altLang="en-US" sz="1200" b="0" i="0" kern="1200" dirty="0" smtClean="0">
                <a:solidFill>
                  <a:schemeClr val="tx1"/>
                </a:solidFill>
                <a:latin typeface="+mn-lt"/>
                <a:ea typeface="+mn-ea"/>
                <a:cs typeface="+mn-cs"/>
              </a:rPr>
              <a:t>的一种机制，当它运行的时候如果是</a:t>
            </a:r>
            <a:r>
              <a:rPr lang="en-US" altLang="zh-CN" sz="1200" b="0" i="0" kern="1200" dirty="0" smtClean="0">
                <a:solidFill>
                  <a:schemeClr val="tx1"/>
                </a:solidFill>
                <a:latin typeface="+mn-lt"/>
                <a:ea typeface="+mn-ea"/>
                <a:cs typeface="+mn-cs"/>
              </a:rPr>
              <a:t>Local Service</a:t>
            </a:r>
            <a:r>
              <a:rPr lang="zh-CN" altLang="en-US" sz="1200" b="0" i="0" kern="1200" dirty="0" smtClean="0">
                <a:solidFill>
                  <a:schemeClr val="tx1"/>
                </a:solidFill>
                <a:latin typeface="+mn-lt"/>
                <a:ea typeface="+mn-ea"/>
                <a:cs typeface="+mn-cs"/>
              </a:rPr>
              <a:t>，那么对应的 </a:t>
            </a:r>
            <a:r>
              <a:rPr lang="en-US" altLang="zh-CN" sz="1200" b="0" i="0" kern="1200" dirty="0" smtClean="0">
                <a:solidFill>
                  <a:schemeClr val="tx1"/>
                </a:solidFill>
                <a:latin typeface="+mn-lt"/>
                <a:ea typeface="+mn-ea"/>
                <a:cs typeface="+mn-cs"/>
              </a:rPr>
              <a:t>Service </a:t>
            </a:r>
            <a:r>
              <a:rPr lang="zh-CN" altLang="en-US" sz="1200" b="0" i="0" kern="1200" dirty="0" smtClean="0">
                <a:solidFill>
                  <a:schemeClr val="tx1"/>
                </a:solidFill>
                <a:latin typeface="+mn-lt"/>
                <a:ea typeface="+mn-ea"/>
                <a:cs typeface="+mn-cs"/>
              </a:rPr>
              <a:t>是运行在主进程的 </a:t>
            </a:r>
            <a:r>
              <a:rPr lang="en-US" altLang="zh-CN" sz="1200" b="0" i="0" kern="1200" dirty="0" smtClean="0">
                <a:solidFill>
                  <a:schemeClr val="tx1"/>
                </a:solidFill>
                <a:latin typeface="+mn-lt"/>
                <a:ea typeface="+mn-ea"/>
                <a:cs typeface="+mn-cs"/>
              </a:rPr>
              <a:t>main </a:t>
            </a:r>
            <a:r>
              <a:rPr lang="zh-CN" altLang="en-US" sz="1200" b="0" i="0" kern="1200" dirty="0" smtClean="0">
                <a:solidFill>
                  <a:schemeClr val="tx1"/>
                </a:solidFill>
                <a:latin typeface="+mn-lt"/>
                <a:ea typeface="+mn-ea"/>
                <a:cs typeface="+mn-cs"/>
              </a:rPr>
              <a:t>线程上的。如：</a:t>
            </a:r>
            <a:r>
              <a:rPr lang="en-US" altLang="zh-CN" sz="1200" b="0" i="0" kern="1200" dirty="0" smtClean="0">
                <a:solidFill>
                  <a:schemeClr val="tx1"/>
                </a:solidFill>
                <a:latin typeface="+mn-lt"/>
                <a:ea typeface="+mn-ea"/>
                <a:cs typeface="+mn-cs"/>
              </a:rPr>
              <a:t>onCreate</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onStart </a:t>
            </a:r>
            <a:r>
              <a:rPr lang="zh-CN" altLang="en-US" sz="1200" b="0" i="0" kern="1200" dirty="0" smtClean="0">
                <a:solidFill>
                  <a:schemeClr val="tx1"/>
                </a:solidFill>
                <a:latin typeface="+mn-lt"/>
                <a:ea typeface="+mn-ea"/>
                <a:cs typeface="+mn-cs"/>
              </a:rPr>
              <a:t>这些函数在被系统调用的时候都是在主进程的 </a:t>
            </a:r>
            <a:r>
              <a:rPr lang="en-US" altLang="zh-CN" sz="1200" b="0" i="0" kern="1200" dirty="0" smtClean="0">
                <a:solidFill>
                  <a:schemeClr val="tx1"/>
                </a:solidFill>
                <a:latin typeface="+mn-lt"/>
                <a:ea typeface="+mn-ea"/>
                <a:cs typeface="+mn-cs"/>
              </a:rPr>
              <a:t>main </a:t>
            </a:r>
            <a:r>
              <a:rPr lang="zh-CN" altLang="en-US" sz="1200" b="0" i="0" kern="1200" dirty="0" smtClean="0">
                <a:solidFill>
                  <a:schemeClr val="tx1"/>
                </a:solidFill>
                <a:latin typeface="+mn-lt"/>
                <a:ea typeface="+mn-ea"/>
                <a:cs typeface="+mn-cs"/>
              </a:rPr>
              <a:t>线程上运行的。如果是</a:t>
            </a:r>
            <a:r>
              <a:rPr lang="en-US" altLang="zh-CN" sz="1200" b="0" i="0" kern="1200" dirty="0" smtClean="0">
                <a:solidFill>
                  <a:schemeClr val="tx1"/>
                </a:solidFill>
                <a:latin typeface="+mn-lt"/>
                <a:ea typeface="+mn-ea"/>
                <a:cs typeface="+mn-cs"/>
              </a:rPr>
              <a:t>Remote Service</a:t>
            </a:r>
            <a:r>
              <a:rPr lang="zh-CN" altLang="en-US" sz="1200" b="0" i="0" kern="1200" dirty="0" smtClean="0">
                <a:solidFill>
                  <a:schemeClr val="tx1"/>
                </a:solidFill>
                <a:latin typeface="+mn-lt"/>
                <a:ea typeface="+mn-ea"/>
                <a:cs typeface="+mn-cs"/>
              </a:rPr>
              <a:t>，那么对应的 </a:t>
            </a:r>
            <a:r>
              <a:rPr lang="en-US" altLang="zh-CN" sz="1200" b="0" i="0" kern="1200" dirty="0" smtClean="0">
                <a:solidFill>
                  <a:schemeClr val="tx1"/>
                </a:solidFill>
                <a:latin typeface="+mn-lt"/>
                <a:ea typeface="+mn-ea"/>
                <a:cs typeface="+mn-cs"/>
              </a:rPr>
              <a:t>Service </a:t>
            </a:r>
            <a:r>
              <a:rPr lang="zh-CN" altLang="en-US" sz="1200" b="0" i="0" kern="1200" dirty="0" smtClean="0">
                <a:solidFill>
                  <a:schemeClr val="tx1"/>
                </a:solidFill>
                <a:latin typeface="+mn-lt"/>
                <a:ea typeface="+mn-ea"/>
                <a:cs typeface="+mn-cs"/>
              </a:rPr>
              <a:t>则是运行在独立进程的 </a:t>
            </a:r>
            <a:r>
              <a:rPr lang="en-US" altLang="zh-CN" sz="1200" b="0" i="0" kern="1200" dirty="0" smtClean="0">
                <a:solidFill>
                  <a:schemeClr val="tx1"/>
                </a:solidFill>
                <a:latin typeface="+mn-lt"/>
                <a:ea typeface="+mn-ea"/>
                <a:cs typeface="+mn-cs"/>
              </a:rPr>
              <a:t>main </a:t>
            </a:r>
            <a:r>
              <a:rPr lang="zh-CN" altLang="en-US" sz="1200" b="0" i="0" kern="1200" dirty="0" smtClean="0">
                <a:solidFill>
                  <a:schemeClr val="tx1"/>
                </a:solidFill>
                <a:latin typeface="+mn-lt"/>
                <a:ea typeface="+mn-ea"/>
                <a:cs typeface="+mn-cs"/>
              </a:rPr>
              <a:t>线程上。因此请不要把 </a:t>
            </a:r>
            <a:r>
              <a:rPr lang="en-US" altLang="zh-CN" sz="1200" b="0" i="0" kern="1200" dirty="0" smtClean="0">
                <a:solidFill>
                  <a:schemeClr val="tx1"/>
                </a:solidFill>
                <a:latin typeface="+mn-lt"/>
                <a:ea typeface="+mn-ea"/>
                <a:cs typeface="+mn-cs"/>
              </a:rPr>
              <a:t>Service </a:t>
            </a:r>
            <a:r>
              <a:rPr lang="zh-CN" altLang="en-US" sz="1200" b="0" i="0" kern="1200" dirty="0" smtClean="0">
                <a:solidFill>
                  <a:schemeClr val="tx1"/>
                </a:solidFill>
                <a:latin typeface="+mn-lt"/>
                <a:ea typeface="+mn-ea"/>
                <a:cs typeface="+mn-cs"/>
              </a:rPr>
              <a:t>理解成线程，它跟线程半毛钱的关系都没有！</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既然这样，那么我们为什么要用 </a:t>
            </a:r>
            <a:r>
              <a:rPr lang="en-US" altLang="zh-CN" sz="1200" b="0" i="0" kern="1200" dirty="0" smtClean="0">
                <a:solidFill>
                  <a:schemeClr val="tx1"/>
                </a:solidFill>
                <a:latin typeface="+mn-lt"/>
                <a:ea typeface="+mn-ea"/>
                <a:cs typeface="+mn-cs"/>
              </a:rPr>
              <a:t>Service </a:t>
            </a:r>
            <a:r>
              <a:rPr lang="zh-CN" altLang="en-US" sz="1200" b="0" i="0" kern="1200" dirty="0" smtClean="0">
                <a:solidFill>
                  <a:schemeClr val="tx1"/>
                </a:solidFill>
                <a:latin typeface="+mn-lt"/>
                <a:ea typeface="+mn-ea"/>
                <a:cs typeface="+mn-cs"/>
              </a:rPr>
              <a:t>呢？其实这跟 </a:t>
            </a:r>
            <a:r>
              <a:rPr lang="en-US" altLang="zh-CN" sz="1200" b="0" i="0" kern="1200" dirty="0" smtClean="0">
                <a:solidFill>
                  <a:schemeClr val="tx1"/>
                </a:solidFill>
                <a:latin typeface="+mn-lt"/>
                <a:ea typeface="+mn-ea"/>
                <a:cs typeface="+mn-cs"/>
              </a:rPr>
              <a:t>android </a:t>
            </a:r>
            <a:r>
              <a:rPr lang="zh-CN" altLang="en-US" sz="1200" b="0" i="0" kern="1200" dirty="0" smtClean="0">
                <a:solidFill>
                  <a:schemeClr val="tx1"/>
                </a:solidFill>
                <a:latin typeface="+mn-lt"/>
                <a:ea typeface="+mn-ea"/>
                <a:cs typeface="+mn-cs"/>
              </a:rPr>
              <a:t>的系统机制有关，我们先拿 </a:t>
            </a:r>
            <a:r>
              <a:rPr lang="en-US" altLang="zh-CN" sz="1200" b="0" i="0" kern="1200" dirty="0" smtClean="0">
                <a:solidFill>
                  <a:schemeClr val="tx1"/>
                </a:solidFill>
                <a:latin typeface="+mn-lt"/>
                <a:ea typeface="+mn-ea"/>
                <a:cs typeface="+mn-cs"/>
              </a:rPr>
              <a:t>Thread </a:t>
            </a:r>
            <a:r>
              <a:rPr lang="zh-CN" altLang="en-US" sz="1200" b="0" i="0" kern="1200" dirty="0" smtClean="0">
                <a:solidFill>
                  <a:schemeClr val="tx1"/>
                </a:solidFill>
                <a:latin typeface="+mn-lt"/>
                <a:ea typeface="+mn-ea"/>
                <a:cs typeface="+mn-cs"/>
              </a:rPr>
              <a:t>来说。</a:t>
            </a:r>
            <a:r>
              <a:rPr lang="en-US" altLang="zh-CN" sz="1200" b="0" i="0" kern="1200" dirty="0" smtClean="0">
                <a:solidFill>
                  <a:schemeClr val="tx1"/>
                </a:solidFill>
                <a:latin typeface="+mn-lt"/>
                <a:ea typeface="+mn-ea"/>
                <a:cs typeface="+mn-cs"/>
              </a:rPr>
              <a:t>Thread </a:t>
            </a:r>
            <a:r>
              <a:rPr lang="zh-CN" altLang="en-US" sz="1200" b="0" i="0" kern="1200" dirty="0" smtClean="0">
                <a:solidFill>
                  <a:schemeClr val="tx1"/>
                </a:solidFill>
                <a:latin typeface="+mn-lt"/>
                <a:ea typeface="+mn-ea"/>
                <a:cs typeface="+mn-cs"/>
              </a:rPr>
              <a:t>的运行是独立于 </a:t>
            </a:r>
            <a:r>
              <a:rPr lang="en-US" altLang="zh-CN" sz="1200" b="0" i="0" kern="1200" dirty="0" smtClean="0">
                <a:solidFill>
                  <a:schemeClr val="tx1"/>
                </a:solidFill>
                <a:latin typeface="+mn-lt"/>
                <a:ea typeface="+mn-ea"/>
                <a:cs typeface="+mn-cs"/>
              </a:rPr>
              <a:t>Activity </a:t>
            </a:r>
            <a:r>
              <a:rPr lang="zh-CN" altLang="en-US" sz="1200" b="0" i="0" kern="1200" dirty="0" smtClean="0">
                <a:solidFill>
                  <a:schemeClr val="tx1"/>
                </a:solidFill>
                <a:latin typeface="+mn-lt"/>
                <a:ea typeface="+mn-ea"/>
                <a:cs typeface="+mn-cs"/>
              </a:rPr>
              <a:t>的，也就是说当一个 </a:t>
            </a:r>
            <a:r>
              <a:rPr lang="en-US" altLang="zh-CN" sz="1200" b="0" i="0" kern="1200" dirty="0" smtClean="0">
                <a:solidFill>
                  <a:schemeClr val="tx1"/>
                </a:solidFill>
                <a:latin typeface="+mn-lt"/>
                <a:ea typeface="+mn-ea"/>
                <a:cs typeface="+mn-cs"/>
              </a:rPr>
              <a:t>Activity </a:t>
            </a:r>
            <a:r>
              <a:rPr lang="zh-CN" altLang="en-US" sz="1200" b="0" i="0" kern="1200" dirty="0" smtClean="0">
                <a:solidFill>
                  <a:schemeClr val="tx1"/>
                </a:solidFill>
                <a:latin typeface="+mn-lt"/>
                <a:ea typeface="+mn-ea"/>
                <a:cs typeface="+mn-cs"/>
              </a:rPr>
              <a:t>被 </a:t>
            </a:r>
            <a:r>
              <a:rPr lang="en-US" altLang="zh-CN" sz="1200" b="0" i="0" kern="1200" dirty="0" smtClean="0">
                <a:solidFill>
                  <a:schemeClr val="tx1"/>
                </a:solidFill>
                <a:latin typeface="+mn-lt"/>
                <a:ea typeface="+mn-ea"/>
                <a:cs typeface="+mn-cs"/>
              </a:rPr>
              <a:t>finish </a:t>
            </a:r>
            <a:r>
              <a:rPr lang="zh-CN" altLang="en-US" sz="1200" b="0" i="0" kern="1200" dirty="0" smtClean="0">
                <a:solidFill>
                  <a:schemeClr val="tx1"/>
                </a:solidFill>
                <a:latin typeface="+mn-lt"/>
                <a:ea typeface="+mn-ea"/>
                <a:cs typeface="+mn-cs"/>
              </a:rPr>
              <a:t>之后，如果你没有主动停止 </a:t>
            </a:r>
            <a:r>
              <a:rPr lang="en-US" altLang="zh-CN" sz="1200" b="0" i="0" kern="1200" dirty="0" smtClean="0">
                <a:solidFill>
                  <a:schemeClr val="tx1"/>
                </a:solidFill>
                <a:latin typeface="+mn-lt"/>
                <a:ea typeface="+mn-ea"/>
                <a:cs typeface="+mn-cs"/>
              </a:rPr>
              <a:t>Thread </a:t>
            </a:r>
            <a:r>
              <a:rPr lang="zh-CN" altLang="en-US" sz="1200" b="0" i="0" kern="1200" dirty="0" smtClean="0">
                <a:solidFill>
                  <a:schemeClr val="tx1"/>
                </a:solidFill>
                <a:latin typeface="+mn-lt"/>
                <a:ea typeface="+mn-ea"/>
                <a:cs typeface="+mn-cs"/>
              </a:rPr>
              <a:t>或者 </a:t>
            </a:r>
            <a:r>
              <a:rPr lang="en-US" altLang="zh-CN" sz="1200" b="0" i="0" kern="1200" dirty="0" smtClean="0">
                <a:solidFill>
                  <a:schemeClr val="tx1"/>
                </a:solidFill>
                <a:latin typeface="+mn-lt"/>
                <a:ea typeface="+mn-ea"/>
                <a:cs typeface="+mn-cs"/>
              </a:rPr>
              <a:t>Thread </a:t>
            </a:r>
            <a:r>
              <a:rPr lang="zh-CN" altLang="en-US" sz="1200" b="0" i="0" kern="1200" dirty="0" smtClean="0">
                <a:solidFill>
                  <a:schemeClr val="tx1"/>
                </a:solidFill>
                <a:latin typeface="+mn-lt"/>
                <a:ea typeface="+mn-ea"/>
                <a:cs typeface="+mn-cs"/>
              </a:rPr>
              <a:t>里的 </a:t>
            </a:r>
            <a:r>
              <a:rPr lang="en-US" altLang="zh-CN" sz="1200" b="0" i="0" kern="1200" dirty="0" smtClean="0">
                <a:solidFill>
                  <a:schemeClr val="tx1"/>
                </a:solidFill>
                <a:latin typeface="+mn-lt"/>
                <a:ea typeface="+mn-ea"/>
                <a:cs typeface="+mn-cs"/>
              </a:rPr>
              <a:t>run </a:t>
            </a:r>
            <a:r>
              <a:rPr lang="zh-CN" altLang="en-US" sz="1200" b="0" i="0" kern="1200" dirty="0" smtClean="0">
                <a:solidFill>
                  <a:schemeClr val="tx1"/>
                </a:solidFill>
                <a:latin typeface="+mn-lt"/>
                <a:ea typeface="+mn-ea"/>
                <a:cs typeface="+mn-cs"/>
              </a:rPr>
              <a:t>方法没有执行完毕的话，</a:t>
            </a:r>
            <a:r>
              <a:rPr lang="en-US" altLang="zh-CN" sz="1200" b="0" i="0" kern="1200" dirty="0" smtClean="0">
                <a:solidFill>
                  <a:schemeClr val="tx1"/>
                </a:solidFill>
                <a:latin typeface="+mn-lt"/>
                <a:ea typeface="+mn-ea"/>
                <a:cs typeface="+mn-cs"/>
              </a:rPr>
              <a:t>Thread </a:t>
            </a:r>
            <a:r>
              <a:rPr lang="zh-CN" altLang="en-US" sz="1200" b="0" i="0" kern="1200" dirty="0" smtClean="0">
                <a:solidFill>
                  <a:schemeClr val="tx1"/>
                </a:solidFill>
                <a:latin typeface="+mn-lt"/>
                <a:ea typeface="+mn-ea"/>
                <a:cs typeface="+mn-cs"/>
              </a:rPr>
              <a:t>也会一直执行。因此这里会出现一个问题：当 </a:t>
            </a:r>
            <a:r>
              <a:rPr lang="en-US" altLang="zh-CN" sz="1200" b="0" i="0" kern="1200" dirty="0" smtClean="0">
                <a:solidFill>
                  <a:schemeClr val="tx1"/>
                </a:solidFill>
                <a:latin typeface="+mn-lt"/>
                <a:ea typeface="+mn-ea"/>
                <a:cs typeface="+mn-cs"/>
              </a:rPr>
              <a:t>Activity </a:t>
            </a:r>
            <a:r>
              <a:rPr lang="zh-CN" altLang="en-US" sz="1200" b="0" i="0" kern="1200" dirty="0" smtClean="0">
                <a:solidFill>
                  <a:schemeClr val="tx1"/>
                </a:solidFill>
                <a:latin typeface="+mn-lt"/>
                <a:ea typeface="+mn-ea"/>
                <a:cs typeface="+mn-cs"/>
              </a:rPr>
              <a:t>被 </a:t>
            </a:r>
            <a:r>
              <a:rPr lang="en-US" altLang="zh-CN" sz="1200" b="0" i="0" kern="1200" dirty="0" smtClean="0">
                <a:solidFill>
                  <a:schemeClr val="tx1"/>
                </a:solidFill>
                <a:latin typeface="+mn-lt"/>
                <a:ea typeface="+mn-ea"/>
                <a:cs typeface="+mn-cs"/>
              </a:rPr>
              <a:t>finish </a:t>
            </a:r>
            <a:r>
              <a:rPr lang="zh-CN" altLang="en-US" sz="1200" b="0" i="0" kern="1200" dirty="0" smtClean="0">
                <a:solidFill>
                  <a:schemeClr val="tx1"/>
                </a:solidFill>
                <a:latin typeface="+mn-lt"/>
                <a:ea typeface="+mn-ea"/>
                <a:cs typeface="+mn-cs"/>
              </a:rPr>
              <a:t>之后，你不再持有该 </a:t>
            </a:r>
            <a:r>
              <a:rPr lang="en-US" altLang="zh-CN" sz="1200" b="0" i="0" kern="1200" dirty="0" smtClean="0">
                <a:solidFill>
                  <a:schemeClr val="tx1"/>
                </a:solidFill>
                <a:latin typeface="+mn-lt"/>
                <a:ea typeface="+mn-ea"/>
                <a:cs typeface="+mn-cs"/>
              </a:rPr>
              <a:t>Thread </a:t>
            </a:r>
            <a:r>
              <a:rPr lang="zh-CN" altLang="en-US" sz="1200" b="0" i="0" kern="1200" dirty="0" smtClean="0">
                <a:solidFill>
                  <a:schemeClr val="tx1"/>
                </a:solidFill>
                <a:latin typeface="+mn-lt"/>
                <a:ea typeface="+mn-ea"/>
                <a:cs typeface="+mn-cs"/>
              </a:rPr>
              <a:t>的引用。另一方面，你没有办法在不同的 </a:t>
            </a:r>
            <a:r>
              <a:rPr lang="en-US" altLang="zh-CN" sz="1200" b="0" i="0" kern="1200" dirty="0" smtClean="0">
                <a:solidFill>
                  <a:schemeClr val="tx1"/>
                </a:solidFill>
                <a:latin typeface="+mn-lt"/>
                <a:ea typeface="+mn-ea"/>
                <a:cs typeface="+mn-cs"/>
              </a:rPr>
              <a:t>Activity </a:t>
            </a:r>
            <a:r>
              <a:rPr lang="zh-CN" altLang="en-US" sz="1200" b="0" i="0" kern="1200" dirty="0" smtClean="0">
                <a:solidFill>
                  <a:schemeClr val="tx1"/>
                </a:solidFill>
                <a:latin typeface="+mn-lt"/>
                <a:ea typeface="+mn-ea"/>
                <a:cs typeface="+mn-cs"/>
              </a:rPr>
              <a:t>中对同一 </a:t>
            </a:r>
            <a:r>
              <a:rPr lang="en-US" altLang="zh-CN" sz="1200" b="0" i="0" kern="1200" dirty="0" smtClean="0">
                <a:solidFill>
                  <a:schemeClr val="tx1"/>
                </a:solidFill>
                <a:latin typeface="+mn-lt"/>
                <a:ea typeface="+mn-ea"/>
                <a:cs typeface="+mn-cs"/>
              </a:rPr>
              <a:t>Thread </a:t>
            </a:r>
            <a:r>
              <a:rPr lang="zh-CN" altLang="en-US" sz="1200" b="0" i="0" kern="1200" dirty="0" smtClean="0">
                <a:solidFill>
                  <a:schemeClr val="tx1"/>
                </a:solidFill>
                <a:latin typeface="+mn-lt"/>
                <a:ea typeface="+mn-ea"/>
                <a:cs typeface="+mn-cs"/>
              </a:rPr>
              <a:t>进行控制。</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举个例子：如果你的 </a:t>
            </a:r>
            <a:r>
              <a:rPr lang="en-US" altLang="zh-CN" sz="1200" b="0" i="0" kern="1200" dirty="0" smtClean="0">
                <a:solidFill>
                  <a:schemeClr val="tx1"/>
                </a:solidFill>
                <a:latin typeface="+mn-lt"/>
                <a:ea typeface="+mn-ea"/>
                <a:cs typeface="+mn-cs"/>
              </a:rPr>
              <a:t>Thread </a:t>
            </a:r>
            <a:r>
              <a:rPr lang="zh-CN" altLang="en-US" sz="1200" b="0" i="0" kern="1200" dirty="0" smtClean="0">
                <a:solidFill>
                  <a:schemeClr val="tx1"/>
                </a:solidFill>
                <a:latin typeface="+mn-lt"/>
                <a:ea typeface="+mn-ea"/>
                <a:cs typeface="+mn-cs"/>
              </a:rPr>
              <a:t>需要不停地隔一段时间就要连接服务器做某种同步的话，该 </a:t>
            </a:r>
            <a:r>
              <a:rPr lang="en-US" altLang="zh-CN" sz="1200" b="0" i="0" kern="1200" dirty="0" smtClean="0">
                <a:solidFill>
                  <a:schemeClr val="tx1"/>
                </a:solidFill>
                <a:latin typeface="+mn-lt"/>
                <a:ea typeface="+mn-ea"/>
                <a:cs typeface="+mn-cs"/>
              </a:rPr>
              <a:t>Thread </a:t>
            </a:r>
            <a:r>
              <a:rPr lang="zh-CN" altLang="en-US" sz="1200" b="0" i="0" kern="1200" dirty="0" smtClean="0">
                <a:solidFill>
                  <a:schemeClr val="tx1"/>
                </a:solidFill>
                <a:latin typeface="+mn-lt"/>
                <a:ea typeface="+mn-ea"/>
                <a:cs typeface="+mn-cs"/>
              </a:rPr>
              <a:t>需要在 </a:t>
            </a:r>
            <a:r>
              <a:rPr lang="en-US" altLang="zh-CN" sz="1200" b="0" i="0" kern="1200" dirty="0" smtClean="0">
                <a:solidFill>
                  <a:schemeClr val="tx1"/>
                </a:solidFill>
                <a:latin typeface="+mn-lt"/>
                <a:ea typeface="+mn-ea"/>
                <a:cs typeface="+mn-cs"/>
              </a:rPr>
              <a:t>Activity </a:t>
            </a:r>
            <a:r>
              <a:rPr lang="zh-CN" altLang="en-US" sz="1200" b="0" i="0" kern="1200" dirty="0" smtClean="0">
                <a:solidFill>
                  <a:schemeClr val="tx1"/>
                </a:solidFill>
                <a:latin typeface="+mn-lt"/>
                <a:ea typeface="+mn-ea"/>
                <a:cs typeface="+mn-cs"/>
              </a:rPr>
              <a:t>没有</a:t>
            </a:r>
            <a:r>
              <a:rPr lang="en-US" altLang="zh-CN" sz="1200" b="0" i="0" kern="1200" dirty="0" smtClean="0">
                <a:solidFill>
                  <a:schemeClr val="tx1"/>
                </a:solidFill>
                <a:latin typeface="+mn-lt"/>
                <a:ea typeface="+mn-ea"/>
                <a:cs typeface="+mn-cs"/>
              </a:rPr>
              <a:t>start</a:t>
            </a:r>
            <a:r>
              <a:rPr lang="zh-CN" altLang="en-US" sz="1200" b="0" i="0" kern="1200" dirty="0" smtClean="0">
                <a:solidFill>
                  <a:schemeClr val="tx1"/>
                </a:solidFill>
                <a:latin typeface="+mn-lt"/>
                <a:ea typeface="+mn-ea"/>
                <a:cs typeface="+mn-cs"/>
              </a:rPr>
              <a:t>的时候也在运行。这个时候当你 </a:t>
            </a:r>
            <a:r>
              <a:rPr lang="en-US" altLang="zh-CN" sz="1200" b="0" i="0" kern="1200" dirty="0" smtClean="0">
                <a:solidFill>
                  <a:schemeClr val="tx1"/>
                </a:solidFill>
                <a:latin typeface="+mn-lt"/>
                <a:ea typeface="+mn-ea"/>
                <a:cs typeface="+mn-cs"/>
              </a:rPr>
              <a:t>start </a:t>
            </a:r>
            <a:r>
              <a:rPr lang="zh-CN" altLang="en-US" sz="1200" b="0" i="0" kern="1200" dirty="0" smtClean="0">
                <a:solidFill>
                  <a:schemeClr val="tx1"/>
                </a:solidFill>
                <a:latin typeface="+mn-lt"/>
                <a:ea typeface="+mn-ea"/>
                <a:cs typeface="+mn-cs"/>
              </a:rPr>
              <a:t>一个 </a:t>
            </a:r>
            <a:r>
              <a:rPr lang="en-US" altLang="zh-CN" sz="1200" b="0" i="0" kern="1200" dirty="0" smtClean="0">
                <a:solidFill>
                  <a:schemeClr val="tx1"/>
                </a:solidFill>
                <a:latin typeface="+mn-lt"/>
                <a:ea typeface="+mn-ea"/>
                <a:cs typeface="+mn-cs"/>
              </a:rPr>
              <a:t>Activity </a:t>
            </a:r>
            <a:r>
              <a:rPr lang="zh-CN" altLang="en-US" sz="1200" b="0" i="0" kern="1200" dirty="0" smtClean="0">
                <a:solidFill>
                  <a:schemeClr val="tx1"/>
                </a:solidFill>
                <a:latin typeface="+mn-lt"/>
                <a:ea typeface="+mn-ea"/>
                <a:cs typeface="+mn-cs"/>
              </a:rPr>
              <a:t>就没有办法在该 </a:t>
            </a:r>
            <a:r>
              <a:rPr lang="en-US" altLang="zh-CN" sz="1200" b="0" i="0" kern="1200" dirty="0" smtClean="0">
                <a:solidFill>
                  <a:schemeClr val="tx1"/>
                </a:solidFill>
                <a:latin typeface="+mn-lt"/>
                <a:ea typeface="+mn-ea"/>
                <a:cs typeface="+mn-cs"/>
              </a:rPr>
              <a:t>Activity </a:t>
            </a:r>
            <a:r>
              <a:rPr lang="zh-CN" altLang="en-US" sz="1200" b="0" i="0" kern="1200" dirty="0" smtClean="0">
                <a:solidFill>
                  <a:schemeClr val="tx1"/>
                </a:solidFill>
                <a:latin typeface="+mn-lt"/>
                <a:ea typeface="+mn-ea"/>
                <a:cs typeface="+mn-cs"/>
              </a:rPr>
              <a:t>里面控制之前创建的 </a:t>
            </a:r>
            <a:r>
              <a:rPr lang="en-US" altLang="zh-CN" sz="1200" b="0" i="0" kern="1200" dirty="0" smtClean="0">
                <a:solidFill>
                  <a:schemeClr val="tx1"/>
                </a:solidFill>
                <a:latin typeface="+mn-lt"/>
                <a:ea typeface="+mn-ea"/>
                <a:cs typeface="+mn-cs"/>
              </a:rPr>
              <a:t>Thread</a:t>
            </a:r>
            <a:r>
              <a:rPr lang="zh-CN" altLang="en-US" sz="1200" b="0" i="0" kern="1200" dirty="0" smtClean="0">
                <a:solidFill>
                  <a:schemeClr val="tx1"/>
                </a:solidFill>
                <a:latin typeface="+mn-lt"/>
                <a:ea typeface="+mn-ea"/>
                <a:cs typeface="+mn-cs"/>
              </a:rPr>
              <a:t>。因此你便需要创建并启动一个 </a:t>
            </a:r>
            <a:r>
              <a:rPr lang="en-US" altLang="zh-CN" sz="1200" b="0" i="0" kern="1200" dirty="0" smtClean="0">
                <a:solidFill>
                  <a:schemeClr val="tx1"/>
                </a:solidFill>
                <a:latin typeface="+mn-lt"/>
                <a:ea typeface="+mn-ea"/>
                <a:cs typeface="+mn-cs"/>
              </a:rPr>
              <a:t>Service </a:t>
            </a:r>
            <a:r>
              <a:rPr lang="zh-CN" altLang="en-US" sz="1200" b="0" i="0" kern="1200" dirty="0" smtClean="0">
                <a:solidFill>
                  <a:schemeClr val="tx1"/>
                </a:solidFill>
                <a:latin typeface="+mn-lt"/>
                <a:ea typeface="+mn-ea"/>
                <a:cs typeface="+mn-cs"/>
              </a:rPr>
              <a:t>，在 </a:t>
            </a:r>
            <a:r>
              <a:rPr lang="en-US" altLang="zh-CN" sz="1200" b="0" i="0" kern="1200" dirty="0" smtClean="0">
                <a:solidFill>
                  <a:schemeClr val="tx1"/>
                </a:solidFill>
                <a:latin typeface="+mn-lt"/>
                <a:ea typeface="+mn-ea"/>
                <a:cs typeface="+mn-cs"/>
              </a:rPr>
              <a:t>Service </a:t>
            </a:r>
            <a:r>
              <a:rPr lang="zh-CN" altLang="en-US" sz="1200" b="0" i="0" kern="1200" dirty="0" smtClean="0">
                <a:solidFill>
                  <a:schemeClr val="tx1"/>
                </a:solidFill>
                <a:latin typeface="+mn-lt"/>
                <a:ea typeface="+mn-ea"/>
                <a:cs typeface="+mn-cs"/>
              </a:rPr>
              <a:t>里面创建、运行并控制该 </a:t>
            </a:r>
            <a:r>
              <a:rPr lang="en-US" altLang="zh-CN" sz="1200" b="0" i="0" kern="1200" dirty="0" smtClean="0">
                <a:solidFill>
                  <a:schemeClr val="tx1"/>
                </a:solidFill>
                <a:latin typeface="+mn-lt"/>
                <a:ea typeface="+mn-ea"/>
                <a:cs typeface="+mn-cs"/>
              </a:rPr>
              <a:t>Thread</a:t>
            </a:r>
            <a:r>
              <a:rPr lang="zh-CN" altLang="en-US" sz="1200" b="0" i="0" kern="1200" dirty="0" smtClean="0">
                <a:solidFill>
                  <a:schemeClr val="tx1"/>
                </a:solidFill>
                <a:latin typeface="+mn-lt"/>
                <a:ea typeface="+mn-ea"/>
                <a:cs typeface="+mn-cs"/>
              </a:rPr>
              <a:t>，这样便解决了该问题（因为任何 </a:t>
            </a:r>
            <a:r>
              <a:rPr lang="en-US" altLang="zh-CN" sz="1200" b="0" i="0" kern="1200" dirty="0" smtClean="0">
                <a:solidFill>
                  <a:schemeClr val="tx1"/>
                </a:solidFill>
                <a:latin typeface="+mn-lt"/>
                <a:ea typeface="+mn-ea"/>
                <a:cs typeface="+mn-cs"/>
              </a:rPr>
              <a:t>Activity </a:t>
            </a:r>
            <a:r>
              <a:rPr lang="zh-CN" altLang="en-US" sz="1200" b="0" i="0" kern="1200" dirty="0" smtClean="0">
                <a:solidFill>
                  <a:schemeClr val="tx1"/>
                </a:solidFill>
                <a:latin typeface="+mn-lt"/>
                <a:ea typeface="+mn-ea"/>
                <a:cs typeface="+mn-cs"/>
              </a:rPr>
              <a:t>都可以控制同一 </a:t>
            </a:r>
            <a:r>
              <a:rPr lang="en-US" altLang="zh-CN" sz="1200" b="0" i="0" kern="1200" dirty="0" smtClean="0">
                <a:solidFill>
                  <a:schemeClr val="tx1"/>
                </a:solidFill>
                <a:latin typeface="+mn-lt"/>
                <a:ea typeface="+mn-ea"/>
                <a:cs typeface="+mn-cs"/>
              </a:rPr>
              <a:t>Service</a:t>
            </a:r>
            <a:r>
              <a:rPr lang="zh-CN" altLang="en-US" sz="1200" b="0" i="0" kern="1200" dirty="0" smtClean="0">
                <a:solidFill>
                  <a:schemeClr val="tx1"/>
                </a:solidFill>
                <a:latin typeface="+mn-lt"/>
                <a:ea typeface="+mn-ea"/>
                <a:cs typeface="+mn-cs"/>
              </a:rPr>
              <a:t>，而系统也只会创建一个对应 </a:t>
            </a:r>
            <a:r>
              <a:rPr lang="en-US" altLang="zh-CN" sz="1200" b="0" i="0" kern="1200" dirty="0" smtClean="0">
                <a:solidFill>
                  <a:schemeClr val="tx1"/>
                </a:solidFill>
                <a:latin typeface="+mn-lt"/>
                <a:ea typeface="+mn-ea"/>
                <a:cs typeface="+mn-cs"/>
              </a:rPr>
              <a:t>Service </a:t>
            </a:r>
            <a:r>
              <a:rPr lang="zh-CN" altLang="en-US" sz="1200" b="0" i="0" kern="1200" dirty="0" smtClean="0">
                <a:solidFill>
                  <a:schemeClr val="tx1"/>
                </a:solidFill>
                <a:latin typeface="+mn-lt"/>
                <a:ea typeface="+mn-ea"/>
                <a:cs typeface="+mn-cs"/>
              </a:rPr>
              <a:t>的实例）。</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因此你可以把 </a:t>
            </a:r>
            <a:r>
              <a:rPr lang="en-US" altLang="zh-CN" sz="1200" b="0" i="0" kern="1200" dirty="0" smtClean="0">
                <a:solidFill>
                  <a:schemeClr val="tx1"/>
                </a:solidFill>
                <a:latin typeface="+mn-lt"/>
                <a:ea typeface="+mn-ea"/>
                <a:cs typeface="+mn-cs"/>
              </a:rPr>
              <a:t>Service </a:t>
            </a:r>
            <a:r>
              <a:rPr lang="zh-CN" altLang="en-US" sz="1200" b="0" i="0" kern="1200" dirty="0" smtClean="0">
                <a:solidFill>
                  <a:schemeClr val="tx1"/>
                </a:solidFill>
                <a:latin typeface="+mn-lt"/>
                <a:ea typeface="+mn-ea"/>
                <a:cs typeface="+mn-cs"/>
              </a:rPr>
              <a:t>想象成一种消息服务，而你可以在任何有 </a:t>
            </a:r>
            <a:r>
              <a:rPr lang="en-US" altLang="zh-CN" sz="1200" b="0" i="0" kern="1200" dirty="0" smtClean="0">
                <a:solidFill>
                  <a:schemeClr val="tx1"/>
                </a:solidFill>
                <a:latin typeface="+mn-lt"/>
                <a:ea typeface="+mn-ea"/>
                <a:cs typeface="+mn-cs"/>
              </a:rPr>
              <a:t>Context </a:t>
            </a:r>
            <a:r>
              <a:rPr lang="zh-CN" altLang="en-US" sz="1200" b="0" i="0" kern="1200" dirty="0" smtClean="0">
                <a:solidFill>
                  <a:schemeClr val="tx1"/>
                </a:solidFill>
                <a:latin typeface="+mn-lt"/>
                <a:ea typeface="+mn-ea"/>
                <a:cs typeface="+mn-cs"/>
              </a:rPr>
              <a:t>的地方调用 </a:t>
            </a:r>
            <a:r>
              <a:rPr lang="en-US" altLang="zh-CN" sz="1200" b="0" i="0" kern="1200" dirty="0" smtClean="0">
                <a:solidFill>
                  <a:schemeClr val="tx1"/>
                </a:solidFill>
                <a:latin typeface="+mn-lt"/>
                <a:ea typeface="+mn-ea"/>
                <a:cs typeface="+mn-cs"/>
              </a:rPr>
              <a:t>Context.startService</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Context.stopService</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Context.bindService</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Context.unbindService</a:t>
            </a:r>
            <a:r>
              <a:rPr lang="zh-CN" altLang="en-US" sz="1200" b="0" i="0" kern="1200" dirty="0" smtClean="0">
                <a:solidFill>
                  <a:schemeClr val="tx1"/>
                </a:solidFill>
                <a:latin typeface="+mn-lt"/>
                <a:ea typeface="+mn-ea"/>
                <a:cs typeface="+mn-cs"/>
              </a:rPr>
              <a:t>，来控制它，你也可以在 </a:t>
            </a:r>
            <a:r>
              <a:rPr lang="en-US" altLang="zh-CN" sz="1200" b="0" i="0" kern="1200" dirty="0" smtClean="0">
                <a:solidFill>
                  <a:schemeClr val="tx1"/>
                </a:solidFill>
                <a:latin typeface="+mn-lt"/>
                <a:ea typeface="+mn-ea"/>
                <a:cs typeface="+mn-cs"/>
              </a:rPr>
              <a:t>Service </a:t>
            </a:r>
            <a:r>
              <a:rPr lang="zh-CN" altLang="en-US" sz="1200" b="0" i="0" kern="1200" dirty="0" smtClean="0">
                <a:solidFill>
                  <a:schemeClr val="tx1"/>
                </a:solidFill>
                <a:latin typeface="+mn-lt"/>
                <a:ea typeface="+mn-ea"/>
                <a:cs typeface="+mn-cs"/>
              </a:rPr>
              <a:t>里注册 </a:t>
            </a:r>
            <a:r>
              <a:rPr lang="en-US" altLang="zh-CN" sz="1200" b="0" i="0" kern="1200" dirty="0" smtClean="0">
                <a:solidFill>
                  <a:schemeClr val="tx1"/>
                </a:solidFill>
                <a:latin typeface="+mn-lt"/>
                <a:ea typeface="+mn-ea"/>
                <a:cs typeface="+mn-cs"/>
              </a:rPr>
              <a:t>BroadcastReceiver</a:t>
            </a:r>
            <a:r>
              <a:rPr lang="zh-CN" altLang="en-US" sz="1200" b="0" i="0" kern="1200" dirty="0" smtClean="0">
                <a:solidFill>
                  <a:schemeClr val="tx1"/>
                </a:solidFill>
                <a:latin typeface="+mn-lt"/>
                <a:ea typeface="+mn-ea"/>
                <a:cs typeface="+mn-cs"/>
              </a:rPr>
              <a:t>，在其他地方通过发送 </a:t>
            </a:r>
            <a:r>
              <a:rPr lang="en-US" altLang="zh-CN" sz="1200" b="0" i="0" kern="1200" dirty="0" smtClean="0">
                <a:solidFill>
                  <a:schemeClr val="tx1"/>
                </a:solidFill>
                <a:latin typeface="+mn-lt"/>
                <a:ea typeface="+mn-ea"/>
                <a:cs typeface="+mn-cs"/>
              </a:rPr>
              <a:t>broadcast </a:t>
            </a:r>
            <a:r>
              <a:rPr lang="zh-CN" altLang="en-US" sz="1200" b="0" i="0" kern="1200" dirty="0" smtClean="0">
                <a:solidFill>
                  <a:schemeClr val="tx1"/>
                </a:solidFill>
                <a:latin typeface="+mn-lt"/>
                <a:ea typeface="+mn-ea"/>
                <a:cs typeface="+mn-cs"/>
              </a:rPr>
              <a:t>来控制它，当然这些都是 </a:t>
            </a:r>
            <a:r>
              <a:rPr lang="en-US" altLang="zh-CN" sz="1200" b="0" i="0" kern="1200" dirty="0" smtClean="0">
                <a:solidFill>
                  <a:schemeClr val="tx1"/>
                </a:solidFill>
                <a:latin typeface="+mn-lt"/>
                <a:ea typeface="+mn-ea"/>
                <a:cs typeface="+mn-cs"/>
              </a:rPr>
              <a:t>Thread </a:t>
            </a:r>
            <a:r>
              <a:rPr lang="zh-CN" altLang="en-US" sz="1200" b="0" i="0" kern="1200" dirty="0" smtClean="0">
                <a:solidFill>
                  <a:schemeClr val="tx1"/>
                </a:solidFill>
                <a:latin typeface="+mn-lt"/>
                <a:ea typeface="+mn-ea"/>
                <a:cs typeface="+mn-cs"/>
              </a:rPr>
              <a:t>做不到的。</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其实，</a:t>
            </a:r>
            <a:r>
              <a:rPr lang="en-US" altLang="zh-CN" sz="1200" b="0" i="0" kern="1200" dirty="0" smtClean="0">
                <a:solidFill>
                  <a:schemeClr val="tx1"/>
                </a:solidFill>
                <a:latin typeface="+mn-lt"/>
                <a:ea typeface="+mn-ea"/>
                <a:cs typeface="+mn-cs"/>
              </a:rPr>
              <a:t>Service</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Thread</a:t>
            </a:r>
            <a:r>
              <a:rPr lang="zh-CN" altLang="en-US" sz="1200" b="0" i="0" kern="1200" dirty="0" smtClean="0">
                <a:solidFill>
                  <a:schemeClr val="tx1"/>
                </a:solidFill>
                <a:latin typeface="+mn-lt"/>
                <a:ea typeface="+mn-ea"/>
                <a:cs typeface="+mn-cs"/>
              </a:rPr>
              <a:t>根本就不是一个级别的东西，</a:t>
            </a:r>
            <a:r>
              <a:rPr lang="en-US" altLang="zh-CN" sz="1200" b="0" i="0" kern="1200" dirty="0" smtClean="0">
                <a:solidFill>
                  <a:schemeClr val="tx1"/>
                </a:solidFill>
                <a:latin typeface="+mn-lt"/>
                <a:ea typeface="+mn-ea"/>
                <a:cs typeface="+mn-cs"/>
              </a:rPr>
              <a:t>Service</a:t>
            </a:r>
            <a:r>
              <a:rPr lang="zh-CN" altLang="en-US" sz="1200" b="0" i="0" kern="1200" dirty="0" smtClean="0">
                <a:solidFill>
                  <a:schemeClr val="tx1"/>
                </a:solidFill>
                <a:latin typeface="+mn-lt"/>
                <a:ea typeface="+mn-ea"/>
                <a:cs typeface="+mn-cs"/>
              </a:rPr>
              <a:t>是系统的四大组件之一，</a:t>
            </a:r>
            <a:r>
              <a:rPr lang="en-US" altLang="zh-CN" sz="1200" b="0" i="0" kern="1200" dirty="0" smtClean="0">
                <a:solidFill>
                  <a:schemeClr val="tx1"/>
                </a:solidFill>
                <a:latin typeface="+mn-lt"/>
                <a:ea typeface="+mn-ea"/>
                <a:cs typeface="+mn-cs"/>
              </a:rPr>
              <a:t>Thread</a:t>
            </a:r>
            <a:r>
              <a:rPr lang="zh-CN" altLang="en-US" sz="1200" b="0" i="0" kern="1200" dirty="0" smtClean="0">
                <a:solidFill>
                  <a:schemeClr val="tx1"/>
                </a:solidFill>
                <a:latin typeface="+mn-lt"/>
                <a:ea typeface="+mn-ea"/>
                <a:cs typeface="+mn-cs"/>
              </a:rPr>
              <a:t>只是一个用来执行后台任务的工具类，它可以在</a:t>
            </a:r>
            <a:r>
              <a:rPr lang="en-US" altLang="zh-CN" sz="1200" b="0" i="0" kern="1200" dirty="0" smtClean="0">
                <a:solidFill>
                  <a:schemeClr val="tx1"/>
                </a:solidFill>
                <a:latin typeface="+mn-lt"/>
                <a:ea typeface="+mn-ea"/>
                <a:cs typeface="+mn-cs"/>
              </a:rPr>
              <a:t>Activity</a:t>
            </a:r>
            <a:r>
              <a:rPr lang="zh-CN" altLang="en-US" sz="1200" b="0" i="0" kern="1200" dirty="0" smtClean="0">
                <a:solidFill>
                  <a:schemeClr val="tx1"/>
                </a:solidFill>
                <a:latin typeface="+mn-lt"/>
                <a:ea typeface="+mn-ea"/>
                <a:cs typeface="+mn-cs"/>
              </a:rPr>
              <a:t>中被创建，也可以在</a:t>
            </a:r>
            <a:r>
              <a:rPr lang="en-US" altLang="zh-CN" sz="1200" b="0" i="0" kern="1200" dirty="0" smtClean="0">
                <a:solidFill>
                  <a:schemeClr val="tx1"/>
                </a:solidFill>
                <a:latin typeface="+mn-lt"/>
                <a:ea typeface="+mn-ea"/>
                <a:cs typeface="+mn-cs"/>
              </a:rPr>
              <a:t>Service</a:t>
            </a:r>
            <a:r>
              <a:rPr lang="zh-CN" altLang="en-US" sz="1200" b="0" i="0" kern="1200" dirty="0" smtClean="0">
                <a:solidFill>
                  <a:schemeClr val="tx1"/>
                </a:solidFill>
                <a:latin typeface="+mn-lt"/>
                <a:ea typeface="+mn-ea"/>
                <a:cs typeface="+mn-cs"/>
              </a:rPr>
              <a:t>中被创建。因此，我们其实不应该讨论该使用</a:t>
            </a:r>
            <a:r>
              <a:rPr lang="en-US" altLang="zh-CN" sz="1200" b="0" i="0" kern="1200" dirty="0" smtClean="0">
                <a:solidFill>
                  <a:schemeClr val="tx1"/>
                </a:solidFill>
                <a:latin typeface="+mn-lt"/>
                <a:ea typeface="+mn-ea"/>
                <a:cs typeface="+mn-cs"/>
              </a:rPr>
              <a:t>Service</a:t>
            </a:r>
            <a:r>
              <a:rPr lang="zh-CN" altLang="en-US" sz="1200" b="0" i="0" kern="1200" dirty="0" smtClean="0">
                <a:solidFill>
                  <a:schemeClr val="tx1"/>
                </a:solidFill>
                <a:latin typeface="+mn-lt"/>
                <a:ea typeface="+mn-ea"/>
                <a:cs typeface="+mn-cs"/>
              </a:rPr>
              <a:t>还是</a:t>
            </a:r>
            <a:r>
              <a:rPr lang="en-US" altLang="zh-CN" sz="1200" b="0" i="0" kern="1200" dirty="0" smtClean="0">
                <a:solidFill>
                  <a:schemeClr val="tx1"/>
                </a:solidFill>
                <a:latin typeface="+mn-lt"/>
                <a:ea typeface="+mn-ea"/>
                <a:cs typeface="+mn-cs"/>
              </a:rPr>
              <a:t>Thread</a:t>
            </a:r>
            <a:r>
              <a:rPr lang="zh-CN" altLang="en-US" sz="1200" b="0" i="0" kern="1200" dirty="0" smtClean="0">
                <a:solidFill>
                  <a:schemeClr val="tx1"/>
                </a:solidFill>
                <a:latin typeface="+mn-lt"/>
                <a:ea typeface="+mn-ea"/>
                <a:cs typeface="+mn-cs"/>
              </a:rPr>
              <a:t>，而是应该讨论在什么地方创建</a:t>
            </a:r>
            <a:r>
              <a:rPr lang="en-US" altLang="zh-CN" sz="1200" b="0" i="0" kern="1200" dirty="0" smtClean="0">
                <a:solidFill>
                  <a:schemeClr val="tx1"/>
                </a:solidFill>
                <a:latin typeface="+mn-lt"/>
                <a:ea typeface="+mn-ea"/>
                <a:cs typeface="+mn-cs"/>
              </a:rPr>
              <a:t>Thread</a:t>
            </a:r>
            <a:r>
              <a:rPr lang="zh-CN" altLang="en-US" sz="1200" b="0" i="0" kern="1200" dirty="0" smtClean="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D8290B59-3C1D-4E67-A68C-F9F800A6E09B}" type="slidenum">
              <a:rPr lang="zh-CN" altLang="en-US" smtClean="0"/>
              <a:pPr/>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8290B59-3C1D-4E67-A68C-F9F800A6E09B}" type="slidenum">
              <a:rPr lang="zh-CN" altLang="en-US" smtClean="0"/>
              <a:pPr/>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有同学可能会问，后台服务我们可以自己创建 </a:t>
            </a:r>
            <a:r>
              <a:rPr lang="en-US" altLang="zh-CN" sz="1200" b="0" i="0" kern="1200" dirty="0" smtClean="0">
                <a:solidFill>
                  <a:schemeClr val="tx1"/>
                </a:solidFill>
                <a:latin typeface="+mn-lt"/>
                <a:ea typeface="+mn-ea"/>
                <a:cs typeface="+mn-cs"/>
              </a:rPr>
              <a:t>ONGOING </a:t>
            </a:r>
            <a:r>
              <a:rPr lang="zh-CN" altLang="en-US" sz="1200" b="0" i="0" kern="1200" dirty="0" smtClean="0">
                <a:solidFill>
                  <a:schemeClr val="tx1"/>
                </a:solidFill>
                <a:latin typeface="+mn-lt"/>
                <a:ea typeface="+mn-ea"/>
                <a:cs typeface="+mn-cs"/>
              </a:rPr>
              <a:t>的 </a:t>
            </a:r>
            <a:r>
              <a:rPr lang="en-US" altLang="zh-CN" sz="1200" b="0" i="0" kern="1200" dirty="0" smtClean="0">
                <a:solidFill>
                  <a:schemeClr val="tx1"/>
                </a:solidFill>
                <a:latin typeface="+mn-lt"/>
                <a:ea typeface="+mn-ea"/>
                <a:cs typeface="+mn-cs"/>
              </a:rPr>
              <a:t>Notification </a:t>
            </a:r>
            <a:r>
              <a:rPr lang="zh-CN" altLang="en-US" sz="1200" b="0" i="0" kern="1200" dirty="0" smtClean="0">
                <a:solidFill>
                  <a:schemeClr val="tx1"/>
                </a:solidFill>
                <a:latin typeface="+mn-lt"/>
                <a:ea typeface="+mn-ea"/>
                <a:cs typeface="+mn-cs"/>
              </a:rPr>
              <a:t>这样就成为前台服务吗？答案是否定的，前台服务是在做了上述工作之后需要调用 </a:t>
            </a:r>
            <a:r>
              <a:rPr lang="en-US" altLang="zh-CN" sz="1200" b="0" i="0" kern="1200" dirty="0" smtClean="0">
                <a:solidFill>
                  <a:schemeClr val="tx1"/>
                </a:solidFill>
                <a:latin typeface="+mn-lt"/>
                <a:ea typeface="+mn-ea"/>
                <a:cs typeface="+mn-cs"/>
              </a:rPr>
              <a:t>startForeground </a:t>
            </a:r>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android 2.0 </a:t>
            </a:r>
            <a:r>
              <a:rPr lang="zh-CN" altLang="en-US" sz="1200" b="0" i="0" kern="1200" dirty="0" smtClean="0">
                <a:solidFill>
                  <a:schemeClr val="tx1"/>
                </a:solidFill>
                <a:latin typeface="+mn-lt"/>
                <a:ea typeface="+mn-ea"/>
                <a:cs typeface="+mn-cs"/>
              </a:rPr>
              <a:t>及其以后版本 ）或 </a:t>
            </a:r>
            <a:r>
              <a:rPr lang="en-US" altLang="zh-CN" sz="1200" b="0" i="0" kern="1200" dirty="0" smtClean="0">
                <a:solidFill>
                  <a:schemeClr val="tx1"/>
                </a:solidFill>
                <a:latin typeface="+mn-lt"/>
                <a:ea typeface="+mn-ea"/>
                <a:cs typeface="+mn-cs"/>
              </a:rPr>
              <a:t>setForeground </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android 2.0 </a:t>
            </a:r>
            <a:r>
              <a:rPr lang="zh-CN" altLang="en-US" sz="1200" b="0" i="0" kern="1200" dirty="0" smtClean="0">
                <a:solidFill>
                  <a:schemeClr val="tx1"/>
                </a:solidFill>
                <a:latin typeface="+mn-lt"/>
                <a:ea typeface="+mn-ea"/>
                <a:cs typeface="+mn-cs"/>
              </a:rPr>
              <a:t>以前的版本）使服务成为 前台服务。这样做的好处在于，当服务被外部强制终止掉的时候，</a:t>
            </a:r>
            <a:r>
              <a:rPr lang="en-US" altLang="zh-CN" sz="1200" b="0" i="0" kern="1200" dirty="0" smtClean="0">
                <a:solidFill>
                  <a:schemeClr val="tx1"/>
                </a:solidFill>
                <a:latin typeface="+mn-lt"/>
                <a:ea typeface="+mn-ea"/>
                <a:cs typeface="+mn-cs"/>
              </a:rPr>
              <a:t>ONGOING </a:t>
            </a:r>
            <a:r>
              <a:rPr lang="zh-CN" altLang="en-US" sz="1200" b="0" i="0" kern="1200" dirty="0" smtClean="0">
                <a:solidFill>
                  <a:schemeClr val="tx1"/>
                </a:solidFill>
                <a:latin typeface="+mn-lt"/>
                <a:ea typeface="+mn-ea"/>
                <a:cs typeface="+mn-cs"/>
              </a:rPr>
              <a:t>的 </a:t>
            </a:r>
            <a:r>
              <a:rPr lang="en-US" altLang="zh-CN" sz="1200" b="0" i="0" kern="1200" dirty="0" smtClean="0">
                <a:solidFill>
                  <a:schemeClr val="tx1"/>
                </a:solidFill>
                <a:latin typeface="+mn-lt"/>
                <a:ea typeface="+mn-ea"/>
                <a:cs typeface="+mn-cs"/>
              </a:rPr>
              <a:t>Notification </a:t>
            </a:r>
            <a:r>
              <a:rPr lang="zh-CN" altLang="en-US" sz="1200" b="0" i="0" kern="1200" dirty="0" smtClean="0">
                <a:solidFill>
                  <a:schemeClr val="tx1"/>
                </a:solidFill>
                <a:latin typeface="+mn-lt"/>
                <a:ea typeface="+mn-ea"/>
                <a:cs typeface="+mn-cs"/>
              </a:rPr>
              <a:t>任然会移除掉</a:t>
            </a:r>
            <a:endParaRPr lang="zh-CN" altLang="en-US" dirty="0"/>
          </a:p>
        </p:txBody>
      </p:sp>
      <p:sp>
        <p:nvSpPr>
          <p:cNvPr id="4" name="灯片编号占位符 3"/>
          <p:cNvSpPr>
            <a:spLocks noGrp="1"/>
          </p:cNvSpPr>
          <p:nvPr>
            <p:ph type="sldNum" sz="quarter" idx="10"/>
          </p:nvPr>
        </p:nvSpPr>
        <p:spPr/>
        <p:txBody>
          <a:bodyPr/>
          <a:lstStyle/>
          <a:p>
            <a:fld id="{D8290B59-3C1D-4E67-A68C-F9F800A6E09B}" type="slidenum">
              <a:rPr lang="zh-CN" altLang="en-US" smtClean="0"/>
              <a:pPr/>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8290B59-3C1D-4E67-A68C-F9F800A6E09B}" type="slidenum">
              <a:rPr lang="zh-CN" altLang="en-US" smtClean="0"/>
              <a:pPr/>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1" i="0" u="none" kern="1200" dirty="0" smtClean="0">
                <a:solidFill>
                  <a:schemeClr val="tx1"/>
                </a:solidFill>
                <a:effectLst>
                  <a:outerShdw blurRad="38100" dist="38100" dir="2700000" algn="tl">
                    <a:srgbClr val="000000">
                      <a:alpha val="43137"/>
                    </a:srgbClr>
                  </a:outerShdw>
                </a:effectLst>
                <a:latin typeface="+mn-lt"/>
                <a:ea typeface="+mn-ea"/>
                <a:cs typeface="+mn-cs"/>
              </a:rPr>
              <a:t>s</a:t>
            </a:r>
            <a:r>
              <a:rPr lang="en-US" altLang="zh-CN" sz="1200" b="1" i="0" u="none" kern="1200" dirty="0" smtClean="0">
                <a:solidFill>
                  <a:schemeClr val="tx1"/>
                </a:solidFill>
                <a:effectLst/>
                <a:latin typeface="+mn-lt"/>
                <a:ea typeface="+mn-ea"/>
                <a:cs typeface="+mn-cs"/>
              </a:rPr>
              <a:t>tartService() </a:t>
            </a:r>
            <a:r>
              <a:rPr lang="zh-CN" altLang="en-US" sz="1200" b="1" i="0" u="none" kern="1200" dirty="0" smtClean="0">
                <a:solidFill>
                  <a:schemeClr val="tx1"/>
                </a:solidFill>
                <a:effectLst/>
                <a:latin typeface="+mn-lt"/>
                <a:ea typeface="+mn-ea"/>
                <a:cs typeface="+mn-cs"/>
              </a:rPr>
              <a:t>启动流程：</a:t>
            </a:r>
            <a:endParaRPr lang="en-US" altLang="zh-CN" sz="1200" b="1" i="0" u="none" kern="1200" dirty="0" smtClean="0">
              <a:solidFill>
                <a:schemeClr val="tx1"/>
              </a:solidFill>
              <a:effectLst/>
              <a:latin typeface="+mn-lt"/>
              <a:ea typeface="+mn-ea"/>
              <a:cs typeface="+mn-cs"/>
            </a:endParaRPr>
          </a:p>
          <a:p>
            <a:r>
              <a:rPr lang="en-US" altLang="zh-CN" sz="1200" b="1" i="0" kern="1200" dirty="0" smtClean="0">
                <a:solidFill>
                  <a:schemeClr val="tx1"/>
                </a:solidFill>
                <a:latin typeface="+mn-lt"/>
                <a:ea typeface="+mn-ea"/>
                <a:cs typeface="+mn-cs"/>
              </a:rPr>
              <a:t>context.startService()  -&gt; onCreate()  -&gt; onStartCommand()  -&gt; Service running  -&gt; context.stopService()  -&gt; onDestroy()  -&gt; Service stop</a:t>
            </a:r>
          </a:p>
          <a:p>
            <a:r>
              <a:rPr lang="zh-CN" altLang="en-US" sz="1200" b="0" i="0" kern="1200" dirty="0" smtClean="0">
                <a:solidFill>
                  <a:schemeClr val="tx1"/>
                </a:solidFill>
                <a:latin typeface="+mn-lt"/>
                <a:ea typeface="+mn-ea"/>
                <a:cs typeface="+mn-cs"/>
              </a:rPr>
              <a:t>所以调用</a:t>
            </a:r>
            <a:r>
              <a:rPr lang="en-US" altLang="zh-CN" sz="1200" b="0" i="0" kern="1200" dirty="0" smtClean="0">
                <a:solidFill>
                  <a:schemeClr val="tx1"/>
                </a:solidFill>
                <a:latin typeface="+mn-lt"/>
                <a:ea typeface="+mn-ea"/>
                <a:cs typeface="+mn-cs"/>
              </a:rPr>
              <a:t>startService</a:t>
            </a:r>
            <a:r>
              <a:rPr lang="zh-CN" altLang="en-US" sz="1200" b="0" i="0" kern="1200" dirty="0" smtClean="0">
                <a:solidFill>
                  <a:schemeClr val="tx1"/>
                </a:solidFill>
                <a:latin typeface="+mn-lt"/>
                <a:ea typeface="+mn-ea"/>
                <a:cs typeface="+mn-cs"/>
              </a:rPr>
              <a:t>的生命周期大致为：</a:t>
            </a:r>
            <a:endParaRPr lang="en-US" altLang="zh-CN" sz="1200" b="0" i="0" kern="1200" dirty="0" smtClean="0">
              <a:solidFill>
                <a:schemeClr val="tx1"/>
              </a:solidFill>
              <a:latin typeface="+mn-lt"/>
              <a:ea typeface="+mn-ea"/>
              <a:cs typeface="+mn-cs"/>
            </a:endParaRPr>
          </a:p>
          <a:p>
            <a:r>
              <a:rPr lang="en-US" altLang="zh-CN" sz="1200" b="1" i="0" kern="1200" dirty="0" smtClean="0">
                <a:solidFill>
                  <a:schemeClr val="tx1"/>
                </a:solidFill>
                <a:latin typeface="+mn-lt"/>
                <a:ea typeface="+mn-ea"/>
                <a:cs typeface="+mn-cs"/>
              </a:rPr>
              <a:t>onCreate</a:t>
            </a:r>
            <a:r>
              <a:rPr lang="zh-CN" altLang="en-US" sz="1200" b="1" i="0" kern="1200" dirty="0" smtClean="0">
                <a:solidFill>
                  <a:schemeClr val="tx1"/>
                </a:solidFill>
                <a:latin typeface="+mn-lt"/>
                <a:ea typeface="+mn-ea"/>
                <a:cs typeface="+mn-cs"/>
              </a:rPr>
              <a:t>（只在创建的时候调用一次直到被摧毁） </a:t>
            </a:r>
            <a:r>
              <a:rPr lang="en-US" altLang="zh-CN" sz="1200" b="1" i="0" kern="1200" dirty="0" smtClean="0">
                <a:solidFill>
                  <a:schemeClr val="tx1"/>
                </a:solidFill>
                <a:latin typeface="+mn-lt"/>
                <a:ea typeface="+mn-ea"/>
                <a:cs typeface="+mn-cs"/>
              </a:rPr>
              <a:t>--&gt; onStartCommand (</a:t>
            </a:r>
            <a:r>
              <a:rPr lang="zh-CN" altLang="en-US" sz="1200" b="1" i="0" kern="1200" dirty="0" smtClean="0">
                <a:solidFill>
                  <a:schemeClr val="tx1"/>
                </a:solidFill>
                <a:latin typeface="+mn-lt"/>
                <a:ea typeface="+mn-ea"/>
                <a:cs typeface="+mn-cs"/>
              </a:rPr>
              <a:t>服务开启后，可多次调用</a:t>
            </a:r>
            <a:r>
              <a:rPr lang="en-US" altLang="zh-CN" sz="1200" b="1" i="0" kern="1200" dirty="0" smtClean="0">
                <a:solidFill>
                  <a:schemeClr val="tx1"/>
                </a:solidFill>
                <a:latin typeface="+mn-lt"/>
                <a:ea typeface="+mn-ea"/>
                <a:cs typeface="+mn-cs"/>
              </a:rPr>
              <a:t>) --&gt; onDestroy</a:t>
            </a:r>
          </a:p>
          <a:p>
            <a:r>
              <a:rPr lang="zh-CN" altLang="en-US" sz="1200" b="0" i="0" kern="1200" dirty="0" smtClean="0">
                <a:solidFill>
                  <a:schemeClr val="tx1"/>
                </a:solidFill>
                <a:latin typeface="+mn-lt"/>
                <a:ea typeface="+mn-ea"/>
                <a:cs typeface="+mn-cs"/>
              </a:rPr>
              <a:t>从图中我们可以看出，</a:t>
            </a:r>
            <a:r>
              <a:rPr lang="en-US" altLang="zh-CN" sz="1200" b="0" i="0" kern="1200" dirty="0" smtClean="0">
                <a:solidFill>
                  <a:schemeClr val="tx1"/>
                </a:solidFill>
                <a:latin typeface="+mn-lt"/>
                <a:ea typeface="+mn-ea"/>
                <a:cs typeface="+mn-cs"/>
              </a:rPr>
              <a:t>onCreate</a:t>
            </a:r>
            <a:r>
              <a:rPr lang="zh-CN" altLang="en-US" sz="1200" b="0" i="0" kern="1200" dirty="0" smtClean="0">
                <a:solidFill>
                  <a:schemeClr val="tx1"/>
                </a:solidFill>
                <a:latin typeface="+mn-lt"/>
                <a:ea typeface="+mn-ea"/>
                <a:cs typeface="+mn-cs"/>
              </a:rPr>
              <a:t>方法只在创建时候被调用了一次，这说明：</a:t>
            </a:r>
            <a:r>
              <a:rPr lang="en-US" altLang="zh-CN" sz="1200" b="0" i="0" kern="1200" dirty="0" smtClean="0">
                <a:solidFill>
                  <a:schemeClr val="tx1"/>
                </a:solidFill>
                <a:latin typeface="+mn-lt"/>
                <a:ea typeface="+mn-ea"/>
                <a:cs typeface="+mn-cs"/>
              </a:rPr>
              <a:t>Service</a:t>
            </a:r>
            <a:r>
              <a:rPr lang="zh-CN" altLang="en-US" sz="1200" b="0" i="0" kern="1200" dirty="0" smtClean="0">
                <a:solidFill>
                  <a:schemeClr val="tx1"/>
                </a:solidFill>
                <a:latin typeface="+mn-lt"/>
                <a:ea typeface="+mn-ea"/>
                <a:cs typeface="+mn-cs"/>
              </a:rPr>
              <a:t>被启动时只调用一次</a:t>
            </a:r>
            <a:r>
              <a:rPr lang="en-US" altLang="zh-CN" sz="1200" b="0" i="0" kern="1200" dirty="0" smtClean="0">
                <a:solidFill>
                  <a:schemeClr val="tx1"/>
                </a:solidFill>
                <a:latin typeface="+mn-lt"/>
                <a:ea typeface="+mn-ea"/>
                <a:cs typeface="+mn-cs"/>
              </a:rPr>
              <a:t>onCreate()</a:t>
            </a:r>
            <a:r>
              <a:rPr lang="zh-CN" altLang="en-US" sz="1200" b="0" i="0" kern="1200" dirty="0" smtClean="0">
                <a:solidFill>
                  <a:schemeClr val="tx1"/>
                </a:solidFill>
                <a:latin typeface="+mn-lt"/>
                <a:ea typeface="+mn-ea"/>
                <a:cs typeface="+mn-cs"/>
              </a:rPr>
              <a:t>方法，如果服务已经被启动，在次启动的</a:t>
            </a:r>
            <a:r>
              <a:rPr lang="en-US" altLang="zh-CN" sz="1200" b="0" i="0" kern="1200" dirty="0" smtClean="0">
                <a:solidFill>
                  <a:schemeClr val="tx1"/>
                </a:solidFill>
                <a:latin typeface="+mn-lt"/>
                <a:ea typeface="+mn-ea"/>
                <a:cs typeface="+mn-cs"/>
              </a:rPr>
              <a:t>Service</a:t>
            </a:r>
            <a:r>
              <a:rPr lang="zh-CN" altLang="en-US" sz="1200" b="0" i="0" kern="1200" dirty="0" smtClean="0">
                <a:solidFill>
                  <a:schemeClr val="tx1"/>
                </a:solidFill>
                <a:latin typeface="+mn-lt"/>
                <a:ea typeface="+mn-ea"/>
                <a:cs typeface="+mn-cs"/>
              </a:rPr>
              <a:t>组件将直接调用</a:t>
            </a:r>
            <a:r>
              <a:rPr lang="en-US" altLang="zh-CN" sz="1200" b="0" i="0" kern="1200" dirty="0" smtClean="0">
                <a:solidFill>
                  <a:schemeClr val="tx1"/>
                </a:solidFill>
                <a:latin typeface="+mn-lt"/>
                <a:ea typeface="+mn-ea"/>
                <a:cs typeface="+mn-cs"/>
              </a:rPr>
              <a:t>onStartCommand()</a:t>
            </a:r>
            <a:r>
              <a:rPr lang="zh-CN" altLang="en-US" sz="1200" b="0" i="0" kern="1200" dirty="0" smtClean="0">
                <a:solidFill>
                  <a:schemeClr val="tx1"/>
                </a:solidFill>
                <a:latin typeface="+mn-lt"/>
                <a:ea typeface="+mn-ea"/>
                <a:cs typeface="+mn-cs"/>
              </a:rPr>
              <a:t>方法，通过这样的生命周期，可以根据自身需求将指定操作分配进</a:t>
            </a:r>
            <a:r>
              <a:rPr lang="en-US" altLang="zh-CN" sz="1200" b="0" i="0" kern="1200" dirty="0" smtClean="0">
                <a:solidFill>
                  <a:schemeClr val="tx1"/>
                </a:solidFill>
                <a:latin typeface="+mn-lt"/>
                <a:ea typeface="+mn-ea"/>
                <a:cs typeface="+mn-cs"/>
              </a:rPr>
              <a:t>onCreate()</a:t>
            </a:r>
            <a:r>
              <a:rPr lang="zh-CN" altLang="en-US" sz="1200" b="0" i="0" kern="1200" dirty="0" smtClean="0">
                <a:solidFill>
                  <a:schemeClr val="tx1"/>
                </a:solidFill>
                <a:latin typeface="+mn-lt"/>
                <a:ea typeface="+mn-ea"/>
                <a:cs typeface="+mn-cs"/>
              </a:rPr>
              <a:t>方法或</a:t>
            </a:r>
            <a:r>
              <a:rPr lang="en-US" altLang="zh-CN" sz="1200" b="0" i="0" kern="1200" dirty="0" smtClean="0">
                <a:solidFill>
                  <a:schemeClr val="tx1"/>
                </a:solidFill>
                <a:latin typeface="+mn-lt"/>
                <a:ea typeface="+mn-ea"/>
                <a:cs typeface="+mn-cs"/>
              </a:rPr>
              <a:t>onStartCommand()</a:t>
            </a:r>
            <a:r>
              <a:rPr lang="zh-CN" altLang="en-US" sz="1200" b="0" i="0" kern="1200" dirty="0" smtClean="0">
                <a:solidFill>
                  <a:schemeClr val="tx1"/>
                </a:solidFill>
                <a:latin typeface="+mn-lt"/>
                <a:ea typeface="+mn-ea"/>
                <a:cs typeface="+mn-cs"/>
              </a:rPr>
              <a:t>方法中。</a:t>
            </a:r>
            <a:endParaRPr lang="en-US" altLang="zh-CN" sz="1200" b="1" i="0" kern="1200" dirty="0" smtClean="0">
              <a:solidFill>
                <a:schemeClr val="tx1"/>
              </a:solidFill>
              <a:latin typeface="+mn-lt"/>
              <a:ea typeface="+mn-ea"/>
              <a:cs typeface="+mn-cs"/>
            </a:endParaRPr>
          </a:p>
          <a:p>
            <a:r>
              <a:rPr lang="en-US" altLang="zh-CN" sz="1200" u="none" strike="noStrike" kern="1200" dirty="0" smtClean="0">
                <a:solidFill>
                  <a:schemeClr val="tx1"/>
                </a:solidFill>
                <a:latin typeface="+mn-lt"/>
                <a:ea typeface="+mn-ea"/>
                <a:cs typeface="+mn-cs"/>
                <a:hlinkClick r:id="rId3"/>
              </a:rPr>
              <a:t>onStartCommand()</a:t>
            </a:r>
            <a:r>
              <a:rPr lang="en-US" altLang="zh-CN" sz="1200" b="0" i="0" kern="1200" dirty="0" smtClean="0">
                <a:solidFill>
                  <a:schemeClr val="tx1"/>
                </a:solidFill>
                <a:latin typeface="+mn-lt"/>
                <a:ea typeface="+mn-ea"/>
                <a:cs typeface="+mn-cs"/>
              </a:rPr>
              <a:t> must be one of the following constants:</a:t>
            </a:r>
            <a:endParaRPr lang="en-US" altLang="zh-CN" sz="1200" b="1" i="0" kern="1200" dirty="0" smtClean="0">
              <a:solidFill>
                <a:schemeClr val="tx1"/>
              </a:solidFill>
              <a:latin typeface="+mn-lt"/>
              <a:ea typeface="+mn-ea"/>
              <a:cs typeface="+mn-cs"/>
            </a:endParaRPr>
          </a:p>
          <a:p>
            <a:r>
              <a:rPr lang="en-US" altLang="zh-CN" sz="1200" u="none" strike="noStrike" kern="1200" dirty="0" smtClean="0">
                <a:solidFill>
                  <a:schemeClr val="tx1"/>
                </a:solidFill>
                <a:latin typeface="+mn-lt"/>
                <a:ea typeface="+mn-ea"/>
                <a:cs typeface="+mn-cs"/>
                <a:hlinkClick r:id="rId4"/>
              </a:rPr>
              <a:t>START_NOT_STICKY</a:t>
            </a:r>
            <a:r>
              <a:rPr lang="en-US" altLang="zh-CN" dirty="0" smtClean="0"/>
              <a:t>If the system kills the service after </a:t>
            </a:r>
            <a:r>
              <a:rPr lang="en-US" altLang="zh-CN" sz="1200" u="none" strike="noStrike" kern="1200" dirty="0" smtClean="0">
                <a:solidFill>
                  <a:schemeClr val="tx1"/>
                </a:solidFill>
                <a:latin typeface="+mn-lt"/>
                <a:ea typeface="+mn-ea"/>
                <a:cs typeface="+mn-cs"/>
                <a:hlinkClick r:id="rId3"/>
              </a:rPr>
              <a:t>onStartCommand()</a:t>
            </a:r>
            <a:r>
              <a:rPr lang="en-US" altLang="zh-CN" dirty="0" smtClean="0"/>
              <a:t> returns, </a:t>
            </a:r>
            <a:r>
              <a:rPr lang="en-US" altLang="zh-CN" i="1" dirty="0" smtClean="0"/>
              <a:t>do not</a:t>
            </a:r>
            <a:r>
              <a:rPr lang="en-US" altLang="zh-CN" dirty="0" smtClean="0"/>
              <a:t> recreate the service, unless there are pending intents to deliver. This is the safest option to avoid running your service when not necessary and when your application can simply restart any unfinished jobs.</a:t>
            </a:r>
          </a:p>
          <a:p>
            <a:r>
              <a:rPr lang="en-US" altLang="zh-CN" sz="1200" u="none" strike="noStrike" kern="1200" dirty="0" smtClean="0">
                <a:solidFill>
                  <a:schemeClr val="tx1"/>
                </a:solidFill>
                <a:latin typeface="+mn-lt"/>
                <a:ea typeface="+mn-ea"/>
                <a:cs typeface="+mn-cs"/>
                <a:hlinkClick r:id="rId5"/>
              </a:rPr>
              <a:t>START_STICKY</a:t>
            </a:r>
            <a:r>
              <a:rPr lang="en-US" altLang="zh-CN" dirty="0" smtClean="0"/>
              <a:t>If the system kills the service after </a:t>
            </a:r>
            <a:r>
              <a:rPr lang="en-US" altLang="zh-CN" sz="1200" u="none" strike="noStrike" kern="1200" dirty="0" smtClean="0">
                <a:solidFill>
                  <a:schemeClr val="tx1"/>
                </a:solidFill>
                <a:latin typeface="+mn-lt"/>
                <a:ea typeface="+mn-ea"/>
                <a:cs typeface="+mn-cs"/>
                <a:hlinkClick r:id="rId3"/>
              </a:rPr>
              <a:t>onStartCommand()</a:t>
            </a:r>
            <a:r>
              <a:rPr lang="en-US" altLang="zh-CN" dirty="0" smtClean="0"/>
              <a:t> returns, recreate the service and call</a:t>
            </a:r>
            <a:r>
              <a:rPr lang="en-US" altLang="zh-CN" sz="1200" u="none" strike="noStrike" kern="1200" dirty="0" smtClean="0">
                <a:solidFill>
                  <a:schemeClr val="tx1"/>
                </a:solidFill>
                <a:latin typeface="+mn-lt"/>
                <a:ea typeface="+mn-ea"/>
                <a:cs typeface="+mn-cs"/>
                <a:hlinkClick r:id="rId3"/>
              </a:rPr>
              <a:t>onStartCommand()</a:t>
            </a:r>
            <a:r>
              <a:rPr lang="en-US" altLang="zh-CN" dirty="0" smtClean="0"/>
              <a:t>, but </a:t>
            </a:r>
            <a:r>
              <a:rPr lang="en-US" altLang="zh-CN" i="1" dirty="0" smtClean="0"/>
              <a:t>do not</a:t>
            </a:r>
            <a:r>
              <a:rPr lang="en-US" altLang="zh-CN" dirty="0" smtClean="0"/>
              <a:t> redeliver the last intent. Instead, the system calls </a:t>
            </a:r>
            <a:r>
              <a:rPr lang="en-US" altLang="zh-CN" sz="1200" u="none" strike="noStrike" kern="1200" dirty="0" smtClean="0">
                <a:solidFill>
                  <a:schemeClr val="tx1"/>
                </a:solidFill>
                <a:latin typeface="+mn-lt"/>
                <a:ea typeface="+mn-ea"/>
                <a:cs typeface="+mn-cs"/>
                <a:hlinkClick r:id="rId3"/>
              </a:rPr>
              <a:t>onStartCommand()</a:t>
            </a:r>
            <a:r>
              <a:rPr lang="en-US" altLang="zh-CN" dirty="0" smtClean="0"/>
              <a:t> with a null intent, unless there were pending intents to start the service, in which case, those intents are delivered. This is suitable for media players (or similar services) that are not executing commands, but running indefinitely and waiting for a job.</a:t>
            </a:r>
          </a:p>
          <a:p>
            <a:r>
              <a:rPr lang="en-US" altLang="zh-CN" sz="1200" u="none" strike="noStrike" kern="1200" dirty="0" smtClean="0">
                <a:solidFill>
                  <a:schemeClr val="tx1"/>
                </a:solidFill>
                <a:latin typeface="+mn-lt"/>
                <a:ea typeface="+mn-ea"/>
                <a:cs typeface="+mn-cs"/>
                <a:hlinkClick r:id="rId6"/>
              </a:rPr>
              <a:t>START_REDELIVER_INTENT</a:t>
            </a:r>
            <a:r>
              <a:rPr lang="en-US" altLang="zh-CN" dirty="0" smtClean="0"/>
              <a:t>If the system kills the service after </a:t>
            </a:r>
            <a:r>
              <a:rPr lang="en-US" altLang="zh-CN" sz="1200" u="none" strike="noStrike" kern="1200" dirty="0" smtClean="0">
                <a:solidFill>
                  <a:schemeClr val="tx1"/>
                </a:solidFill>
                <a:latin typeface="+mn-lt"/>
                <a:ea typeface="+mn-ea"/>
                <a:cs typeface="+mn-cs"/>
                <a:hlinkClick r:id="rId3"/>
              </a:rPr>
              <a:t>onStartCommand()</a:t>
            </a:r>
            <a:r>
              <a:rPr lang="en-US" altLang="zh-CN" dirty="0" smtClean="0"/>
              <a:t> returns, recreate the service and call</a:t>
            </a:r>
            <a:r>
              <a:rPr lang="en-US" altLang="zh-CN" sz="1200" u="none" strike="noStrike" kern="1200" dirty="0" smtClean="0">
                <a:solidFill>
                  <a:schemeClr val="tx1"/>
                </a:solidFill>
                <a:latin typeface="+mn-lt"/>
                <a:ea typeface="+mn-ea"/>
                <a:cs typeface="+mn-cs"/>
                <a:hlinkClick r:id="rId3"/>
              </a:rPr>
              <a:t>onStartCommand()</a:t>
            </a:r>
            <a:r>
              <a:rPr lang="en-US" altLang="zh-CN" dirty="0" smtClean="0"/>
              <a:t> with the last intent that was delivered to the service. Any pending intents are delivered in turn. This is suitable for services that are actively performing a job that should be immediately resumed, such as downloading a file.</a:t>
            </a:r>
          </a:p>
          <a:p>
            <a:r>
              <a:rPr lang="en-US" altLang="zh-CN" sz="1200" b="1" i="0" kern="1200" dirty="0" smtClean="0">
                <a:solidFill>
                  <a:schemeClr val="tx1"/>
                </a:solidFill>
                <a:latin typeface="+mn-lt"/>
                <a:ea typeface="+mn-ea"/>
                <a:cs typeface="+mn-cs"/>
              </a:rPr>
              <a:t>bindService()</a:t>
            </a:r>
            <a:r>
              <a:rPr lang="zh-CN" altLang="en-US" sz="1200" b="1" i="0" kern="1200" dirty="0" smtClean="0">
                <a:solidFill>
                  <a:schemeClr val="tx1"/>
                </a:solidFill>
                <a:latin typeface="+mn-lt"/>
                <a:ea typeface="+mn-ea"/>
                <a:cs typeface="+mn-cs"/>
              </a:rPr>
              <a:t>启动流程：</a:t>
            </a:r>
            <a:endParaRPr lang="en-US" altLang="zh-CN" sz="1200" b="1" i="0" kern="1200" dirty="0" smtClean="0">
              <a:solidFill>
                <a:schemeClr val="tx1"/>
              </a:solidFill>
              <a:latin typeface="+mn-lt"/>
              <a:ea typeface="+mn-ea"/>
              <a:cs typeface="+mn-cs"/>
            </a:endParaRPr>
          </a:p>
          <a:p>
            <a:r>
              <a:rPr lang="en-US" altLang="zh-CN" sz="1200" b="1" i="0" kern="1200" dirty="0" smtClean="0">
                <a:solidFill>
                  <a:schemeClr val="tx1"/>
                </a:solidFill>
                <a:latin typeface="+mn-lt"/>
                <a:ea typeface="+mn-ea"/>
                <a:cs typeface="+mn-cs"/>
              </a:rPr>
              <a:t>context.bindService()  -&gt; onCreate()  -&gt; onBind()  -&gt; Service running  -&gt; onUnbind()  -&gt; onDestroy()  -&gt; Service stop</a:t>
            </a:r>
          </a:p>
          <a:p>
            <a:r>
              <a:rPr lang="en-US" altLang="zh-CN" sz="1200" b="1" i="0" kern="1200" dirty="0" smtClean="0">
                <a:solidFill>
                  <a:schemeClr val="tx1"/>
                </a:solidFill>
                <a:latin typeface="+mn-lt"/>
                <a:ea typeface="+mn-ea"/>
                <a:cs typeface="+mn-cs"/>
              </a:rPr>
              <a:t>bindService</a:t>
            </a:r>
            <a:r>
              <a:rPr lang="zh-CN" altLang="en-US" sz="1200" b="1" i="0" kern="1200" dirty="0" smtClean="0">
                <a:solidFill>
                  <a:schemeClr val="tx1"/>
                </a:solidFill>
                <a:latin typeface="+mn-lt"/>
                <a:ea typeface="+mn-ea"/>
                <a:cs typeface="+mn-cs"/>
              </a:rPr>
              <a:t>的生命周期简化为为：</a:t>
            </a:r>
            <a:r>
              <a:rPr lang="en-US" altLang="zh-CN" sz="1200" b="1" i="0" kern="1200" dirty="0" smtClean="0">
                <a:solidFill>
                  <a:schemeClr val="tx1"/>
                </a:solidFill>
                <a:latin typeface="+mn-lt"/>
                <a:ea typeface="+mn-ea"/>
                <a:cs typeface="+mn-cs"/>
              </a:rPr>
              <a:t>onCreate --&gt; onBind --&gt; onUnbind --&gt; onDestory</a:t>
            </a:r>
            <a:r>
              <a:rPr lang="zh-CN" altLang="en-US" sz="1200" b="0" i="0" kern="1200" dirty="0" smtClean="0">
                <a:solidFill>
                  <a:schemeClr val="tx1"/>
                </a:solidFill>
                <a:latin typeface="+mn-lt"/>
                <a:ea typeface="+mn-ea"/>
                <a:cs typeface="+mn-cs"/>
              </a:rPr>
              <a:t>。</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通过该方法，服务启动时会调用</a:t>
            </a:r>
            <a:r>
              <a:rPr lang="en-US" altLang="zh-CN" sz="1200" b="0" i="0" kern="1200" dirty="0" smtClean="0">
                <a:solidFill>
                  <a:schemeClr val="tx1"/>
                </a:solidFill>
                <a:latin typeface="+mn-lt"/>
                <a:ea typeface="+mn-ea"/>
                <a:cs typeface="+mn-cs"/>
              </a:rPr>
              <a:t>onCreate()</a:t>
            </a:r>
            <a:r>
              <a:rPr lang="zh-CN" altLang="en-US" sz="1200" b="0" i="0" kern="1200" dirty="0" smtClean="0">
                <a:solidFill>
                  <a:schemeClr val="tx1"/>
                </a:solidFill>
                <a:latin typeface="+mn-lt"/>
                <a:ea typeface="+mn-ea"/>
                <a:cs typeface="+mn-cs"/>
              </a:rPr>
              <a:t>来启动服务，可是它不会调用</a:t>
            </a:r>
            <a:r>
              <a:rPr lang="en-US" altLang="zh-CN" sz="1200" b="0" i="0" kern="1200" dirty="0" smtClean="0">
                <a:solidFill>
                  <a:schemeClr val="tx1"/>
                </a:solidFill>
                <a:latin typeface="+mn-lt"/>
                <a:ea typeface="+mn-ea"/>
                <a:cs typeface="+mn-cs"/>
              </a:rPr>
              <a:t>onStartCommand() </a:t>
            </a:r>
            <a:r>
              <a:rPr lang="zh-CN" altLang="en-US" sz="1200" b="0" i="0" kern="1200" dirty="0" smtClean="0">
                <a:solidFill>
                  <a:schemeClr val="tx1"/>
                </a:solidFill>
                <a:latin typeface="+mn-lt"/>
                <a:ea typeface="+mn-ea"/>
                <a:cs typeface="+mn-cs"/>
              </a:rPr>
              <a:t>方法，并且只有在所有的服务都解除了后，服务才会自动停止运行。通过服务的</a:t>
            </a:r>
            <a:r>
              <a:rPr lang="en-US" altLang="zh-CN" sz="1200" b="0" i="0" kern="1200" dirty="0" smtClean="0">
                <a:solidFill>
                  <a:schemeClr val="tx1"/>
                </a:solidFill>
                <a:latin typeface="+mn-lt"/>
                <a:ea typeface="+mn-ea"/>
                <a:cs typeface="+mn-cs"/>
              </a:rPr>
              <a:t>onBind()</a:t>
            </a:r>
            <a:r>
              <a:rPr lang="zh-CN" altLang="en-US" sz="1200" b="0" i="0" kern="1200" dirty="0" smtClean="0">
                <a:solidFill>
                  <a:schemeClr val="tx1"/>
                </a:solidFill>
                <a:latin typeface="+mn-lt"/>
                <a:ea typeface="+mn-ea"/>
                <a:cs typeface="+mn-cs"/>
              </a:rPr>
              <a:t>方法，可以获的一个客户端与服务器进行通信的</a:t>
            </a:r>
            <a:r>
              <a:rPr lang="en-US" altLang="zh-CN" sz="1200" b="0" i="0" kern="1200" dirty="0" smtClean="0">
                <a:solidFill>
                  <a:schemeClr val="tx1"/>
                </a:solidFill>
                <a:latin typeface="+mn-lt"/>
                <a:ea typeface="+mn-ea"/>
                <a:cs typeface="+mn-cs"/>
              </a:rPr>
              <a:t>IBdiner</a:t>
            </a:r>
            <a:r>
              <a:rPr lang="zh-CN" altLang="en-US" sz="1200" b="0" i="0" kern="1200" dirty="0" smtClean="0">
                <a:solidFill>
                  <a:schemeClr val="tx1"/>
                </a:solidFill>
                <a:latin typeface="+mn-lt"/>
                <a:ea typeface="+mn-ea"/>
                <a:cs typeface="+mn-cs"/>
              </a:rPr>
              <a:t>接口。</a:t>
            </a:r>
            <a:r>
              <a:rPr lang="en-US" altLang="zh-CN" sz="1200" b="0" i="0" kern="1200" dirty="0" smtClean="0">
                <a:solidFill>
                  <a:schemeClr val="tx1"/>
                </a:solidFill>
                <a:latin typeface="+mn-lt"/>
                <a:ea typeface="+mn-ea"/>
                <a:cs typeface="+mn-cs"/>
              </a:rPr>
              <a:t>IBind</a:t>
            </a:r>
            <a:r>
              <a:rPr lang="zh-CN" altLang="en-US" sz="1200" b="0" i="0" kern="1200" dirty="0" smtClean="0">
                <a:solidFill>
                  <a:schemeClr val="tx1"/>
                </a:solidFill>
                <a:latin typeface="+mn-lt"/>
                <a:ea typeface="+mn-ea"/>
                <a:cs typeface="+mn-cs"/>
              </a:rPr>
              <a:t>允许客户端回调服务的方法，比如得到</a:t>
            </a:r>
            <a:r>
              <a:rPr lang="en-US" altLang="zh-CN" sz="1200" b="0" i="0" kern="1200" dirty="0" smtClean="0">
                <a:solidFill>
                  <a:schemeClr val="tx1"/>
                </a:solidFill>
                <a:latin typeface="+mn-lt"/>
                <a:ea typeface="+mn-ea"/>
                <a:cs typeface="+mn-cs"/>
              </a:rPr>
              <a:t>Service</a:t>
            </a:r>
            <a:r>
              <a:rPr lang="zh-CN" altLang="en-US" sz="1200" b="0" i="0" kern="1200" dirty="0" smtClean="0">
                <a:solidFill>
                  <a:schemeClr val="tx1"/>
                </a:solidFill>
                <a:latin typeface="+mn-lt"/>
                <a:ea typeface="+mn-ea"/>
                <a:cs typeface="+mn-cs"/>
              </a:rPr>
              <a:t>的实例、运行状态或其他操作。这个时候把调用者（</a:t>
            </a:r>
            <a:r>
              <a:rPr lang="en-US" altLang="zh-CN" sz="1200" b="0" i="0" kern="1200" dirty="0" smtClean="0">
                <a:solidFill>
                  <a:schemeClr val="tx1"/>
                </a:solidFill>
                <a:latin typeface="+mn-lt"/>
                <a:ea typeface="+mn-ea"/>
                <a:cs typeface="+mn-cs"/>
              </a:rPr>
              <a:t>Context</a:t>
            </a:r>
            <a:r>
              <a:rPr lang="zh-CN" altLang="en-US" sz="1200" b="0" i="0" kern="1200" dirty="0" smtClean="0">
                <a:solidFill>
                  <a:schemeClr val="tx1"/>
                </a:solidFill>
                <a:latin typeface="+mn-lt"/>
                <a:ea typeface="+mn-ea"/>
                <a:cs typeface="+mn-cs"/>
              </a:rPr>
              <a:t>，例如</a:t>
            </a:r>
            <a:r>
              <a:rPr lang="en-US" altLang="zh-CN" sz="1200" b="0" i="0" kern="1200" dirty="0" smtClean="0">
                <a:solidFill>
                  <a:schemeClr val="tx1"/>
                </a:solidFill>
                <a:latin typeface="+mn-lt"/>
                <a:ea typeface="+mn-ea"/>
                <a:cs typeface="+mn-cs"/>
              </a:rPr>
              <a:t>Activity</a:t>
            </a:r>
            <a:r>
              <a:rPr lang="zh-CN" altLang="en-US" sz="1200" b="0" i="0" kern="1200" dirty="0" smtClean="0">
                <a:solidFill>
                  <a:schemeClr val="tx1"/>
                </a:solidFill>
                <a:latin typeface="+mn-lt"/>
                <a:ea typeface="+mn-ea"/>
                <a:cs typeface="+mn-cs"/>
              </a:rPr>
              <a:t>）会和</a:t>
            </a:r>
            <a:r>
              <a:rPr lang="en-US" altLang="zh-CN" sz="1200" b="0" i="0" kern="1200" dirty="0" smtClean="0">
                <a:solidFill>
                  <a:schemeClr val="tx1"/>
                </a:solidFill>
                <a:latin typeface="+mn-lt"/>
                <a:ea typeface="+mn-ea"/>
                <a:cs typeface="+mn-cs"/>
              </a:rPr>
              <a:t>Service</a:t>
            </a:r>
            <a:r>
              <a:rPr lang="zh-CN" altLang="en-US" sz="1200" b="0" i="0" kern="1200" dirty="0" smtClean="0">
                <a:solidFill>
                  <a:schemeClr val="tx1"/>
                </a:solidFill>
                <a:latin typeface="+mn-lt"/>
                <a:ea typeface="+mn-ea"/>
                <a:cs typeface="+mn-cs"/>
              </a:rPr>
              <a:t>绑定在一起，</a:t>
            </a:r>
            <a:r>
              <a:rPr lang="en-US" altLang="zh-CN" sz="1200" b="0" i="0" kern="1200" dirty="0" smtClean="0">
                <a:solidFill>
                  <a:schemeClr val="tx1"/>
                </a:solidFill>
                <a:latin typeface="+mn-lt"/>
                <a:ea typeface="+mn-ea"/>
                <a:cs typeface="+mn-cs"/>
              </a:rPr>
              <a:t>Context</a:t>
            </a:r>
            <a:r>
              <a:rPr lang="zh-CN" altLang="en-US" sz="1200" b="0" i="0" kern="1200" dirty="0" smtClean="0">
                <a:solidFill>
                  <a:schemeClr val="tx1"/>
                </a:solidFill>
                <a:latin typeface="+mn-lt"/>
                <a:ea typeface="+mn-ea"/>
                <a:cs typeface="+mn-cs"/>
              </a:rPr>
              <a:t>退出了，</a:t>
            </a:r>
            <a:r>
              <a:rPr lang="en-US" altLang="zh-CN" sz="1200" b="0" i="0" kern="1200" dirty="0" smtClean="0">
                <a:solidFill>
                  <a:schemeClr val="tx1"/>
                </a:solidFill>
                <a:latin typeface="+mn-lt"/>
                <a:ea typeface="+mn-ea"/>
                <a:cs typeface="+mn-cs"/>
              </a:rPr>
              <a:t>Srevice</a:t>
            </a:r>
            <a:r>
              <a:rPr lang="zh-CN" altLang="en-US" sz="1200" b="0" i="0" kern="1200" dirty="0" smtClean="0">
                <a:solidFill>
                  <a:schemeClr val="tx1"/>
                </a:solidFill>
                <a:latin typeface="+mn-lt"/>
                <a:ea typeface="+mn-ea"/>
                <a:cs typeface="+mn-cs"/>
              </a:rPr>
              <a:t>就会调用</a:t>
            </a:r>
            <a:r>
              <a:rPr lang="en-US" altLang="zh-CN" sz="1200" b="0" i="0" kern="1200" dirty="0" smtClean="0">
                <a:solidFill>
                  <a:schemeClr val="tx1"/>
                </a:solidFill>
                <a:latin typeface="+mn-lt"/>
                <a:ea typeface="+mn-ea"/>
                <a:cs typeface="+mn-cs"/>
              </a:rPr>
              <a:t>onUnbind-&gt;onDestroy</a:t>
            </a:r>
            <a:r>
              <a:rPr lang="zh-CN" altLang="en-US" sz="1200" b="0" i="0" kern="1200" dirty="0" smtClean="0">
                <a:solidFill>
                  <a:schemeClr val="tx1"/>
                </a:solidFill>
                <a:latin typeface="+mn-lt"/>
                <a:ea typeface="+mn-ea"/>
                <a:cs typeface="+mn-cs"/>
              </a:rPr>
              <a:t>相应退出。 </a:t>
            </a:r>
          </a:p>
          <a:p>
            <a:r>
              <a:rPr lang="zh-CN" altLang="en-US" sz="1200" b="0" i="0" kern="1200" dirty="0" smtClean="0">
                <a:solidFill>
                  <a:schemeClr val="tx1"/>
                </a:solidFill>
                <a:latin typeface="+mn-lt"/>
                <a:ea typeface="+mn-ea"/>
                <a:cs typeface="+mn-cs"/>
              </a:rPr>
              <a:t>注：绑定服务的</a:t>
            </a:r>
            <a:r>
              <a:rPr lang="en-US" altLang="zh-CN" sz="1200" b="0" i="0" kern="1200" dirty="0" smtClean="0">
                <a:solidFill>
                  <a:schemeClr val="tx1"/>
                </a:solidFill>
                <a:latin typeface="+mn-lt"/>
                <a:ea typeface="+mn-ea"/>
                <a:cs typeface="+mn-cs"/>
              </a:rPr>
              <a:t>Android</a:t>
            </a:r>
            <a:r>
              <a:rPr lang="zh-CN" altLang="en-US" sz="1200" b="0" i="0" kern="1200" dirty="0" smtClean="0">
                <a:solidFill>
                  <a:schemeClr val="tx1"/>
                </a:solidFill>
                <a:latin typeface="+mn-lt"/>
                <a:ea typeface="+mn-ea"/>
                <a:cs typeface="+mn-cs"/>
              </a:rPr>
              <a:t>组建在摧毁前应解除绑定，否则会造成内存泄漏。</a:t>
            </a:r>
          </a:p>
          <a:p>
            <a:endParaRPr lang="zh-CN" altLang="en-US" b="1" dirty="0"/>
          </a:p>
        </p:txBody>
      </p:sp>
      <p:sp>
        <p:nvSpPr>
          <p:cNvPr id="4" name="灯片编号占位符 3"/>
          <p:cNvSpPr>
            <a:spLocks noGrp="1"/>
          </p:cNvSpPr>
          <p:nvPr>
            <p:ph type="sldNum" sz="quarter" idx="10"/>
          </p:nvPr>
        </p:nvSpPr>
        <p:spPr/>
        <p:txBody>
          <a:bodyPr/>
          <a:lstStyle/>
          <a:p>
            <a:fld id="{D8290B59-3C1D-4E67-A68C-F9F800A6E09B}" type="slidenum">
              <a:rPr lang="zh-CN" altLang="en-US" smtClean="0"/>
              <a:pPr/>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5230DEF-2868-4720-9C92-B174750F1E5E}" type="datetimeFigureOut">
              <a:rPr lang="zh-CN" altLang="en-US" smtClean="0"/>
              <a:pPr/>
              <a:t>2016/3/29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00C905-B98E-4C0A-B988-F9A460B96CEE}"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5230DEF-2868-4720-9C92-B174750F1E5E}" type="datetimeFigureOut">
              <a:rPr lang="zh-CN" altLang="en-US" smtClean="0"/>
              <a:pPr/>
              <a:t>2016/3/29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00C905-B98E-4C0A-B988-F9A460B96CE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5230DEF-2868-4720-9C92-B174750F1E5E}" type="datetimeFigureOut">
              <a:rPr lang="zh-CN" altLang="en-US" smtClean="0"/>
              <a:pPr/>
              <a:t>2016/3/29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00C905-B98E-4C0A-B988-F9A460B96CE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5230DEF-2868-4720-9C92-B174750F1E5E}" type="datetimeFigureOut">
              <a:rPr lang="zh-CN" altLang="en-US" smtClean="0"/>
              <a:pPr/>
              <a:t>2016/3/29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00C905-B98E-4C0A-B988-F9A460B96CEE}"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5230DEF-2868-4720-9C92-B174750F1E5E}" type="datetimeFigureOut">
              <a:rPr lang="zh-CN" altLang="en-US" smtClean="0"/>
              <a:pPr/>
              <a:t>2016/3/29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00C905-B98E-4C0A-B988-F9A460B96CEE}"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5230DEF-2868-4720-9C92-B174750F1E5E}" type="datetimeFigureOut">
              <a:rPr lang="zh-CN" altLang="en-US" smtClean="0"/>
              <a:pPr/>
              <a:t>2016/3/29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00C905-B98E-4C0A-B988-F9A460B96CEE}"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5230DEF-2868-4720-9C92-B174750F1E5E}" type="datetimeFigureOut">
              <a:rPr lang="zh-CN" altLang="en-US" smtClean="0"/>
              <a:pPr/>
              <a:t>2016/3/29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C00C905-B98E-4C0A-B988-F9A460B96CEE}"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5230DEF-2868-4720-9C92-B174750F1E5E}" type="datetimeFigureOut">
              <a:rPr lang="zh-CN" altLang="en-US" smtClean="0"/>
              <a:pPr/>
              <a:t>2016/3/29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C00C905-B98E-4C0A-B988-F9A460B96CEE}"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5230DEF-2868-4720-9C92-B174750F1E5E}" type="datetimeFigureOut">
              <a:rPr lang="zh-CN" altLang="en-US" smtClean="0"/>
              <a:pPr/>
              <a:t>2016/3/29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C00C905-B98E-4C0A-B988-F9A460B96CEE}"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5230DEF-2868-4720-9C92-B174750F1E5E}" type="datetimeFigureOut">
              <a:rPr lang="zh-CN" altLang="en-US" smtClean="0"/>
              <a:pPr/>
              <a:t>2016/3/29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00C905-B98E-4C0A-B988-F9A460B96CEE}"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5230DEF-2868-4720-9C92-B174750F1E5E}" type="datetimeFigureOut">
              <a:rPr lang="zh-CN" altLang="en-US" smtClean="0"/>
              <a:pPr/>
              <a:t>2016/3/29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00C905-B98E-4C0A-B988-F9A460B96CEE}"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230DEF-2868-4720-9C92-B174750F1E5E}" type="datetimeFigureOut">
              <a:rPr lang="zh-CN" altLang="en-US" smtClean="0"/>
              <a:pPr/>
              <a:t>2016/3/29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00C905-B98E-4C0A-B988-F9A460B96CE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file:///D:\MyGit\Learning\AndroidProject\Local_startService"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file:///D:\MyGit\Learning\AndroidProject\LearnRemoteProject" TargetMode="External"/><Relationship Id="rId4" Type="http://schemas.openxmlformats.org/officeDocument/2006/relationships/hyperlink" Target="file:///D:\MyGit\Learning\AndroidProject\Local_bindService"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file:///D:\AndroidProject\LearnBroadcas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file:///D:\MyGit\Learning\AndroidProject\Transact"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file:///D:\MyGit\Learning\AndroidProject\Local_bindServic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file:///D:\MyGit\Learning\AndroidProject\LearnRemoteProject"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smtClean="0"/>
              <a:t>Android Service</a:t>
            </a:r>
            <a:endParaRPr lang="zh-CN" altLang="en-US" b="1" dirty="0"/>
          </a:p>
        </p:txBody>
      </p:sp>
      <p:sp>
        <p:nvSpPr>
          <p:cNvPr id="3" name="副标题 2"/>
          <p:cNvSpPr>
            <a:spLocks noGrp="1"/>
          </p:cNvSpPr>
          <p:nvPr>
            <p:ph type="subTitle" idx="1"/>
          </p:nvPr>
        </p:nvSpPr>
        <p:spPr>
          <a:xfrm>
            <a:off x="4499992" y="4077072"/>
            <a:ext cx="4384576" cy="1104528"/>
          </a:xfrm>
        </p:spPr>
        <p:txBody>
          <a:bodyPr/>
          <a:lstStyle/>
          <a:p>
            <a:r>
              <a:rPr lang="en-US" altLang="zh-CN" dirty="0" smtClean="0"/>
              <a:t>--hujihao</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3"/>
            <a:ext cx="8229600" cy="576064"/>
          </a:xfrm>
        </p:spPr>
        <p:txBody>
          <a:bodyPr>
            <a:normAutofit lnSpcReduction="10000"/>
          </a:bodyPr>
          <a:lstStyle/>
          <a:p>
            <a:r>
              <a:rPr lang="en-US" altLang="zh-CN" dirty="0" smtClean="0"/>
              <a:t>Service</a:t>
            </a:r>
            <a:r>
              <a:rPr lang="zh-CN" altLang="en-US" dirty="0" smtClean="0"/>
              <a:t>的种类</a:t>
            </a:r>
            <a:endParaRPr lang="en-US" altLang="zh-CN" dirty="0" smtClean="0"/>
          </a:p>
        </p:txBody>
      </p:sp>
      <p:sp>
        <p:nvSpPr>
          <p:cNvPr id="5" name="内容占位符 2"/>
          <p:cNvSpPr txBox="1">
            <a:spLocks/>
          </p:cNvSpPr>
          <p:nvPr/>
        </p:nvSpPr>
        <p:spPr>
          <a:xfrm>
            <a:off x="539552" y="1124744"/>
            <a:ext cx="8229600" cy="5256584"/>
          </a:xfrm>
          <a:prstGeom prst="rect">
            <a:avLst/>
          </a:prstGeom>
        </p:spPr>
        <p:txBody>
          <a:bodyPr vert="horz" lIns="91440" tIns="45720" rIns="91440" bIns="45720" rtlCol="0">
            <a:normAutofit/>
          </a:bodyPr>
          <a:lstStyle/>
          <a:p>
            <a:pPr marL="342900" lvl="0" indent="-342900">
              <a:lnSpc>
                <a:spcPct val="150000"/>
              </a:lnSpc>
              <a:spcBef>
                <a:spcPct val="20000"/>
              </a:spcBef>
            </a:pPr>
            <a:r>
              <a:rPr lang="en-US" altLang="zh-CN" sz="2000" b="1" dirty="0" smtClean="0"/>
              <a:t>	</a:t>
            </a:r>
            <a:r>
              <a:rPr lang="zh-CN" altLang="en-US" sz="2000" b="1" dirty="0" smtClean="0"/>
              <a:t>按使用方式分分</a:t>
            </a:r>
            <a:r>
              <a:rPr lang="en-US" altLang="zh-CN" sz="2000" b="1" dirty="0" smtClean="0"/>
              <a:t>:</a:t>
            </a:r>
          </a:p>
          <a:p>
            <a:pPr marL="342900" lvl="0" indent="-342900">
              <a:lnSpc>
                <a:spcPct val="150000"/>
              </a:lnSpc>
              <a:spcBef>
                <a:spcPct val="20000"/>
              </a:spcBef>
            </a:pPr>
            <a:r>
              <a:rPr lang="en-US" altLang="zh-CN" sz="2000" dirty="0" smtClean="0"/>
              <a:t>	</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p:txBody>
      </p:sp>
      <p:graphicFrame>
        <p:nvGraphicFramePr>
          <p:cNvPr id="6" name="表格 5"/>
          <p:cNvGraphicFramePr>
            <a:graphicFrameLocks noGrp="1"/>
          </p:cNvGraphicFramePr>
          <p:nvPr/>
        </p:nvGraphicFramePr>
        <p:xfrm>
          <a:off x="971600" y="1772817"/>
          <a:ext cx="7416824" cy="4032446"/>
        </p:xfrm>
        <a:graphic>
          <a:graphicData uri="http://schemas.openxmlformats.org/drawingml/2006/table">
            <a:tbl>
              <a:tblPr firstRow="1" bandRow="1">
                <a:tableStyleId>{5C22544A-7EE6-4342-B048-85BDC9FD1C3A}</a:tableStyleId>
              </a:tblPr>
              <a:tblGrid>
                <a:gridCol w="1872208"/>
                <a:gridCol w="5544616"/>
              </a:tblGrid>
              <a:tr h="421301">
                <a:tc>
                  <a:txBody>
                    <a:bodyPr/>
                    <a:lstStyle/>
                    <a:p>
                      <a:pPr algn="ctr"/>
                      <a:r>
                        <a:rPr lang="zh-CN" altLang="en-US" sz="1800" dirty="0" smtClean="0"/>
                        <a:t>类别</a:t>
                      </a:r>
                      <a:endParaRPr lang="zh-CN" altLang="en-US" sz="1800" dirty="0"/>
                    </a:p>
                  </a:txBody>
                  <a:tcPr anchor="ctr"/>
                </a:tc>
                <a:tc>
                  <a:txBody>
                    <a:bodyPr/>
                    <a:lstStyle/>
                    <a:p>
                      <a:pPr algn="ctr"/>
                      <a:r>
                        <a:rPr lang="zh-CN" altLang="en-US" sz="1800" dirty="0" smtClean="0"/>
                        <a:t>区别</a:t>
                      </a:r>
                      <a:endParaRPr lang="zh-CN" altLang="en-US" sz="1800" dirty="0"/>
                    </a:p>
                  </a:txBody>
                  <a:tcPr anchor="ctr"/>
                </a:tc>
              </a:tr>
              <a:tr h="1203715">
                <a:tc>
                  <a:txBody>
                    <a:bodyPr/>
                    <a:lstStyle/>
                    <a:p>
                      <a:pPr algn="ctr"/>
                      <a:r>
                        <a:rPr lang="en-US" altLang="zh-CN" sz="1200" dirty="0" smtClean="0"/>
                        <a:t>startService</a:t>
                      </a:r>
                      <a:r>
                        <a:rPr lang="zh-CN" altLang="en-US" sz="1200" dirty="0" smtClean="0"/>
                        <a:t>启动的服务</a:t>
                      </a:r>
                      <a:endParaRPr lang="zh-CN" altLang="en-US" sz="1200" dirty="0"/>
                    </a:p>
                  </a:txBody>
                  <a:tcPr/>
                </a:tc>
                <a:tc>
                  <a:txBody>
                    <a:bodyPr/>
                    <a:lstStyle/>
                    <a:p>
                      <a:r>
                        <a:rPr lang="zh-CN" altLang="en-US" sz="1200" kern="1200" dirty="0" smtClean="0">
                          <a:solidFill>
                            <a:schemeClr val="dk1"/>
                          </a:solidFill>
                          <a:latin typeface="+mn-lt"/>
                          <a:ea typeface="+mn-ea"/>
                          <a:cs typeface="+mn-cs"/>
                        </a:rPr>
                        <a:t>主要用于启动一个服务执行后台任务，不进行通信。停止服务使用</a:t>
                      </a:r>
                      <a:r>
                        <a:rPr lang="en-US" altLang="zh-CN" sz="1200" kern="1200" dirty="0" smtClean="0">
                          <a:solidFill>
                            <a:schemeClr val="dk1"/>
                          </a:solidFill>
                          <a:latin typeface="+mn-lt"/>
                          <a:ea typeface="+mn-ea"/>
                          <a:cs typeface="+mn-cs"/>
                        </a:rPr>
                        <a:t>stopService</a:t>
                      </a:r>
                      <a:endParaRPr lang="zh-CN" altLang="en-US" sz="1200" kern="1200" dirty="0" smtClean="0">
                        <a:solidFill>
                          <a:schemeClr val="dk1"/>
                        </a:solidFill>
                        <a:latin typeface="+mn-lt"/>
                        <a:ea typeface="+mn-ea"/>
                        <a:cs typeface="+mn-cs"/>
                      </a:endParaRPr>
                    </a:p>
                  </a:txBody>
                  <a:tcPr/>
                </a:tc>
              </a:tr>
              <a:tr h="1203715">
                <a:tc>
                  <a:txBody>
                    <a:bodyPr/>
                    <a:lstStyle/>
                    <a:p>
                      <a:pPr marL="0" algn="ctr" defTabSz="914400" rtl="0" eaLnBrk="1" latinLnBrk="0" hangingPunct="1"/>
                      <a:r>
                        <a:rPr lang="en-US" altLang="zh-CN" sz="1200" kern="1200" dirty="0" smtClean="0">
                          <a:solidFill>
                            <a:schemeClr val="dk1"/>
                          </a:solidFill>
                          <a:latin typeface="+mn-lt"/>
                          <a:ea typeface="+mn-ea"/>
                          <a:cs typeface="+mn-cs"/>
                        </a:rPr>
                        <a:t>bindService</a:t>
                      </a:r>
                      <a:r>
                        <a:rPr lang="zh-CN" altLang="en-US" sz="1200" kern="1200" dirty="0" smtClean="0">
                          <a:solidFill>
                            <a:schemeClr val="dk1"/>
                          </a:solidFill>
                          <a:latin typeface="+mn-lt"/>
                          <a:ea typeface="+mn-ea"/>
                          <a:cs typeface="+mn-cs"/>
                        </a:rPr>
                        <a:t>启动的服务</a:t>
                      </a:r>
                    </a:p>
                  </a:txBody>
                  <a:tcPr/>
                </a:tc>
                <a:tc>
                  <a:txBody>
                    <a:bodyPr/>
                    <a:lstStyle/>
                    <a:p>
                      <a:r>
                        <a:rPr lang="zh-CN" altLang="en-US" sz="1200" kern="1200" dirty="0" smtClean="0">
                          <a:solidFill>
                            <a:schemeClr val="dk1"/>
                          </a:solidFill>
                          <a:latin typeface="+mn-lt"/>
                          <a:ea typeface="+mn-ea"/>
                          <a:cs typeface="+mn-cs"/>
                        </a:rPr>
                        <a:t>该方法启动的服务要进行通信。停止服务使用</a:t>
                      </a:r>
                      <a:r>
                        <a:rPr lang="en-US" altLang="zh-CN" sz="1200" kern="1200" dirty="0" smtClean="0">
                          <a:solidFill>
                            <a:schemeClr val="dk1"/>
                          </a:solidFill>
                          <a:latin typeface="+mn-lt"/>
                          <a:ea typeface="+mn-ea"/>
                          <a:cs typeface="+mn-cs"/>
                        </a:rPr>
                        <a:t>unbindService</a:t>
                      </a:r>
                      <a:endParaRPr lang="zh-CN" altLang="en-US" sz="1200" kern="1200" dirty="0" smtClean="0">
                        <a:solidFill>
                          <a:schemeClr val="dk1"/>
                        </a:solidFill>
                        <a:latin typeface="+mn-lt"/>
                        <a:ea typeface="+mn-ea"/>
                        <a:cs typeface="+mn-cs"/>
                      </a:endParaRPr>
                    </a:p>
                  </a:txBody>
                  <a:tcPr/>
                </a:tc>
              </a:tr>
              <a:tr h="1203715">
                <a:tc>
                  <a:txBody>
                    <a:bodyPr/>
                    <a:lstStyle/>
                    <a:p>
                      <a:pPr marL="0" algn="ctr" defTabSz="914400" rtl="0" eaLnBrk="1" latinLnBrk="0" hangingPunct="1"/>
                      <a:r>
                        <a:rPr lang="en-US" altLang="zh-CN" sz="1200" kern="1200" dirty="0" smtClean="0">
                          <a:solidFill>
                            <a:schemeClr val="dk1"/>
                          </a:solidFill>
                          <a:latin typeface="+mn-lt"/>
                          <a:ea typeface="+mn-ea"/>
                          <a:cs typeface="+mn-cs"/>
                        </a:rPr>
                        <a:t>startService</a:t>
                      </a:r>
                      <a:r>
                        <a:rPr lang="zh-CN" altLang="en-US" sz="1200" kern="1200" dirty="0" smtClean="0">
                          <a:solidFill>
                            <a:schemeClr val="dk1"/>
                          </a:solidFill>
                          <a:latin typeface="+mn-lt"/>
                          <a:ea typeface="+mn-ea"/>
                          <a:cs typeface="+mn-cs"/>
                        </a:rPr>
                        <a:t>同时也</a:t>
                      </a:r>
                      <a:r>
                        <a:rPr lang="en-US" altLang="zh-CN" sz="1200" kern="1200" dirty="0" smtClean="0">
                          <a:solidFill>
                            <a:schemeClr val="dk1"/>
                          </a:solidFill>
                          <a:latin typeface="+mn-lt"/>
                          <a:ea typeface="+mn-ea"/>
                          <a:cs typeface="+mn-cs"/>
                        </a:rPr>
                        <a:t>bindService</a:t>
                      </a:r>
                      <a:r>
                        <a:rPr lang="zh-CN" altLang="en-US" sz="1200" kern="1200" dirty="0" smtClean="0">
                          <a:solidFill>
                            <a:schemeClr val="dk1"/>
                          </a:solidFill>
                          <a:latin typeface="+mn-lt"/>
                          <a:ea typeface="+mn-ea"/>
                          <a:cs typeface="+mn-cs"/>
                        </a:rPr>
                        <a:t>启动的服务</a:t>
                      </a:r>
                    </a:p>
                  </a:txBody>
                  <a:tcPr/>
                </a:tc>
                <a:tc>
                  <a:txBody>
                    <a:bodyPr/>
                    <a:lstStyle/>
                    <a:p>
                      <a:r>
                        <a:rPr lang="zh-CN" altLang="en-US" sz="1200" kern="1200" dirty="0" smtClean="0">
                          <a:solidFill>
                            <a:schemeClr val="dk1"/>
                          </a:solidFill>
                          <a:latin typeface="+mn-lt"/>
                          <a:ea typeface="+mn-ea"/>
                          <a:cs typeface="+mn-cs"/>
                        </a:rPr>
                        <a:t>停止服务应同时使用</a:t>
                      </a:r>
                      <a:r>
                        <a:rPr lang="en-US" altLang="zh-CN" sz="1200" kern="1200" dirty="0" smtClean="0">
                          <a:solidFill>
                            <a:schemeClr val="dk1"/>
                          </a:solidFill>
                          <a:latin typeface="+mn-lt"/>
                          <a:ea typeface="+mn-ea"/>
                          <a:cs typeface="+mn-cs"/>
                        </a:rPr>
                        <a:t>stopService</a:t>
                      </a:r>
                      <a:r>
                        <a:rPr lang="zh-CN" altLang="en-US" sz="1200" kern="1200" dirty="0" smtClean="0">
                          <a:solidFill>
                            <a:schemeClr val="dk1"/>
                          </a:solidFill>
                          <a:latin typeface="+mn-lt"/>
                          <a:ea typeface="+mn-ea"/>
                          <a:cs typeface="+mn-cs"/>
                        </a:rPr>
                        <a:t>与</a:t>
                      </a:r>
                      <a:r>
                        <a:rPr lang="en-US" altLang="zh-CN" sz="1200" kern="1200" dirty="0" smtClean="0">
                          <a:solidFill>
                            <a:schemeClr val="dk1"/>
                          </a:solidFill>
                          <a:latin typeface="+mn-lt"/>
                          <a:ea typeface="+mn-ea"/>
                          <a:cs typeface="+mn-cs"/>
                        </a:rPr>
                        <a:t>unbindService</a:t>
                      </a:r>
                      <a:endParaRPr lang="zh-CN" altLang="en-US" sz="1200" kern="1200" dirty="0" smtClean="0">
                        <a:solidFill>
                          <a:schemeClr val="dk1"/>
                        </a:solidFill>
                        <a:latin typeface="+mn-lt"/>
                        <a:ea typeface="+mn-ea"/>
                        <a:cs typeface="+mn-cs"/>
                      </a:endParaRPr>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service_lifecycle.png"/>
          <p:cNvPicPr>
            <a:picLocks noChangeAspect="1"/>
          </p:cNvPicPr>
          <p:nvPr/>
        </p:nvPicPr>
        <p:blipFill>
          <a:blip r:embed="rId3" cstate="print"/>
          <a:stretch>
            <a:fillRect/>
          </a:stretch>
        </p:blipFill>
        <p:spPr>
          <a:xfrm>
            <a:off x="1187624" y="980728"/>
            <a:ext cx="4939683" cy="5667320"/>
          </a:xfrm>
          <a:prstGeom prst="rect">
            <a:avLst/>
          </a:prstGeom>
        </p:spPr>
      </p:pic>
      <p:sp>
        <p:nvSpPr>
          <p:cNvPr id="3" name="内容占位符 2"/>
          <p:cNvSpPr>
            <a:spLocks noGrp="1"/>
          </p:cNvSpPr>
          <p:nvPr>
            <p:ph idx="1"/>
          </p:nvPr>
        </p:nvSpPr>
        <p:spPr>
          <a:xfrm>
            <a:off x="457200" y="476673"/>
            <a:ext cx="8229600" cy="576064"/>
          </a:xfrm>
        </p:spPr>
        <p:txBody>
          <a:bodyPr>
            <a:normAutofit lnSpcReduction="10000"/>
          </a:bodyPr>
          <a:lstStyle/>
          <a:p>
            <a:r>
              <a:rPr lang="en-US" altLang="zh-CN" dirty="0" smtClean="0"/>
              <a:t>Service</a:t>
            </a:r>
            <a:r>
              <a:rPr lang="zh-CN" altLang="en-US" dirty="0" smtClean="0"/>
              <a:t>的生命周期</a:t>
            </a:r>
            <a:endParaRPr lang="en-US" altLang="zh-CN" dirty="0" smtClean="0"/>
          </a:p>
        </p:txBody>
      </p:sp>
      <p:sp>
        <p:nvSpPr>
          <p:cNvPr id="2050" name="AutoShape 2" descr="http://developer.android.com/images/service_lifecycle.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3"/>
            <a:ext cx="8229600" cy="576064"/>
          </a:xfrm>
        </p:spPr>
        <p:txBody>
          <a:bodyPr>
            <a:normAutofit lnSpcReduction="10000"/>
          </a:bodyPr>
          <a:lstStyle/>
          <a:p>
            <a:r>
              <a:rPr lang="en-US" altLang="zh-CN" dirty="0" smtClean="0"/>
              <a:t>Service</a:t>
            </a:r>
            <a:r>
              <a:rPr lang="zh-CN" altLang="en-US" dirty="0" smtClean="0"/>
              <a:t>的用法</a:t>
            </a:r>
            <a:endParaRPr lang="en-US" altLang="zh-CN" dirty="0" smtClean="0"/>
          </a:p>
        </p:txBody>
      </p:sp>
      <p:sp>
        <p:nvSpPr>
          <p:cNvPr id="5" name="内容占位符 2"/>
          <p:cNvSpPr txBox="1">
            <a:spLocks/>
          </p:cNvSpPr>
          <p:nvPr/>
        </p:nvSpPr>
        <p:spPr>
          <a:xfrm>
            <a:off x="539552" y="1124744"/>
            <a:ext cx="8229600" cy="5256584"/>
          </a:xfrm>
          <a:prstGeom prst="rect">
            <a:avLst/>
          </a:prstGeom>
        </p:spPr>
        <p:txBody>
          <a:bodyPr vert="horz" lIns="91440" tIns="45720" rIns="91440" bIns="45720" rtlCol="0">
            <a:normAutofit/>
          </a:bodyPr>
          <a:lstStyle/>
          <a:p>
            <a:pPr marL="342900" indent="-342900">
              <a:lnSpc>
                <a:spcPct val="150000"/>
              </a:lnSpc>
              <a:spcBef>
                <a:spcPct val="20000"/>
              </a:spcBef>
            </a:pPr>
            <a:r>
              <a:rPr lang="en-US" altLang="zh-CN" sz="2000" b="1" dirty="0" smtClean="0"/>
              <a:t>	1.</a:t>
            </a:r>
            <a:r>
              <a:rPr lang="zh-CN" altLang="en-US" sz="2000" b="1" dirty="0"/>
              <a:t>创建服务</a:t>
            </a:r>
            <a:r>
              <a:rPr lang="zh-CN" altLang="en-US" sz="2000" b="1" dirty="0" smtClean="0"/>
              <a:t>类</a:t>
            </a:r>
            <a:endParaRPr lang="en-US" altLang="zh-CN" sz="2000" b="1" dirty="0" smtClean="0"/>
          </a:p>
          <a:p>
            <a:pPr marL="342900" indent="-342900">
              <a:lnSpc>
                <a:spcPct val="150000"/>
              </a:lnSpc>
              <a:spcBef>
                <a:spcPct val="20000"/>
              </a:spcBef>
            </a:pPr>
            <a:r>
              <a:rPr lang="en-US" altLang="zh-CN" sz="2000" b="1" dirty="0"/>
              <a:t>	</a:t>
            </a:r>
            <a:r>
              <a:rPr lang="en-US" altLang="zh-CN" sz="2000" b="1" dirty="0" smtClean="0"/>
              <a:t>	public</a:t>
            </a:r>
            <a:r>
              <a:rPr lang="en-US" altLang="zh-CN" sz="2000" dirty="0"/>
              <a:t> </a:t>
            </a:r>
            <a:r>
              <a:rPr lang="en-US" altLang="zh-CN" sz="2000" b="1" dirty="0"/>
              <a:t>class</a:t>
            </a:r>
            <a:r>
              <a:rPr lang="en-US" altLang="zh-CN" sz="2000" dirty="0"/>
              <a:t> MyService </a:t>
            </a:r>
            <a:r>
              <a:rPr lang="en-US" altLang="zh-CN" sz="2000" b="1" dirty="0"/>
              <a:t>extends</a:t>
            </a:r>
            <a:r>
              <a:rPr lang="en-US" altLang="zh-CN" sz="2000" dirty="0"/>
              <a:t> Service </a:t>
            </a:r>
            <a:r>
              <a:rPr lang="en-US" altLang="zh-CN" sz="2000" dirty="0" smtClean="0"/>
              <a:t>{}</a:t>
            </a:r>
          </a:p>
          <a:p>
            <a:pPr marL="342900" indent="-342900">
              <a:lnSpc>
                <a:spcPct val="150000"/>
              </a:lnSpc>
              <a:spcBef>
                <a:spcPct val="20000"/>
              </a:spcBef>
            </a:pPr>
            <a:r>
              <a:rPr lang="en-US" altLang="zh-CN" sz="2000" b="1" dirty="0" smtClean="0"/>
              <a:t>	2</a:t>
            </a:r>
            <a:r>
              <a:rPr lang="en-US" altLang="zh-CN" sz="2000" b="1" dirty="0"/>
              <a:t>.</a:t>
            </a:r>
            <a:r>
              <a:rPr lang="zh-CN" altLang="en-US" sz="2000" b="1" dirty="0"/>
              <a:t>在</a:t>
            </a:r>
            <a:r>
              <a:rPr lang="en-US" altLang="zh-CN" sz="2000" b="1" dirty="0"/>
              <a:t>AndroidMainfest.xml</a:t>
            </a:r>
            <a:r>
              <a:rPr lang="zh-CN" altLang="en-US" sz="2000" b="1" dirty="0"/>
              <a:t>文件中配置注册该</a:t>
            </a:r>
            <a:r>
              <a:rPr lang="en-US" altLang="zh-CN" sz="2000" b="1" dirty="0" smtClean="0"/>
              <a:t>Service</a:t>
            </a:r>
          </a:p>
          <a:p>
            <a:pPr marL="342900" indent="-342900">
              <a:lnSpc>
                <a:spcPct val="150000"/>
              </a:lnSpc>
              <a:spcBef>
                <a:spcPct val="20000"/>
              </a:spcBef>
            </a:pPr>
            <a:r>
              <a:rPr lang="en-US" altLang="zh-CN" sz="2000" b="1" dirty="0"/>
              <a:t>	</a:t>
            </a:r>
            <a:r>
              <a:rPr lang="en-US" altLang="zh-CN" sz="2000" b="1" dirty="0" smtClean="0"/>
              <a:t>	</a:t>
            </a:r>
            <a:r>
              <a:rPr lang="en-US" altLang="zh-CN" sz="2000" dirty="0"/>
              <a:t>&lt;service android:name="</a:t>
            </a:r>
            <a:r>
              <a:rPr lang="zh-CN" altLang="en-US" sz="2000" dirty="0"/>
              <a:t>服务类所在的包名</a:t>
            </a:r>
            <a:r>
              <a:rPr lang="en-US" altLang="zh-CN" sz="2000" dirty="0"/>
              <a:t>.MyService" /&gt; </a:t>
            </a:r>
            <a:endParaRPr lang="en-US" altLang="zh-CN" sz="2000" dirty="0" smtClean="0"/>
          </a:p>
          <a:p>
            <a:pPr marL="342900" indent="-342900">
              <a:lnSpc>
                <a:spcPct val="150000"/>
              </a:lnSpc>
              <a:spcBef>
                <a:spcPct val="20000"/>
              </a:spcBef>
            </a:pPr>
            <a:r>
              <a:rPr lang="en-US" altLang="zh-CN" sz="2000" b="1" dirty="0" smtClean="0"/>
              <a:t>	3</a:t>
            </a:r>
            <a:r>
              <a:rPr lang="en-US" altLang="zh-CN" sz="2000" b="1" dirty="0"/>
              <a:t>. </a:t>
            </a:r>
            <a:r>
              <a:rPr lang="zh-CN" altLang="en-US" sz="2000" b="1" dirty="0"/>
              <a:t>启动服</a:t>
            </a:r>
            <a:r>
              <a:rPr lang="zh-CN" altLang="en-US" sz="2000" b="1" dirty="0" smtClean="0"/>
              <a:t>务</a:t>
            </a:r>
            <a:endParaRPr lang="en-US" altLang="zh-CN" sz="2000" b="1" dirty="0" smtClean="0"/>
          </a:p>
          <a:p>
            <a:pPr marL="342900" indent="-342900">
              <a:lnSpc>
                <a:spcPct val="150000"/>
              </a:lnSpc>
              <a:spcBef>
                <a:spcPct val="20000"/>
              </a:spcBef>
            </a:pPr>
            <a:r>
              <a:rPr lang="en-US" altLang="zh-CN" sz="2000" b="1" dirty="0"/>
              <a:t>	</a:t>
            </a:r>
            <a:r>
              <a:rPr lang="en-US" altLang="zh-CN" sz="2000" b="1" dirty="0" smtClean="0"/>
              <a:t>	</a:t>
            </a:r>
            <a:r>
              <a:rPr lang="zh-CN" altLang="en-US" b="1" dirty="0"/>
              <a:t>（</a:t>
            </a:r>
            <a:r>
              <a:rPr lang="en-US" altLang="zh-CN" b="1" dirty="0"/>
              <a:t>1</a:t>
            </a:r>
            <a:r>
              <a:rPr lang="zh-CN" altLang="en-US" b="1" dirty="0"/>
              <a:t>）通</a:t>
            </a:r>
            <a:r>
              <a:rPr lang="zh-CN" altLang="en-US" b="1" dirty="0" smtClean="0"/>
              <a:t>过</a:t>
            </a:r>
            <a:r>
              <a:rPr lang="en-US" altLang="zh-CN" b="1" dirty="0" smtClean="0"/>
              <a:t>startService</a:t>
            </a:r>
            <a:r>
              <a:rPr lang="zh-CN" altLang="en-US" b="1" dirty="0" smtClean="0"/>
              <a:t>启动</a:t>
            </a:r>
            <a:endParaRPr lang="en-US" altLang="zh-CN" sz="2000" b="1" dirty="0" smtClean="0"/>
          </a:p>
          <a:p>
            <a:pPr marL="342900" indent="-342900">
              <a:lnSpc>
                <a:spcPct val="150000"/>
              </a:lnSpc>
              <a:spcBef>
                <a:spcPct val="20000"/>
              </a:spcBef>
            </a:pPr>
            <a:r>
              <a:rPr lang="en-US" altLang="zh-CN" dirty="0" smtClean="0"/>
              <a:t>		Intent</a:t>
            </a:r>
            <a:r>
              <a:rPr lang="en-US" altLang="zh-CN" dirty="0"/>
              <a:t> intent = </a:t>
            </a:r>
            <a:r>
              <a:rPr lang="en-US" altLang="zh-CN" b="1" dirty="0"/>
              <a:t>new</a:t>
            </a:r>
            <a:r>
              <a:rPr lang="en-US" altLang="zh-CN" dirty="0"/>
              <a:t> Intent(getApplicationContext(), MyService.</a:t>
            </a:r>
            <a:r>
              <a:rPr lang="en-US" altLang="zh-CN" b="1" dirty="0"/>
              <a:t>class</a:t>
            </a:r>
            <a:r>
              <a:rPr lang="en-US" altLang="zh-CN" dirty="0"/>
              <a:t>);  </a:t>
            </a:r>
            <a:endParaRPr lang="en-US" altLang="zh-CN" dirty="0" smtClean="0"/>
          </a:p>
          <a:p>
            <a:pPr marL="342900" indent="-342900">
              <a:lnSpc>
                <a:spcPct val="150000"/>
              </a:lnSpc>
              <a:spcBef>
                <a:spcPct val="20000"/>
              </a:spcBef>
            </a:pPr>
            <a:r>
              <a:rPr lang="en-US" altLang="zh-CN" dirty="0" smtClean="0"/>
              <a:t>		startService(intent);</a:t>
            </a:r>
          </a:p>
          <a:p>
            <a:pPr marL="342900" indent="-342900">
              <a:lnSpc>
                <a:spcPct val="150000"/>
              </a:lnSpc>
              <a:spcBef>
                <a:spcPct val="20000"/>
              </a:spcBef>
            </a:pPr>
            <a:r>
              <a:rPr lang="en-US" altLang="zh-CN" dirty="0"/>
              <a:t>	</a:t>
            </a:r>
            <a:r>
              <a:rPr lang="en-US" altLang="zh-CN" dirty="0" smtClean="0"/>
              <a:t>	</a:t>
            </a:r>
            <a:r>
              <a:rPr lang="zh-CN" altLang="en-US" b="1" dirty="0"/>
              <a:t> （</a:t>
            </a:r>
            <a:r>
              <a:rPr lang="en-US" altLang="zh-CN" b="1" dirty="0"/>
              <a:t>2</a:t>
            </a:r>
            <a:r>
              <a:rPr lang="zh-CN" altLang="en-US" b="1" dirty="0"/>
              <a:t>）通</a:t>
            </a:r>
            <a:r>
              <a:rPr lang="zh-CN" altLang="en-US" b="1" dirty="0" smtClean="0"/>
              <a:t>过</a:t>
            </a:r>
            <a:r>
              <a:rPr lang="en-US" altLang="zh-CN" b="1" dirty="0" smtClean="0"/>
              <a:t>bindService</a:t>
            </a:r>
            <a:r>
              <a:rPr lang="zh-CN" altLang="en-US" b="1" dirty="0" smtClean="0"/>
              <a:t>启动</a:t>
            </a:r>
            <a:endParaRPr lang="en-US" altLang="zh-CN" b="1" dirty="0" smtClean="0"/>
          </a:p>
          <a:p>
            <a:pPr marL="342900" indent="-342900">
              <a:lnSpc>
                <a:spcPct val="150000"/>
              </a:lnSpc>
              <a:spcBef>
                <a:spcPct val="20000"/>
              </a:spcBef>
            </a:pPr>
            <a:r>
              <a:rPr lang="en-US" altLang="zh-CN" dirty="0" smtClean="0"/>
              <a:t>		bindService(Intent</a:t>
            </a:r>
            <a:r>
              <a:rPr lang="en-US" altLang="zh-CN" dirty="0"/>
              <a:t> service, ServiceConnection conn, </a:t>
            </a:r>
            <a:r>
              <a:rPr lang="en-US" altLang="zh-CN" b="1" dirty="0"/>
              <a:t>int</a:t>
            </a:r>
            <a:r>
              <a:rPr lang="en-US" altLang="zh-CN" dirty="0"/>
              <a:t> flags)</a:t>
            </a:r>
            <a:endParaRPr lang="zh-CN" altLang="en-US" b="1" dirty="0"/>
          </a:p>
          <a:p>
            <a:pPr marL="342900" indent="-342900">
              <a:lnSpc>
                <a:spcPct val="150000"/>
              </a:lnSpc>
              <a:spcBef>
                <a:spcPct val="20000"/>
              </a:spcBef>
            </a:pPr>
            <a:endParaRPr lang="en-US" altLang="zh-CN" dirty="0"/>
          </a:p>
          <a:p>
            <a:pPr marL="342900" indent="-342900">
              <a:lnSpc>
                <a:spcPct val="150000"/>
              </a:lnSpc>
              <a:spcBef>
                <a:spcPct val="20000"/>
              </a:spcBef>
            </a:pPr>
            <a:endParaRPr lang="zh-CN" altLang="en-US" b="1"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3"/>
            <a:ext cx="8229600" cy="576064"/>
          </a:xfrm>
        </p:spPr>
        <p:txBody>
          <a:bodyPr>
            <a:normAutofit lnSpcReduction="10000"/>
          </a:bodyPr>
          <a:lstStyle/>
          <a:p>
            <a:r>
              <a:rPr lang="en-US" altLang="zh-CN" dirty="0" smtClean="0"/>
              <a:t>Service</a:t>
            </a:r>
            <a:r>
              <a:rPr lang="zh-CN" altLang="en-US" dirty="0" smtClean="0"/>
              <a:t>的用法</a:t>
            </a:r>
            <a:endParaRPr lang="en-US" altLang="zh-CN" dirty="0" smtClean="0"/>
          </a:p>
        </p:txBody>
      </p:sp>
      <p:sp>
        <p:nvSpPr>
          <p:cNvPr id="5" name="内容占位符 2"/>
          <p:cNvSpPr txBox="1">
            <a:spLocks/>
          </p:cNvSpPr>
          <p:nvPr/>
        </p:nvSpPr>
        <p:spPr>
          <a:xfrm>
            <a:off x="539552" y="1124744"/>
            <a:ext cx="8229600" cy="5256584"/>
          </a:xfrm>
          <a:prstGeom prst="rect">
            <a:avLst/>
          </a:prstGeom>
        </p:spPr>
        <p:txBody>
          <a:bodyPr vert="horz" lIns="91440" tIns="45720" rIns="91440" bIns="45720" rtlCol="0">
            <a:normAutofit/>
          </a:bodyPr>
          <a:lstStyle/>
          <a:p>
            <a:pPr marL="342900" indent="-342900">
              <a:lnSpc>
                <a:spcPct val="150000"/>
              </a:lnSpc>
              <a:spcBef>
                <a:spcPct val="20000"/>
              </a:spcBef>
            </a:pPr>
            <a:r>
              <a:rPr lang="en-US" altLang="zh-CN" sz="2000" b="1" dirty="0" smtClean="0"/>
              <a:t>	4.</a:t>
            </a:r>
            <a:r>
              <a:rPr lang="zh-CN" altLang="en-US" b="1" dirty="0"/>
              <a:t>停止服</a:t>
            </a:r>
            <a:r>
              <a:rPr lang="zh-CN" altLang="en-US" b="1" dirty="0" smtClean="0"/>
              <a:t>务</a:t>
            </a:r>
            <a:endParaRPr lang="en-US" altLang="zh-CN" b="1" dirty="0" smtClean="0"/>
          </a:p>
          <a:p>
            <a:pPr marL="342900" indent="-342900">
              <a:lnSpc>
                <a:spcPct val="150000"/>
              </a:lnSpc>
              <a:spcBef>
                <a:spcPct val="20000"/>
              </a:spcBef>
            </a:pPr>
            <a:r>
              <a:rPr lang="en-US" altLang="zh-CN" sz="2000" b="1" dirty="0" smtClean="0"/>
              <a:t>		</a:t>
            </a:r>
            <a:r>
              <a:rPr lang="zh-CN" altLang="en-US" b="1" dirty="0" smtClean="0"/>
              <a:t>（</a:t>
            </a:r>
            <a:r>
              <a:rPr lang="en-US" altLang="zh-CN" b="1" dirty="0" smtClean="0"/>
              <a:t>1</a:t>
            </a:r>
            <a:r>
              <a:rPr lang="zh-CN" altLang="en-US" b="1" dirty="0" smtClean="0"/>
              <a:t>）</a:t>
            </a:r>
            <a:r>
              <a:rPr lang="en-US" altLang="zh-CN" b="1" dirty="0" smtClean="0"/>
              <a:t>startService</a:t>
            </a:r>
            <a:r>
              <a:rPr lang="zh-CN" altLang="en-US" b="1" dirty="0" smtClean="0"/>
              <a:t>的停止</a:t>
            </a:r>
            <a:endParaRPr lang="en-US" altLang="zh-CN" b="1" dirty="0" smtClean="0"/>
          </a:p>
          <a:p>
            <a:pPr marL="342900" indent="-342900">
              <a:lnSpc>
                <a:spcPct val="150000"/>
              </a:lnSpc>
              <a:spcBef>
                <a:spcPct val="20000"/>
              </a:spcBef>
            </a:pPr>
            <a:r>
              <a:rPr lang="en-US" altLang="zh-CN" sz="2000" dirty="0" smtClean="0"/>
              <a:t>			stopSelf</a:t>
            </a:r>
            <a:r>
              <a:rPr lang="en-US" altLang="zh-CN" sz="2000" dirty="0"/>
              <a:t>()  </a:t>
            </a:r>
            <a:r>
              <a:rPr lang="zh-CN" altLang="en-US" sz="2000" dirty="0"/>
              <a:t>自我停止服</a:t>
            </a:r>
            <a:r>
              <a:rPr lang="zh-CN" altLang="en-US" sz="2000" dirty="0" smtClean="0"/>
              <a:t>务</a:t>
            </a:r>
            <a:endParaRPr lang="en-US" altLang="zh-CN" sz="2000" dirty="0" smtClean="0"/>
          </a:p>
          <a:p>
            <a:pPr marL="342900" indent="-342900">
              <a:lnSpc>
                <a:spcPct val="150000"/>
              </a:lnSpc>
              <a:spcBef>
                <a:spcPct val="20000"/>
              </a:spcBef>
            </a:pPr>
            <a:r>
              <a:rPr lang="en-US" altLang="zh-CN" sz="2000" dirty="0" smtClean="0"/>
              <a:t>			stopService(Intent </a:t>
            </a:r>
            <a:r>
              <a:rPr lang="en-US" altLang="zh-CN" sz="2000" dirty="0"/>
              <a:t>name)    </a:t>
            </a:r>
            <a:r>
              <a:rPr lang="zh-CN" altLang="en-US" sz="2000" dirty="0"/>
              <a:t>被动停止服</a:t>
            </a:r>
            <a:r>
              <a:rPr lang="zh-CN" altLang="en-US" sz="2000" dirty="0" smtClean="0"/>
              <a:t>务</a:t>
            </a:r>
            <a:endParaRPr lang="en-US" altLang="zh-CN" sz="2000" dirty="0" smtClean="0"/>
          </a:p>
          <a:p>
            <a:pPr marL="342900" indent="-342900">
              <a:lnSpc>
                <a:spcPct val="150000"/>
              </a:lnSpc>
              <a:spcBef>
                <a:spcPct val="20000"/>
              </a:spcBef>
            </a:pPr>
            <a:r>
              <a:rPr lang="en-US" altLang="zh-CN" sz="2000" b="1" dirty="0" smtClean="0"/>
              <a:t>		</a:t>
            </a:r>
            <a:r>
              <a:rPr lang="zh-CN" altLang="en-US" sz="2000" b="1" dirty="0" smtClean="0"/>
              <a:t>（</a:t>
            </a:r>
            <a:r>
              <a:rPr lang="en-US" altLang="zh-CN" sz="2000" b="1" dirty="0" smtClean="0"/>
              <a:t>2</a:t>
            </a:r>
            <a:r>
              <a:rPr lang="zh-CN" altLang="en-US" sz="2000" b="1" dirty="0" smtClean="0"/>
              <a:t>）</a:t>
            </a:r>
            <a:r>
              <a:rPr lang="en-US" altLang="zh-CN" sz="2000" b="1" dirty="0" smtClean="0"/>
              <a:t>bindService</a:t>
            </a:r>
            <a:r>
              <a:rPr lang="zh-CN" altLang="en-US" sz="2000" b="1" dirty="0" smtClean="0"/>
              <a:t>的停止</a:t>
            </a:r>
            <a:endParaRPr lang="en-US" altLang="zh-CN" sz="2000" b="1" dirty="0" smtClean="0"/>
          </a:p>
          <a:p>
            <a:pPr marL="342900" indent="-342900">
              <a:lnSpc>
                <a:spcPct val="150000"/>
              </a:lnSpc>
              <a:spcBef>
                <a:spcPct val="20000"/>
              </a:spcBef>
            </a:pPr>
            <a:r>
              <a:rPr lang="en-US" altLang="zh-CN" sz="2000" dirty="0" smtClean="0"/>
              <a:t>			</a:t>
            </a:r>
            <a:r>
              <a:rPr lang="en-US" altLang="zh-CN" sz="2000" dirty="0"/>
              <a:t>unbindService(ServiceConnection conn) </a:t>
            </a:r>
            <a:endParaRPr lang="en-US" altLang="zh-CN" sz="2000" dirty="0" smtClean="0"/>
          </a:p>
          <a:p>
            <a:pPr marL="342900" indent="-342900">
              <a:lnSpc>
                <a:spcPct val="150000"/>
              </a:lnSpc>
              <a:spcBef>
                <a:spcPct val="20000"/>
              </a:spcBef>
            </a:pPr>
            <a:r>
              <a:rPr lang="en-US" altLang="zh-CN" sz="2000" dirty="0" smtClean="0"/>
              <a:t>	</a:t>
            </a:r>
            <a:endParaRPr lang="en-US" altLang="zh-CN" sz="2000" dirty="0"/>
          </a:p>
          <a:p>
            <a:pPr marL="342900" indent="-342900">
              <a:lnSpc>
                <a:spcPct val="150000"/>
              </a:lnSpc>
              <a:spcBef>
                <a:spcPct val="20000"/>
              </a:spcBef>
            </a:pPr>
            <a:r>
              <a:rPr lang="en-US" altLang="zh-CN" sz="2000" dirty="0"/>
              <a:t> </a:t>
            </a:r>
            <a:endParaRPr lang="en-US" altLang="zh-CN" sz="2000" b="1" dirty="0" smtClean="0"/>
          </a:p>
          <a:p>
            <a:pPr marL="342900" indent="-342900">
              <a:lnSpc>
                <a:spcPct val="150000"/>
              </a:lnSpc>
              <a:spcBef>
                <a:spcPct val="20000"/>
              </a:spcBef>
            </a:pPr>
            <a:endParaRPr lang="en-US" altLang="zh-CN" b="1" dirty="0" smtClean="0"/>
          </a:p>
          <a:p>
            <a:pPr marL="342900" indent="-342900">
              <a:lnSpc>
                <a:spcPct val="150000"/>
              </a:lnSpc>
              <a:spcBef>
                <a:spcPct val="20000"/>
              </a:spcBef>
            </a:pPr>
            <a:r>
              <a:rPr lang="en-US" altLang="zh-CN" b="1" dirty="0"/>
              <a:t>	</a:t>
            </a:r>
            <a:endParaRPr lang="zh-CN" altLang="en-US" b="1" dirty="0"/>
          </a:p>
          <a:p>
            <a:pPr marL="342900" indent="-342900">
              <a:lnSpc>
                <a:spcPct val="150000"/>
              </a:lnSpc>
              <a:spcBef>
                <a:spcPct val="20000"/>
              </a:spcBef>
            </a:pPr>
            <a:endParaRPr lang="en-US" altLang="zh-CN" dirty="0"/>
          </a:p>
          <a:p>
            <a:pPr marL="342900" indent="-342900">
              <a:lnSpc>
                <a:spcPct val="150000"/>
              </a:lnSpc>
              <a:spcBef>
                <a:spcPct val="20000"/>
              </a:spcBef>
            </a:pPr>
            <a:endParaRPr lang="zh-CN" altLang="en-US" b="1"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3"/>
            <a:ext cx="8229600" cy="576064"/>
          </a:xfrm>
        </p:spPr>
        <p:txBody>
          <a:bodyPr>
            <a:normAutofit lnSpcReduction="10000"/>
          </a:bodyPr>
          <a:lstStyle/>
          <a:p>
            <a:r>
              <a:rPr lang="en-US" altLang="zh-CN" dirty="0" smtClean="0"/>
              <a:t>Service</a:t>
            </a:r>
            <a:r>
              <a:rPr lang="zh-CN" altLang="en-US" dirty="0" smtClean="0"/>
              <a:t>的用法</a:t>
            </a:r>
            <a:endParaRPr lang="en-US" altLang="zh-CN" dirty="0" smtClean="0"/>
          </a:p>
        </p:txBody>
      </p:sp>
      <p:sp>
        <p:nvSpPr>
          <p:cNvPr id="5" name="内容占位符 2"/>
          <p:cNvSpPr txBox="1">
            <a:spLocks/>
          </p:cNvSpPr>
          <p:nvPr/>
        </p:nvSpPr>
        <p:spPr>
          <a:xfrm>
            <a:off x="539552" y="1124744"/>
            <a:ext cx="8229600" cy="5256584"/>
          </a:xfrm>
          <a:prstGeom prst="rect">
            <a:avLst/>
          </a:prstGeom>
        </p:spPr>
        <p:txBody>
          <a:bodyPr vert="horz" lIns="91440" tIns="45720" rIns="91440" bIns="45720" rtlCol="0">
            <a:normAutofit/>
          </a:bodyPr>
          <a:lstStyle/>
          <a:p>
            <a:pPr marL="342900" indent="-342900">
              <a:lnSpc>
                <a:spcPct val="150000"/>
              </a:lnSpc>
              <a:spcBef>
                <a:spcPct val="20000"/>
              </a:spcBef>
            </a:pPr>
            <a:r>
              <a:rPr lang="en-US" altLang="zh-CN" sz="2000" b="1" dirty="0" smtClean="0"/>
              <a:t>	</a:t>
            </a:r>
            <a:r>
              <a:rPr lang="zh-CN" altLang="en-US" b="1" dirty="0" smtClean="0"/>
              <a:t>示</a:t>
            </a:r>
            <a:r>
              <a:rPr lang="zh-CN" altLang="en-US" b="1" dirty="0"/>
              <a:t>例</a:t>
            </a:r>
            <a:endParaRPr lang="en-US" altLang="zh-CN" b="1" dirty="0" smtClean="0"/>
          </a:p>
          <a:p>
            <a:pPr marL="342900" indent="-342900">
              <a:lnSpc>
                <a:spcPct val="150000"/>
              </a:lnSpc>
              <a:spcBef>
                <a:spcPct val="20000"/>
              </a:spcBef>
            </a:pPr>
            <a:r>
              <a:rPr lang="en-US" altLang="zh-CN" sz="2000" b="1" dirty="0" smtClean="0"/>
              <a:t>	Local</a:t>
            </a:r>
            <a:r>
              <a:rPr lang="zh-CN" altLang="en-US" sz="2000" b="1" dirty="0" smtClean="0"/>
              <a:t>：</a:t>
            </a:r>
            <a:endParaRPr lang="en-US" altLang="zh-CN" sz="2000" b="1" dirty="0" smtClean="0"/>
          </a:p>
          <a:p>
            <a:pPr marL="342900" indent="-342900">
              <a:lnSpc>
                <a:spcPct val="150000"/>
              </a:lnSpc>
              <a:spcBef>
                <a:spcPct val="20000"/>
              </a:spcBef>
            </a:pPr>
            <a:r>
              <a:rPr lang="en-US" altLang="zh-CN" sz="2000" b="1" dirty="0"/>
              <a:t>	</a:t>
            </a:r>
            <a:r>
              <a:rPr lang="en-US" altLang="zh-CN" sz="2000" b="1" dirty="0" smtClean="0"/>
              <a:t>	</a:t>
            </a:r>
            <a:r>
              <a:rPr lang="en-US" altLang="zh-CN" sz="2000" b="1" dirty="0" smtClean="0">
                <a:hlinkClick r:id="rId3" action="ppaction://hlinkfile"/>
              </a:rPr>
              <a:t>startService</a:t>
            </a:r>
            <a:endParaRPr lang="en-US" altLang="zh-CN" sz="2000" b="1" dirty="0" smtClean="0"/>
          </a:p>
          <a:p>
            <a:pPr marL="342900" indent="-342900">
              <a:lnSpc>
                <a:spcPct val="150000"/>
              </a:lnSpc>
              <a:spcBef>
                <a:spcPct val="20000"/>
              </a:spcBef>
            </a:pPr>
            <a:r>
              <a:rPr lang="en-US" altLang="zh-CN" sz="2000" b="1" dirty="0"/>
              <a:t>	</a:t>
            </a:r>
            <a:r>
              <a:rPr lang="en-US" altLang="zh-CN" sz="2000" b="1" dirty="0" smtClean="0"/>
              <a:t>	</a:t>
            </a:r>
            <a:r>
              <a:rPr lang="en-US" altLang="zh-CN" sz="2000" b="1" dirty="0" smtClean="0">
                <a:hlinkClick r:id="rId4" action="ppaction://hlinkfile"/>
              </a:rPr>
              <a:t>bindService</a:t>
            </a:r>
            <a:endParaRPr lang="en-US" altLang="zh-CN" sz="2000" b="1" dirty="0" smtClean="0"/>
          </a:p>
          <a:p>
            <a:pPr marL="342900" indent="-342900">
              <a:lnSpc>
                <a:spcPct val="150000"/>
              </a:lnSpc>
              <a:spcBef>
                <a:spcPct val="20000"/>
              </a:spcBef>
            </a:pPr>
            <a:r>
              <a:rPr lang="en-US" altLang="zh-CN" sz="2000" b="1" dirty="0"/>
              <a:t>	</a:t>
            </a:r>
            <a:r>
              <a:rPr lang="en-US" altLang="zh-CN" sz="2000" b="1" dirty="0" smtClean="0"/>
              <a:t>Remote:</a:t>
            </a:r>
          </a:p>
          <a:p>
            <a:pPr marL="342900" indent="-342900">
              <a:lnSpc>
                <a:spcPct val="150000"/>
              </a:lnSpc>
              <a:spcBef>
                <a:spcPct val="20000"/>
              </a:spcBef>
            </a:pPr>
            <a:r>
              <a:rPr lang="en-US" altLang="zh-CN" sz="2000" b="1" dirty="0"/>
              <a:t>	</a:t>
            </a:r>
            <a:r>
              <a:rPr lang="en-US" altLang="zh-CN" sz="2000" b="1" dirty="0" smtClean="0"/>
              <a:t>	</a:t>
            </a:r>
            <a:r>
              <a:rPr lang="en-US" altLang="zh-CN" sz="2000" b="1" dirty="0" smtClean="0">
                <a:hlinkClick r:id="rId5" action="ppaction://hlinkfile"/>
              </a:rPr>
              <a:t>startService</a:t>
            </a:r>
            <a:endParaRPr lang="en-US" altLang="zh-CN" sz="2000" b="1" dirty="0" smtClean="0"/>
          </a:p>
          <a:p>
            <a:pPr marL="342900" indent="-342900">
              <a:lnSpc>
                <a:spcPct val="150000"/>
              </a:lnSpc>
              <a:spcBef>
                <a:spcPct val="20000"/>
              </a:spcBef>
            </a:pPr>
            <a:r>
              <a:rPr lang="en-US" altLang="zh-CN" sz="2000" b="1" dirty="0"/>
              <a:t>	</a:t>
            </a:r>
            <a:r>
              <a:rPr lang="en-US" altLang="zh-CN" sz="2000" b="1" dirty="0" smtClean="0"/>
              <a:t>	</a:t>
            </a:r>
            <a:r>
              <a:rPr lang="en-US" altLang="zh-CN" sz="2000" b="1" dirty="0" smtClean="0">
                <a:hlinkClick r:id="rId5" action="ppaction://hlinkfile"/>
              </a:rPr>
              <a:t>bindService</a:t>
            </a:r>
            <a:endParaRPr lang="zh-CN" altLang="en-US" b="1"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3"/>
            <a:ext cx="8229600" cy="576064"/>
          </a:xfrm>
        </p:spPr>
        <p:txBody>
          <a:bodyPr>
            <a:normAutofit lnSpcReduction="10000"/>
          </a:bodyPr>
          <a:lstStyle/>
          <a:p>
            <a:r>
              <a:rPr lang="en-US" altLang="zh-CN" dirty="0" smtClean="0"/>
              <a:t>Service</a:t>
            </a:r>
            <a:r>
              <a:rPr lang="zh-CN" altLang="en-US" dirty="0" smtClean="0"/>
              <a:t>通信</a:t>
            </a:r>
            <a:endParaRPr lang="en-US" altLang="zh-CN" dirty="0" smtClean="0"/>
          </a:p>
        </p:txBody>
      </p:sp>
      <p:sp>
        <p:nvSpPr>
          <p:cNvPr id="5" name="内容占位符 2"/>
          <p:cNvSpPr txBox="1">
            <a:spLocks/>
          </p:cNvSpPr>
          <p:nvPr/>
        </p:nvSpPr>
        <p:spPr>
          <a:xfrm>
            <a:off x="539552" y="1124744"/>
            <a:ext cx="8229600" cy="5256584"/>
          </a:xfrm>
          <a:prstGeom prst="rect">
            <a:avLst/>
          </a:prstGeom>
        </p:spPr>
        <p:txBody>
          <a:bodyPr vert="horz" lIns="91440" tIns="45720" rIns="91440" bIns="45720" rtlCol="0">
            <a:normAutofit fontScale="92500" lnSpcReduction="20000"/>
          </a:bodyPr>
          <a:lstStyle/>
          <a:p>
            <a:pPr marL="342900" indent="-342900">
              <a:lnSpc>
                <a:spcPct val="150000"/>
              </a:lnSpc>
              <a:spcBef>
                <a:spcPct val="20000"/>
              </a:spcBef>
            </a:pPr>
            <a:r>
              <a:rPr lang="en-US" altLang="zh-CN" sz="2000" b="1" dirty="0" smtClean="0"/>
              <a:t>	1.</a:t>
            </a:r>
            <a:r>
              <a:rPr lang="zh-CN" altLang="en-US" sz="2000" b="1" dirty="0" smtClean="0"/>
              <a:t>通用性（</a:t>
            </a:r>
            <a:r>
              <a:rPr lang="en-US" altLang="zh-CN" sz="2000" b="1" dirty="0" smtClean="0"/>
              <a:t>Local/Remote</a:t>
            </a:r>
            <a:r>
              <a:rPr lang="zh-CN" altLang="en-US" sz="2000" b="1" dirty="0" smtClean="0"/>
              <a:t>）</a:t>
            </a:r>
            <a:endParaRPr lang="en-US" altLang="zh-CN" sz="2000" b="1" dirty="0" smtClean="0"/>
          </a:p>
          <a:p>
            <a:pPr marL="342900" indent="-342900">
              <a:lnSpc>
                <a:spcPct val="150000"/>
              </a:lnSpc>
              <a:spcBef>
                <a:spcPct val="20000"/>
              </a:spcBef>
            </a:pPr>
            <a:r>
              <a:rPr lang="en-US" altLang="zh-CN" sz="2000" b="1" dirty="0" smtClean="0"/>
              <a:t>		(1)</a:t>
            </a:r>
            <a:r>
              <a:rPr lang="zh-CN" altLang="en-US" sz="2000" b="1" dirty="0" smtClean="0">
                <a:hlinkClick r:id="rId3" action="ppaction://hlinkfile"/>
              </a:rPr>
              <a:t>广播接收者</a:t>
            </a:r>
            <a:endParaRPr lang="en-US" altLang="zh-CN" sz="2000" b="1" dirty="0" smtClean="0"/>
          </a:p>
          <a:p>
            <a:pPr marL="342900" indent="-342900">
              <a:lnSpc>
                <a:spcPct val="150000"/>
              </a:lnSpc>
              <a:spcBef>
                <a:spcPct val="20000"/>
              </a:spcBef>
            </a:pPr>
            <a:r>
              <a:rPr lang="en-US" altLang="zh-CN" sz="2000" b="1" dirty="0" smtClean="0"/>
              <a:t>			</a:t>
            </a:r>
            <a:r>
              <a:rPr lang="en-US" altLang="zh-CN" dirty="0" smtClean="0"/>
              <a:t>client</a:t>
            </a:r>
            <a:r>
              <a:rPr lang="zh-CN" altLang="en-US" dirty="0" smtClean="0"/>
              <a:t>端：</a:t>
            </a:r>
            <a:endParaRPr lang="en-US" altLang="zh-CN" dirty="0" smtClean="0"/>
          </a:p>
          <a:p>
            <a:pPr marL="342900" indent="-342900">
              <a:lnSpc>
                <a:spcPct val="150000"/>
              </a:lnSpc>
              <a:spcBef>
                <a:spcPct val="20000"/>
              </a:spcBef>
            </a:pPr>
            <a:r>
              <a:rPr lang="en-US" altLang="zh-CN" dirty="0" smtClean="0"/>
              <a:t>			class MyReceiver extends BroadcastReceiver { }</a:t>
            </a:r>
          </a:p>
          <a:p>
            <a:pPr marL="342900" indent="-342900">
              <a:lnSpc>
                <a:spcPct val="150000"/>
              </a:lnSpc>
              <a:spcBef>
                <a:spcPct val="20000"/>
              </a:spcBef>
            </a:pPr>
            <a:r>
              <a:rPr lang="en-US" altLang="zh-CN" b="1" dirty="0" smtClean="0"/>
              <a:t>			</a:t>
            </a:r>
            <a:r>
              <a:rPr lang="en-US" altLang="zh-CN" dirty="0" smtClean="0"/>
              <a:t> receiver = new MyReceiver()</a:t>
            </a:r>
          </a:p>
          <a:p>
            <a:pPr marL="342900" indent="-342900">
              <a:lnSpc>
                <a:spcPct val="150000"/>
              </a:lnSpc>
              <a:spcBef>
                <a:spcPct val="20000"/>
              </a:spcBef>
            </a:pPr>
            <a:r>
              <a:rPr lang="en-US" altLang="zh-CN" b="1" dirty="0" smtClean="0"/>
              <a:t>			</a:t>
            </a:r>
            <a:r>
              <a:rPr lang="en-US" altLang="zh-CN" dirty="0" smtClean="0"/>
              <a:t> IntentFilter filter = new IntentFilter()</a:t>
            </a:r>
          </a:p>
          <a:p>
            <a:pPr marL="342900" indent="-342900">
              <a:lnSpc>
                <a:spcPct val="150000"/>
              </a:lnSpc>
              <a:spcBef>
                <a:spcPct val="20000"/>
              </a:spcBef>
            </a:pPr>
            <a:r>
              <a:rPr lang="en-US" altLang="zh-CN" b="1" dirty="0" smtClean="0"/>
              <a:t>			</a:t>
            </a:r>
            <a:r>
              <a:rPr lang="en-US" altLang="zh-CN" dirty="0" smtClean="0"/>
              <a:t> filter.addAction(“com.nanosic.service _action")</a:t>
            </a:r>
          </a:p>
          <a:p>
            <a:pPr marL="342900" indent="-342900">
              <a:lnSpc>
                <a:spcPct val="150000"/>
              </a:lnSpc>
              <a:spcBef>
                <a:spcPct val="20000"/>
              </a:spcBef>
            </a:pPr>
            <a:r>
              <a:rPr lang="en-US" altLang="zh-CN" b="1" dirty="0" smtClean="0"/>
              <a:t>			</a:t>
            </a:r>
            <a:r>
              <a:rPr lang="en-US" altLang="zh-CN" dirty="0" smtClean="0"/>
              <a:t> registerReceiver(receiver, filter);</a:t>
            </a:r>
          </a:p>
          <a:p>
            <a:pPr marL="342900" indent="-342900">
              <a:lnSpc>
                <a:spcPct val="150000"/>
              </a:lnSpc>
              <a:spcBef>
                <a:spcPct val="20000"/>
              </a:spcBef>
            </a:pPr>
            <a:r>
              <a:rPr lang="en-US" altLang="zh-CN" dirty="0" smtClean="0"/>
              <a:t>			service</a:t>
            </a:r>
            <a:r>
              <a:rPr lang="zh-CN" altLang="en-US" dirty="0" smtClean="0"/>
              <a:t>端：</a:t>
            </a:r>
            <a:endParaRPr lang="en-US" altLang="zh-CN" dirty="0" smtClean="0"/>
          </a:p>
          <a:p>
            <a:pPr marL="342900" indent="-342900">
              <a:lnSpc>
                <a:spcPct val="150000"/>
              </a:lnSpc>
              <a:spcBef>
                <a:spcPct val="20000"/>
              </a:spcBef>
            </a:pPr>
            <a:r>
              <a:rPr lang="en-US" altLang="zh-CN" dirty="0" smtClean="0"/>
              <a:t>			 Intent intent2 = new Intent()</a:t>
            </a:r>
          </a:p>
          <a:p>
            <a:pPr marL="342900" indent="-342900">
              <a:lnSpc>
                <a:spcPct val="150000"/>
              </a:lnSpc>
              <a:spcBef>
                <a:spcPct val="20000"/>
              </a:spcBef>
            </a:pPr>
            <a:r>
              <a:rPr lang="en-US" altLang="zh-CN" dirty="0" smtClean="0"/>
              <a:t>			 intent2.setAction(" com.nanosic.service _action ")</a:t>
            </a:r>
          </a:p>
          <a:p>
            <a:pPr marL="342900" indent="-342900">
              <a:lnSpc>
                <a:spcPct val="150000"/>
              </a:lnSpc>
              <a:spcBef>
                <a:spcPct val="20000"/>
              </a:spcBef>
            </a:pPr>
            <a:r>
              <a:rPr lang="en-US" altLang="zh-CN" dirty="0" smtClean="0"/>
              <a:t>			 intent2.putExtra("m", Integer.parseInt(textm.getText().toString()))</a:t>
            </a:r>
          </a:p>
          <a:p>
            <a:pPr marL="342900" indent="-342900">
              <a:lnSpc>
                <a:spcPct val="150000"/>
              </a:lnSpc>
              <a:spcBef>
                <a:spcPct val="20000"/>
              </a:spcBef>
            </a:pPr>
            <a:r>
              <a:rPr lang="en-US" altLang="zh-CN" dirty="0" smtClean="0"/>
              <a:t>			 sendBroadcast(intent2)</a:t>
            </a:r>
            <a:endParaRPr lang="zh-CN" altLang="en-US" b="1"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3"/>
            <a:ext cx="8229600" cy="576064"/>
          </a:xfrm>
        </p:spPr>
        <p:txBody>
          <a:bodyPr>
            <a:normAutofit lnSpcReduction="10000"/>
          </a:bodyPr>
          <a:lstStyle/>
          <a:p>
            <a:r>
              <a:rPr lang="en-US" altLang="zh-CN" dirty="0" smtClean="0"/>
              <a:t>Service</a:t>
            </a:r>
            <a:r>
              <a:rPr lang="zh-CN" altLang="en-US" dirty="0" smtClean="0"/>
              <a:t>通信</a:t>
            </a:r>
            <a:endParaRPr lang="en-US" altLang="zh-CN" dirty="0" smtClean="0"/>
          </a:p>
        </p:txBody>
      </p:sp>
      <p:sp>
        <p:nvSpPr>
          <p:cNvPr id="5" name="内容占位符 2"/>
          <p:cNvSpPr txBox="1">
            <a:spLocks/>
          </p:cNvSpPr>
          <p:nvPr/>
        </p:nvSpPr>
        <p:spPr>
          <a:xfrm>
            <a:off x="539552" y="1124744"/>
            <a:ext cx="8229600" cy="5256584"/>
          </a:xfrm>
          <a:prstGeom prst="rect">
            <a:avLst/>
          </a:prstGeom>
        </p:spPr>
        <p:txBody>
          <a:bodyPr vert="horz" lIns="91440" tIns="45720" rIns="91440" bIns="45720" rtlCol="0">
            <a:normAutofit fontScale="92500" lnSpcReduction="20000"/>
          </a:bodyPr>
          <a:lstStyle/>
          <a:p>
            <a:pPr marL="342900" indent="-342900">
              <a:lnSpc>
                <a:spcPct val="150000"/>
              </a:lnSpc>
              <a:spcBef>
                <a:spcPct val="20000"/>
              </a:spcBef>
            </a:pPr>
            <a:r>
              <a:rPr lang="en-US" altLang="zh-CN" sz="2000" b="1" dirty="0" smtClean="0"/>
              <a:t>	1.</a:t>
            </a:r>
            <a:r>
              <a:rPr lang="zh-CN" altLang="en-US" sz="2000" b="1" dirty="0" smtClean="0"/>
              <a:t>通用性（</a:t>
            </a:r>
            <a:r>
              <a:rPr lang="en-US" altLang="zh-CN" sz="2000" b="1" dirty="0" smtClean="0"/>
              <a:t>Local/Remote</a:t>
            </a:r>
            <a:r>
              <a:rPr lang="zh-CN" altLang="en-US" sz="2000" b="1" dirty="0" smtClean="0"/>
              <a:t>）</a:t>
            </a:r>
            <a:endParaRPr lang="en-US" altLang="zh-CN" sz="2000" b="1" dirty="0" smtClean="0"/>
          </a:p>
          <a:p>
            <a:pPr marL="342900" indent="-342900">
              <a:lnSpc>
                <a:spcPct val="150000"/>
              </a:lnSpc>
              <a:spcBef>
                <a:spcPct val="20000"/>
              </a:spcBef>
            </a:pPr>
            <a:r>
              <a:rPr lang="en-US" altLang="zh-CN" sz="2000" b="1" dirty="0" smtClean="0"/>
              <a:t>		(2)</a:t>
            </a:r>
            <a:r>
              <a:rPr lang="en-US" altLang="zh-CN" sz="2000" b="1" dirty="0" smtClean="0">
                <a:hlinkClick r:id="rId3" action="ppaction://hlinkfile"/>
              </a:rPr>
              <a:t>Parcel</a:t>
            </a:r>
            <a:endParaRPr lang="en-US" altLang="zh-CN" sz="2000" b="1" dirty="0" smtClean="0"/>
          </a:p>
          <a:p>
            <a:pPr marL="342900" indent="-342900">
              <a:lnSpc>
                <a:spcPct val="150000"/>
              </a:lnSpc>
              <a:spcBef>
                <a:spcPct val="20000"/>
              </a:spcBef>
            </a:pPr>
            <a:r>
              <a:rPr lang="en-US" altLang="zh-CN" sz="2000" b="1" dirty="0" smtClean="0"/>
              <a:t>			</a:t>
            </a:r>
            <a:r>
              <a:rPr lang="en-US" altLang="zh-CN" dirty="0" smtClean="0"/>
              <a:t>client</a:t>
            </a:r>
            <a:r>
              <a:rPr lang="zh-CN" altLang="en-US" dirty="0" smtClean="0"/>
              <a:t>端：</a:t>
            </a:r>
            <a:endParaRPr lang="en-US" altLang="zh-CN" dirty="0" smtClean="0"/>
          </a:p>
          <a:p>
            <a:pPr marL="342900" indent="-342900">
              <a:lnSpc>
                <a:spcPct val="150000"/>
              </a:lnSpc>
              <a:spcBef>
                <a:spcPct val="20000"/>
              </a:spcBef>
            </a:pPr>
            <a:r>
              <a:rPr lang="en-US" altLang="zh-CN" dirty="0" smtClean="0"/>
              <a:t>			Parcel data = Parcel.obtain(); Parcel reply = Parcel.obtain();</a:t>
            </a:r>
          </a:p>
          <a:p>
            <a:pPr marL="342900" indent="-342900">
              <a:lnSpc>
                <a:spcPct val="150000"/>
              </a:lnSpc>
              <a:spcBef>
                <a:spcPct val="20000"/>
              </a:spcBef>
            </a:pPr>
            <a:r>
              <a:rPr lang="en-US" altLang="zh-CN" dirty="0" smtClean="0"/>
              <a:t>			data.writeInt(10); service.transact(100, data, reply, 0);</a:t>
            </a:r>
          </a:p>
          <a:p>
            <a:pPr marL="342900" indent="-342900">
              <a:lnSpc>
                <a:spcPct val="150000"/>
              </a:lnSpc>
              <a:spcBef>
                <a:spcPct val="20000"/>
              </a:spcBef>
            </a:pPr>
            <a:r>
              <a:rPr lang="en-US" altLang="zh-CN" dirty="0" smtClean="0"/>
              <a:t>			int result = reply.readInt();</a:t>
            </a:r>
          </a:p>
          <a:p>
            <a:pPr marL="342900" indent="-342900">
              <a:lnSpc>
                <a:spcPct val="150000"/>
              </a:lnSpc>
              <a:spcBef>
                <a:spcPct val="20000"/>
              </a:spcBef>
            </a:pPr>
            <a:r>
              <a:rPr lang="en-US" altLang="zh-CN" dirty="0" smtClean="0"/>
              <a:t>			service</a:t>
            </a:r>
            <a:r>
              <a:rPr lang="zh-CN" altLang="en-US" dirty="0" smtClean="0"/>
              <a:t>端</a:t>
            </a:r>
            <a:r>
              <a:rPr lang="en-US" altLang="zh-CN" dirty="0" smtClean="0"/>
              <a:t>:</a:t>
            </a:r>
          </a:p>
          <a:p>
            <a:pPr marL="342900" indent="-342900">
              <a:lnSpc>
                <a:spcPct val="150000"/>
              </a:lnSpc>
              <a:spcBef>
                <a:spcPct val="20000"/>
              </a:spcBef>
            </a:pPr>
            <a:r>
              <a:rPr lang="en-US" altLang="zh-CN" dirty="0" smtClean="0"/>
              <a:t>			class Mybinder extends Binder {</a:t>
            </a:r>
          </a:p>
          <a:p>
            <a:pPr marL="342900" indent="-342900">
              <a:lnSpc>
                <a:spcPct val="150000"/>
              </a:lnSpc>
              <a:spcBef>
                <a:spcPct val="20000"/>
              </a:spcBef>
            </a:pPr>
            <a:r>
              <a:rPr lang="en-US" altLang="zh-CN" dirty="0" smtClean="0"/>
              <a:t>		protected boolean onTransact(int code, Parcel data, Parcel reply, int flags) 			int x = data.readInt(); </a:t>
            </a:r>
          </a:p>
          <a:p>
            <a:pPr marL="342900" indent="-342900">
              <a:lnSpc>
                <a:spcPct val="150000"/>
              </a:lnSpc>
              <a:spcBef>
                <a:spcPct val="20000"/>
              </a:spcBef>
            </a:pPr>
            <a:r>
              <a:rPr lang="en-US" altLang="zh-CN" dirty="0" smtClean="0"/>
              <a:t>				reply.writeInt(x*2); </a:t>
            </a:r>
          </a:p>
          <a:p>
            <a:pPr marL="342900" indent="-342900">
              <a:lnSpc>
                <a:spcPct val="150000"/>
              </a:lnSpc>
              <a:spcBef>
                <a:spcPct val="20000"/>
              </a:spcBef>
            </a:pPr>
            <a:r>
              <a:rPr lang="en-US" altLang="zh-CN" dirty="0" smtClean="0"/>
              <a:t>				</a:t>
            </a:r>
            <a:r>
              <a:rPr lang="en-US" altLang="zh-CN" dirty="0" smtClean="0"/>
              <a:t> . . . . . . </a:t>
            </a:r>
            <a:endParaRPr lang="en-US" altLang="zh-CN" dirty="0" smtClean="0"/>
          </a:p>
          <a:p>
            <a:pPr marL="342900" indent="-342900">
              <a:lnSpc>
                <a:spcPct val="150000"/>
              </a:lnSpc>
              <a:spcBef>
                <a:spcPct val="20000"/>
              </a:spcBef>
            </a:pPr>
            <a:r>
              <a:rPr lang="en-US" altLang="zh-CN" dirty="0" smtClean="0"/>
              <a:t>			}</a:t>
            </a:r>
            <a:endParaRPr lang="zh-CN" altLang="en-US" b="1"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3"/>
            <a:ext cx="8229600" cy="576064"/>
          </a:xfrm>
        </p:spPr>
        <p:txBody>
          <a:bodyPr>
            <a:normAutofit lnSpcReduction="10000"/>
          </a:bodyPr>
          <a:lstStyle/>
          <a:p>
            <a:r>
              <a:rPr lang="en-US" altLang="zh-CN" dirty="0" smtClean="0"/>
              <a:t>Service</a:t>
            </a:r>
            <a:r>
              <a:rPr lang="zh-CN" altLang="en-US" dirty="0" smtClean="0"/>
              <a:t>通信</a:t>
            </a:r>
            <a:endParaRPr lang="en-US" altLang="zh-CN" dirty="0" smtClean="0"/>
          </a:p>
        </p:txBody>
      </p:sp>
      <p:sp>
        <p:nvSpPr>
          <p:cNvPr id="5" name="内容占位符 2"/>
          <p:cNvSpPr txBox="1">
            <a:spLocks/>
          </p:cNvSpPr>
          <p:nvPr/>
        </p:nvSpPr>
        <p:spPr>
          <a:xfrm>
            <a:off x="539552" y="1124744"/>
            <a:ext cx="8229600" cy="5256584"/>
          </a:xfrm>
          <a:prstGeom prst="rect">
            <a:avLst/>
          </a:prstGeom>
        </p:spPr>
        <p:txBody>
          <a:bodyPr vert="horz" lIns="91440" tIns="45720" rIns="91440" bIns="45720" rtlCol="0">
            <a:normAutofit/>
          </a:bodyPr>
          <a:lstStyle/>
          <a:p>
            <a:pPr marL="342900" indent="-342900">
              <a:lnSpc>
                <a:spcPct val="150000"/>
              </a:lnSpc>
              <a:spcBef>
                <a:spcPct val="20000"/>
              </a:spcBef>
            </a:pPr>
            <a:r>
              <a:rPr lang="en-US" altLang="zh-CN" sz="2000" b="1" dirty="0" smtClean="0"/>
              <a:t>	2.</a:t>
            </a:r>
            <a:r>
              <a:rPr lang="zh-CN" altLang="en-US" sz="2000" b="1" dirty="0" smtClean="0"/>
              <a:t>代理通信</a:t>
            </a:r>
            <a:endParaRPr lang="en-US" altLang="zh-CN" sz="2000" b="1" dirty="0" smtClean="0"/>
          </a:p>
          <a:p>
            <a:pPr marL="342900" indent="-342900">
              <a:lnSpc>
                <a:spcPct val="150000"/>
              </a:lnSpc>
              <a:spcBef>
                <a:spcPct val="20000"/>
              </a:spcBef>
            </a:pPr>
            <a:r>
              <a:rPr lang="en-US" altLang="zh-CN" sz="2000" b="1" dirty="0" smtClean="0"/>
              <a:t>		(1)</a:t>
            </a:r>
            <a:r>
              <a:rPr lang="zh-CN" altLang="en-US" sz="2000" b="1" dirty="0" smtClean="0">
                <a:hlinkClick r:id="rId3" action="ppaction://hlinkfile"/>
              </a:rPr>
              <a:t>本地</a:t>
            </a:r>
            <a:r>
              <a:rPr lang="en-US" altLang="zh-CN" sz="2000" b="1" dirty="0" smtClean="0">
                <a:hlinkClick r:id="rId3" action="ppaction://hlinkfile"/>
              </a:rPr>
              <a:t>binder</a:t>
            </a:r>
            <a:endParaRPr lang="en-US" altLang="zh-CN" sz="2000" b="1" dirty="0" smtClean="0"/>
          </a:p>
          <a:p>
            <a:pPr marL="342900" indent="-342900">
              <a:lnSpc>
                <a:spcPct val="150000"/>
              </a:lnSpc>
              <a:spcBef>
                <a:spcPct val="20000"/>
              </a:spcBef>
            </a:pPr>
            <a:r>
              <a:rPr lang="en-US" altLang="zh-CN" sz="2000" b="1" dirty="0" smtClean="0"/>
              <a:t>		(2)</a:t>
            </a:r>
            <a:r>
              <a:rPr lang="zh-CN" altLang="en-US" sz="2000" b="1" dirty="0" smtClean="0">
                <a:hlinkClick r:id="rId4" action="ppaction://hlinkfile"/>
              </a:rPr>
              <a:t>远程</a:t>
            </a:r>
            <a:r>
              <a:rPr lang="en-US" altLang="zh-CN" sz="2000" b="1" dirty="0" smtClean="0">
                <a:hlinkClick r:id="rId4" action="ppaction://hlinkfile"/>
              </a:rPr>
              <a:t>AIDL</a:t>
            </a:r>
            <a:endParaRPr lang="en-US" altLang="zh-CN" sz="2000" b="1" dirty="0" smtClean="0"/>
          </a:p>
          <a:p>
            <a:pPr marL="342900" indent="-342900">
              <a:lnSpc>
                <a:spcPct val="150000"/>
              </a:lnSpc>
              <a:spcBef>
                <a:spcPct val="20000"/>
              </a:spcBef>
            </a:pPr>
            <a:r>
              <a:rPr lang="en-US" altLang="zh-CN" sz="2000" b="1" dirty="0" smtClean="0"/>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3"/>
            <a:ext cx="8229600" cy="576064"/>
          </a:xfrm>
        </p:spPr>
        <p:txBody>
          <a:bodyPr>
            <a:normAutofit lnSpcReduction="10000"/>
          </a:bodyPr>
          <a:lstStyle/>
          <a:p>
            <a:r>
              <a:rPr lang="en-US" altLang="zh-CN" dirty="0" smtClean="0"/>
              <a:t>Service</a:t>
            </a:r>
            <a:r>
              <a:rPr lang="zh-CN" altLang="en-US" dirty="0" smtClean="0"/>
              <a:t>其他</a:t>
            </a:r>
            <a:endParaRPr lang="en-US" altLang="zh-CN" dirty="0" smtClean="0"/>
          </a:p>
        </p:txBody>
      </p:sp>
      <p:sp>
        <p:nvSpPr>
          <p:cNvPr id="5" name="内容占位符 2"/>
          <p:cNvSpPr txBox="1">
            <a:spLocks/>
          </p:cNvSpPr>
          <p:nvPr/>
        </p:nvSpPr>
        <p:spPr>
          <a:xfrm>
            <a:off x="539552" y="1124744"/>
            <a:ext cx="8229600" cy="5256584"/>
          </a:xfrm>
          <a:prstGeom prst="rect">
            <a:avLst/>
          </a:prstGeom>
        </p:spPr>
        <p:txBody>
          <a:bodyPr vert="horz" lIns="91440" tIns="45720" rIns="91440" bIns="45720" rtlCol="0">
            <a:normAutofit/>
          </a:bodyPr>
          <a:lstStyle/>
          <a:p>
            <a:pPr marL="342900" indent="-342900">
              <a:lnSpc>
                <a:spcPct val="150000"/>
              </a:lnSpc>
              <a:spcBef>
                <a:spcPct val="20000"/>
              </a:spcBef>
            </a:pPr>
            <a:r>
              <a:rPr lang="en-US" altLang="zh-CN" sz="2000" b="1" dirty="0" smtClean="0"/>
              <a:t>	1. AIDL</a:t>
            </a:r>
          </a:p>
          <a:p>
            <a:pPr marL="342900" indent="-342900">
              <a:lnSpc>
                <a:spcPct val="150000"/>
              </a:lnSpc>
              <a:spcBef>
                <a:spcPct val="20000"/>
              </a:spcBef>
            </a:pPr>
            <a:r>
              <a:rPr lang="en-US" altLang="zh-CN" sz="2000" b="1" dirty="0" smtClean="0"/>
              <a:t>	2.Service</a:t>
            </a:r>
            <a:r>
              <a:rPr lang="zh-CN" altLang="en-US" sz="2000" b="1" dirty="0" smtClean="0"/>
              <a:t>优先级</a:t>
            </a:r>
            <a:endParaRPr lang="en-US" altLang="zh-CN" sz="2000" b="1" dirty="0" smtClean="0"/>
          </a:p>
          <a:p>
            <a:pPr marL="342900" indent="-342900">
              <a:lnSpc>
                <a:spcPct val="150000"/>
              </a:lnSpc>
              <a:spcBef>
                <a:spcPct val="20000"/>
              </a:spcBef>
            </a:pPr>
            <a:r>
              <a:rPr lang="en-US" altLang="zh-CN" sz="2000" b="1" dirty="0" smtClean="0"/>
              <a:t>	3.</a:t>
            </a:r>
            <a:r>
              <a:rPr lang="zh-CN" altLang="en-US" sz="2000" b="1" dirty="0" smtClean="0"/>
              <a:t>让</a:t>
            </a:r>
            <a:r>
              <a:rPr lang="en-US" altLang="zh-CN" sz="2000" b="1" dirty="0" smtClean="0"/>
              <a:t>Service</a:t>
            </a:r>
            <a:r>
              <a:rPr lang="zh-CN" altLang="en-US" sz="2000" b="1" dirty="0" smtClean="0"/>
              <a:t>随系统启动</a:t>
            </a:r>
            <a:endParaRPr lang="en-US" altLang="zh-CN" sz="2000" b="1" dirty="0" smtClean="0"/>
          </a:p>
          <a:p>
            <a:pPr marL="342900" indent="-342900">
              <a:lnSpc>
                <a:spcPct val="150000"/>
              </a:lnSpc>
              <a:spcBef>
                <a:spcPct val="20000"/>
              </a:spcBef>
            </a:pPr>
            <a:r>
              <a:rPr lang="en-US" altLang="zh-CN" sz="2000" b="1" dirty="0" smtClean="0"/>
              <a:t>	4.</a:t>
            </a:r>
            <a:r>
              <a:rPr lang="zh-CN" altLang="en-US" sz="2000" b="1" dirty="0" smtClean="0"/>
              <a:t>系统</a:t>
            </a:r>
            <a:r>
              <a:rPr lang="en-US" altLang="zh-CN" sz="2000" b="1" dirty="0" smtClean="0"/>
              <a:t>Service</a:t>
            </a:r>
          </a:p>
          <a:p>
            <a:pPr marL="342900" indent="-342900">
              <a:lnSpc>
                <a:spcPct val="150000"/>
              </a:lnSpc>
              <a:spcBef>
                <a:spcPct val="20000"/>
              </a:spcBef>
            </a:pPr>
            <a:r>
              <a:rPr lang="en-US" altLang="zh-CN" sz="2000" b="1" dirty="0" smtClean="0"/>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3"/>
            <a:ext cx="8229600" cy="576064"/>
          </a:xfrm>
        </p:spPr>
        <p:txBody>
          <a:bodyPr>
            <a:normAutofit lnSpcReduction="10000"/>
          </a:bodyPr>
          <a:lstStyle/>
          <a:p>
            <a:r>
              <a:rPr lang="en-US" altLang="zh-CN" dirty="0" smtClean="0"/>
              <a:t>Service</a:t>
            </a:r>
            <a:r>
              <a:rPr lang="zh-CN" altLang="en-US" dirty="0" smtClean="0"/>
              <a:t>其他</a:t>
            </a:r>
            <a:endParaRPr lang="en-US" altLang="zh-CN" dirty="0" smtClean="0"/>
          </a:p>
        </p:txBody>
      </p:sp>
      <p:sp>
        <p:nvSpPr>
          <p:cNvPr id="5" name="内容占位符 2"/>
          <p:cNvSpPr txBox="1">
            <a:spLocks/>
          </p:cNvSpPr>
          <p:nvPr/>
        </p:nvSpPr>
        <p:spPr>
          <a:xfrm>
            <a:off x="539552" y="1124744"/>
            <a:ext cx="8229600" cy="5256584"/>
          </a:xfrm>
          <a:prstGeom prst="rect">
            <a:avLst/>
          </a:prstGeom>
        </p:spPr>
        <p:txBody>
          <a:bodyPr vert="horz" lIns="91440" tIns="45720" rIns="91440" bIns="45720" rtlCol="0">
            <a:normAutofit/>
          </a:bodyPr>
          <a:lstStyle/>
          <a:p>
            <a:pPr marL="342900" indent="-342900">
              <a:lnSpc>
                <a:spcPct val="150000"/>
              </a:lnSpc>
              <a:spcBef>
                <a:spcPct val="20000"/>
              </a:spcBef>
            </a:pPr>
            <a:r>
              <a:rPr lang="en-US" altLang="zh-CN" sz="2000" b="1" dirty="0" smtClean="0"/>
              <a:t>	1. </a:t>
            </a:r>
            <a:r>
              <a:rPr lang="en-US" altLang="zh-CN" sz="2000" b="1" dirty="0" smtClean="0"/>
              <a:t>AIDL</a:t>
            </a:r>
            <a:r>
              <a:rPr lang="en-US" altLang="zh-CN" sz="1200" b="1" dirty="0" smtClean="0"/>
              <a:t>(</a:t>
            </a:r>
            <a:r>
              <a:rPr lang="en-US" altLang="zh-CN" sz="1200" dirty="0" smtClean="0"/>
              <a:t>Android Interface definition </a:t>
            </a:r>
            <a:r>
              <a:rPr lang="en-US" altLang="zh-CN" sz="1200" dirty="0" smtClean="0"/>
              <a:t>language</a:t>
            </a:r>
            <a:r>
              <a:rPr lang="zh-CN" altLang="en-US" sz="1200" dirty="0" smtClean="0"/>
              <a:t> 一</a:t>
            </a:r>
            <a:r>
              <a:rPr lang="zh-CN" altLang="en-US" sz="1200" dirty="0" smtClean="0"/>
              <a:t>种</a:t>
            </a:r>
            <a:r>
              <a:rPr lang="en-US" altLang="zh-CN" sz="1200" dirty="0" smtClean="0"/>
              <a:t>android</a:t>
            </a:r>
            <a:r>
              <a:rPr lang="zh-CN" altLang="en-US" sz="1200" dirty="0" smtClean="0"/>
              <a:t>内部进程通信接口的描述语</a:t>
            </a:r>
            <a:r>
              <a:rPr lang="zh-CN" altLang="en-US" sz="1200" dirty="0" smtClean="0"/>
              <a:t>言</a:t>
            </a:r>
            <a:r>
              <a:rPr lang="en-US" altLang="zh-CN" sz="1200" b="1" dirty="0" smtClean="0"/>
              <a:t>)</a:t>
            </a:r>
            <a:endParaRPr lang="en-US" altLang="zh-CN" sz="1200" b="1" dirty="0" smtClean="0"/>
          </a:p>
          <a:p>
            <a:pPr marL="342900" indent="-342900">
              <a:lnSpc>
                <a:spcPct val="150000"/>
              </a:lnSpc>
              <a:spcBef>
                <a:spcPct val="20000"/>
              </a:spcBef>
            </a:pPr>
            <a:r>
              <a:rPr lang="en-US" altLang="zh-CN" sz="2000" b="1" dirty="0" smtClean="0"/>
              <a:t>	</a:t>
            </a:r>
            <a:r>
              <a:rPr lang="en-US" altLang="zh-CN" sz="2000" dirty="0" smtClean="0"/>
              <a:t> </a:t>
            </a:r>
            <a:r>
              <a:rPr lang="en-US" altLang="zh-CN" sz="2000" dirty="0" smtClean="0"/>
              <a:t>Proxy/Stub</a:t>
            </a:r>
            <a:r>
              <a:rPr lang="zh-CN" altLang="en-US" sz="2000" dirty="0" smtClean="0"/>
              <a:t>结构（代理</a:t>
            </a:r>
            <a:r>
              <a:rPr lang="en-US" altLang="zh-CN" sz="2000" dirty="0" smtClean="0"/>
              <a:t>/</a:t>
            </a:r>
            <a:r>
              <a:rPr lang="zh-CN" altLang="en-US" sz="2000" dirty="0" smtClean="0"/>
              <a:t>存根结构） </a:t>
            </a:r>
            <a:r>
              <a:rPr lang="en-US" altLang="zh-CN" sz="2000" b="1" dirty="0" smtClean="0"/>
              <a:t>		</a:t>
            </a:r>
          </a:p>
        </p:txBody>
      </p:sp>
      <p:pic>
        <p:nvPicPr>
          <p:cNvPr id="2050" name="Picture 2" descr="http://img1.tuicool.com/iIJnYn.png!web"/>
          <p:cNvPicPr>
            <a:picLocks noChangeAspect="1" noChangeArrowheads="1"/>
          </p:cNvPicPr>
          <p:nvPr/>
        </p:nvPicPr>
        <p:blipFill>
          <a:blip r:embed="rId3" cstate="print"/>
          <a:srcRect/>
          <a:stretch>
            <a:fillRect/>
          </a:stretch>
        </p:blipFill>
        <p:spPr bwMode="auto">
          <a:xfrm>
            <a:off x="539552" y="2420888"/>
            <a:ext cx="4030685" cy="3981928"/>
          </a:xfrm>
          <a:prstGeom prst="rect">
            <a:avLst/>
          </a:prstGeom>
          <a:noFill/>
        </p:spPr>
      </p:pic>
      <p:sp>
        <p:nvSpPr>
          <p:cNvPr id="6" name="TextBox 5"/>
          <p:cNvSpPr txBox="1"/>
          <p:nvPr/>
        </p:nvSpPr>
        <p:spPr>
          <a:xfrm>
            <a:off x="4572000" y="2564904"/>
            <a:ext cx="4427984" cy="3231654"/>
          </a:xfrm>
          <a:prstGeom prst="rect">
            <a:avLst/>
          </a:prstGeom>
          <a:noFill/>
        </p:spPr>
        <p:txBody>
          <a:bodyPr wrap="square" rtlCol="0">
            <a:spAutoFit/>
          </a:bodyPr>
          <a:lstStyle/>
          <a:p>
            <a:r>
              <a:rPr lang="zh-CN" altLang="en-US" sz="1200" dirty="0" smtClean="0"/>
              <a:t>打个比方</a:t>
            </a:r>
            <a:r>
              <a:rPr lang="zh-CN" altLang="en-US" sz="1200" dirty="0" smtClean="0"/>
              <a:t>，你</a:t>
            </a:r>
            <a:r>
              <a:rPr lang="zh-CN" altLang="en-US" sz="1200" dirty="0" smtClean="0"/>
              <a:t>到自动取款机上去取款</a:t>
            </a:r>
            <a:r>
              <a:rPr lang="zh-CN" altLang="en-US" sz="1200" dirty="0" smtClean="0"/>
              <a:t>；</a:t>
            </a:r>
            <a:endParaRPr lang="en-US" altLang="zh-CN" sz="1200" dirty="0" smtClean="0"/>
          </a:p>
          <a:p>
            <a:r>
              <a:rPr lang="zh-CN" altLang="en-US" sz="1200" dirty="0" smtClean="0"/>
              <a:t>你</a:t>
            </a:r>
            <a:r>
              <a:rPr lang="zh-CN" altLang="en-US" sz="1200" dirty="0" smtClean="0"/>
              <a:t>就是客户，取款机就是你的代理</a:t>
            </a:r>
            <a:r>
              <a:rPr lang="zh-CN" altLang="en-US" sz="1200" dirty="0" smtClean="0"/>
              <a:t>；</a:t>
            </a:r>
            <a:endParaRPr lang="en-US" altLang="zh-CN" sz="1200" dirty="0" smtClean="0"/>
          </a:p>
          <a:p>
            <a:r>
              <a:rPr lang="zh-CN" altLang="en-US" sz="1200" dirty="0" smtClean="0"/>
              <a:t>你</a:t>
            </a:r>
            <a:r>
              <a:rPr lang="zh-CN" altLang="en-US" sz="1200" dirty="0" smtClean="0"/>
              <a:t>不会在乎钱具体放在那里</a:t>
            </a:r>
            <a:r>
              <a:rPr lang="zh-CN" altLang="en-US" sz="1200" dirty="0" smtClean="0"/>
              <a:t>，</a:t>
            </a:r>
            <a:endParaRPr lang="en-US" altLang="zh-CN" sz="1200" dirty="0" smtClean="0"/>
          </a:p>
          <a:p>
            <a:r>
              <a:rPr lang="zh-CN" altLang="en-US" sz="1200" dirty="0" smtClean="0"/>
              <a:t>你</a:t>
            </a:r>
            <a:r>
              <a:rPr lang="zh-CN" altLang="en-US" sz="1200" dirty="0" smtClean="0"/>
              <a:t>只想看到足够或更多的钱从出口出来（这就是</a:t>
            </a:r>
            <a:r>
              <a:rPr lang="en-US" altLang="zh-CN" sz="1200" dirty="0" smtClean="0"/>
              <a:t>com</a:t>
            </a:r>
            <a:r>
              <a:rPr lang="zh-CN" altLang="en-US" sz="1200" dirty="0" smtClean="0"/>
              <a:t>的透明性</a:t>
            </a:r>
            <a:r>
              <a:rPr lang="zh-CN" altLang="en-US" sz="1200" dirty="0" smtClean="0"/>
              <a:t>）。</a:t>
            </a:r>
            <a:endParaRPr lang="en-US" altLang="zh-CN" sz="1200" dirty="0" smtClean="0"/>
          </a:p>
          <a:p>
            <a:r>
              <a:rPr lang="zh-CN" altLang="en-US" sz="1200" dirty="0" smtClean="0"/>
              <a:t>你</a:t>
            </a:r>
            <a:r>
              <a:rPr lang="zh-CN" altLang="en-US" sz="1200" dirty="0" smtClean="0"/>
              <a:t>同银行之间的操作完全是取款机代理实现</a:t>
            </a:r>
            <a:r>
              <a:rPr lang="zh-CN" altLang="en-US" sz="1200" dirty="0" smtClean="0"/>
              <a:t>。</a:t>
            </a:r>
            <a:endParaRPr lang="en-US" altLang="zh-CN" sz="1200" dirty="0" smtClean="0"/>
          </a:p>
          <a:p>
            <a:r>
              <a:rPr lang="zh-CN" altLang="en-US" sz="1200" dirty="0" smtClean="0"/>
              <a:t>你</a:t>
            </a:r>
            <a:r>
              <a:rPr lang="zh-CN" altLang="en-US" sz="1200" dirty="0" smtClean="0"/>
              <a:t>的取款请求通过取款机，传到另一头，银行的服务器</a:t>
            </a:r>
            <a:r>
              <a:rPr lang="zh-CN" altLang="en-US" sz="1200" dirty="0" smtClean="0"/>
              <a:t>，</a:t>
            </a:r>
            <a:endParaRPr lang="en-US" altLang="zh-CN" sz="1200" dirty="0" smtClean="0"/>
          </a:p>
          <a:p>
            <a:r>
              <a:rPr lang="zh-CN" altLang="en-US" sz="1200" dirty="0" smtClean="0"/>
              <a:t>他</a:t>
            </a:r>
            <a:r>
              <a:rPr lang="zh-CN" altLang="en-US" sz="1200" dirty="0" smtClean="0"/>
              <a:t>也没有必要知道你在哪儿取钱，他所关心的是你的身份</a:t>
            </a:r>
            <a:r>
              <a:rPr lang="zh-CN" altLang="en-US" sz="1200" dirty="0" smtClean="0"/>
              <a:t>，</a:t>
            </a:r>
            <a:endParaRPr lang="en-US" altLang="zh-CN" sz="1200" dirty="0" smtClean="0"/>
          </a:p>
          <a:p>
            <a:r>
              <a:rPr lang="zh-CN" altLang="en-US" sz="1200" dirty="0" smtClean="0"/>
              <a:t>和</a:t>
            </a:r>
            <a:r>
              <a:rPr lang="zh-CN" altLang="en-US" sz="1200" dirty="0" smtClean="0"/>
              <a:t>你取款多少。当他确认你的权限，就进行相应的操作</a:t>
            </a:r>
            <a:r>
              <a:rPr lang="zh-CN" altLang="en-US" sz="1200" dirty="0" smtClean="0"/>
              <a:t>，</a:t>
            </a:r>
            <a:endParaRPr lang="en-US" altLang="zh-CN" sz="1200" dirty="0" smtClean="0"/>
          </a:p>
          <a:p>
            <a:r>
              <a:rPr lang="zh-CN" altLang="en-US" sz="1200" dirty="0" smtClean="0"/>
              <a:t>返</a:t>
            </a:r>
            <a:r>
              <a:rPr lang="zh-CN" altLang="en-US" sz="1200" dirty="0" smtClean="0"/>
              <a:t>回操作结果给取款机，取款机根据服务器返回结果</a:t>
            </a:r>
            <a:r>
              <a:rPr lang="zh-CN" altLang="en-US" sz="1200" dirty="0" smtClean="0"/>
              <a:t>，</a:t>
            </a:r>
            <a:endParaRPr lang="en-US" altLang="zh-CN" sz="1200" dirty="0" smtClean="0"/>
          </a:p>
          <a:p>
            <a:r>
              <a:rPr lang="zh-CN" altLang="en-US" sz="1200" dirty="0" smtClean="0"/>
              <a:t>从</a:t>
            </a:r>
            <a:r>
              <a:rPr lang="zh-CN" altLang="en-US" sz="1200" dirty="0" smtClean="0"/>
              <a:t>保险柜里取出相应数量的钱给你。你取出卡后，操作完成</a:t>
            </a:r>
            <a:r>
              <a:rPr lang="zh-CN" altLang="en-US" sz="1200" dirty="0" smtClean="0"/>
              <a:t>。</a:t>
            </a:r>
            <a:endParaRPr lang="en-US" altLang="zh-CN" sz="1200" dirty="0" smtClean="0"/>
          </a:p>
          <a:p>
            <a:r>
              <a:rPr lang="zh-CN" altLang="en-US" sz="1200" dirty="0" smtClean="0"/>
              <a:t>取</a:t>
            </a:r>
            <a:r>
              <a:rPr lang="zh-CN" altLang="en-US" sz="1200" dirty="0" smtClean="0"/>
              <a:t>款机不是直接同服务器连接的，他们之间还有一个“存根</a:t>
            </a:r>
            <a:r>
              <a:rPr lang="zh-CN" altLang="en-US" sz="1200" dirty="0" smtClean="0"/>
              <a:t>”，</a:t>
            </a:r>
            <a:endParaRPr lang="en-US" altLang="zh-CN" sz="1200" dirty="0" smtClean="0"/>
          </a:p>
          <a:p>
            <a:r>
              <a:rPr lang="zh-CN" altLang="en-US" sz="1200" dirty="0" smtClean="0"/>
              <a:t>取</a:t>
            </a:r>
            <a:r>
              <a:rPr lang="zh-CN" altLang="en-US" sz="1200" dirty="0" smtClean="0"/>
              <a:t>款机与存根通信</a:t>
            </a:r>
            <a:r>
              <a:rPr lang="zh-CN" altLang="en-US" sz="1200" dirty="0" smtClean="0"/>
              <a:t>，</a:t>
            </a:r>
            <a:endParaRPr lang="en-US" altLang="zh-CN" sz="1200" dirty="0" smtClean="0"/>
          </a:p>
          <a:p>
            <a:r>
              <a:rPr lang="zh-CN" altLang="en-US" sz="1200" dirty="0" smtClean="0"/>
              <a:t>服</a:t>
            </a:r>
            <a:r>
              <a:rPr lang="zh-CN" altLang="en-US" sz="1200" dirty="0" smtClean="0"/>
              <a:t>务器与存根通信。从某种意义上说存根就是服务器的代理</a:t>
            </a:r>
            <a:r>
              <a:rPr lang="zh-CN" altLang="en-US" sz="1200" dirty="0" smtClean="0"/>
              <a:t>。</a:t>
            </a:r>
            <a:endParaRPr lang="en-US" altLang="zh-CN" sz="1200" dirty="0" smtClean="0"/>
          </a:p>
          <a:p>
            <a:endParaRPr lang="en-US" altLang="zh-CN" sz="1200" dirty="0" smtClean="0"/>
          </a:p>
          <a:p>
            <a:endParaRPr lang="en-US" altLang="zh-CN" sz="1200" dirty="0" smtClean="0"/>
          </a:p>
          <a:p>
            <a:endParaRPr lang="en-US" altLang="zh-CN" sz="1200" dirty="0" smtClean="0"/>
          </a:p>
          <a:p>
            <a:r>
              <a:rPr lang="en-US" altLang="zh-CN" sz="1200" dirty="0" smtClean="0"/>
              <a:t>Component Object Model (</a:t>
            </a:r>
            <a:r>
              <a:rPr lang="zh-CN" altLang="en-US" sz="1200" dirty="0" smtClean="0"/>
              <a:t>组件对象模型</a:t>
            </a:r>
            <a:r>
              <a:rPr lang="en-US" altLang="zh-CN" sz="1200" dirty="0" smtClean="0"/>
              <a:t>)</a:t>
            </a:r>
            <a:r>
              <a:rPr lang="zh-CN" altLang="en-US" sz="1200" dirty="0" smtClean="0"/>
              <a:t>的缩</a:t>
            </a:r>
            <a:r>
              <a:rPr lang="zh-CN" altLang="en-US" sz="1200" dirty="0" smtClean="0"/>
              <a:t>写</a:t>
            </a:r>
            <a:r>
              <a:rPr lang="en-US" altLang="zh-CN" sz="1200" dirty="0" smtClean="0"/>
              <a:t>)</a:t>
            </a:r>
            <a:endParaRPr lang="zh-CN" altLang="en-US"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normAutofit/>
          </a:bodyPr>
          <a:lstStyle/>
          <a:p>
            <a:r>
              <a:rPr lang="en-US" altLang="zh-CN" dirty="0" smtClean="0"/>
              <a:t>Service</a:t>
            </a:r>
            <a:r>
              <a:rPr lang="zh-CN" altLang="en-US" dirty="0" smtClean="0"/>
              <a:t>是什么</a:t>
            </a:r>
            <a:endParaRPr lang="en-US" altLang="zh-CN" dirty="0" smtClean="0"/>
          </a:p>
          <a:p>
            <a:r>
              <a:rPr lang="en-US" altLang="zh-CN" dirty="0" smtClean="0"/>
              <a:t>Service</a:t>
            </a:r>
            <a:r>
              <a:rPr lang="zh-CN" altLang="en-US" dirty="0" smtClean="0"/>
              <a:t>的种类</a:t>
            </a:r>
            <a:endParaRPr lang="en-US" altLang="zh-CN" dirty="0" smtClean="0"/>
          </a:p>
          <a:p>
            <a:r>
              <a:rPr lang="en-US" altLang="zh-CN" dirty="0" smtClean="0"/>
              <a:t>Service</a:t>
            </a:r>
            <a:r>
              <a:rPr lang="zh-CN" altLang="en-US" dirty="0" smtClean="0"/>
              <a:t>的生命周期</a:t>
            </a:r>
            <a:endParaRPr lang="en-US" altLang="zh-CN" dirty="0" smtClean="0"/>
          </a:p>
          <a:p>
            <a:r>
              <a:rPr lang="en-US" altLang="zh-CN" dirty="0" smtClean="0"/>
              <a:t>Service</a:t>
            </a:r>
            <a:r>
              <a:rPr lang="zh-CN" altLang="en-US" dirty="0" smtClean="0"/>
              <a:t>的用法</a:t>
            </a:r>
            <a:endParaRPr lang="en-US" altLang="zh-CN" dirty="0" smtClean="0"/>
          </a:p>
          <a:p>
            <a:r>
              <a:rPr lang="en-US" altLang="zh-CN" dirty="0" smtClean="0"/>
              <a:t>Service</a:t>
            </a:r>
            <a:r>
              <a:rPr lang="zh-CN" altLang="en-US" dirty="0" smtClean="0"/>
              <a:t>通信</a:t>
            </a:r>
            <a:endParaRPr lang="en-US" altLang="zh-CN" dirty="0" smtClean="0"/>
          </a:p>
          <a:p>
            <a:r>
              <a:rPr lang="en-US" altLang="zh-CN" dirty="0" smtClean="0"/>
              <a:t>Service</a:t>
            </a:r>
            <a:r>
              <a:rPr lang="zh-CN" altLang="en-US" dirty="0" smtClean="0"/>
              <a:t>其他</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3"/>
            <a:ext cx="8229600" cy="576064"/>
          </a:xfrm>
        </p:spPr>
        <p:txBody>
          <a:bodyPr>
            <a:normAutofit lnSpcReduction="10000"/>
          </a:bodyPr>
          <a:lstStyle/>
          <a:p>
            <a:r>
              <a:rPr lang="en-US" altLang="zh-CN" dirty="0" smtClean="0"/>
              <a:t>Service</a:t>
            </a:r>
            <a:r>
              <a:rPr lang="zh-CN" altLang="en-US" dirty="0" smtClean="0"/>
              <a:t>其他</a:t>
            </a:r>
            <a:endParaRPr lang="en-US" altLang="zh-CN" dirty="0" smtClean="0"/>
          </a:p>
        </p:txBody>
      </p:sp>
      <p:sp>
        <p:nvSpPr>
          <p:cNvPr id="5" name="内容占位符 2"/>
          <p:cNvSpPr txBox="1">
            <a:spLocks/>
          </p:cNvSpPr>
          <p:nvPr/>
        </p:nvSpPr>
        <p:spPr>
          <a:xfrm>
            <a:off x="539552" y="1124744"/>
            <a:ext cx="8229600" cy="5256584"/>
          </a:xfrm>
          <a:prstGeom prst="rect">
            <a:avLst/>
          </a:prstGeom>
        </p:spPr>
        <p:txBody>
          <a:bodyPr vert="horz" lIns="91440" tIns="45720" rIns="91440" bIns="45720" rtlCol="0">
            <a:normAutofit/>
          </a:bodyPr>
          <a:lstStyle/>
          <a:p>
            <a:pPr marL="342900" indent="-342900">
              <a:lnSpc>
                <a:spcPct val="150000"/>
              </a:lnSpc>
              <a:spcBef>
                <a:spcPct val="20000"/>
              </a:spcBef>
            </a:pPr>
            <a:r>
              <a:rPr lang="en-US" altLang="zh-CN" sz="2000" b="1" dirty="0" smtClean="0"/>
              <a:t>	1. AIDL</a:t>
            </a:r>
          </a:p>
          <a:p>
            <a:pPr marL="342900" indent="-342900">
              <a:lnSpc>
                <a:spcPct val="150000"/>
              </a:lnSpc>
              <a:spcBef>
                <a:spcPct val="20000"/>
              </a:spcBef>
            </a:pPr>
            <a:r>
              <a:rPr lang="en-US" altLang="zh-CN" sz="2000" b="1" dirty="0" smtClean="0"/>
              <a:t>	</a:t>
            </a:r>
            <a:r>
              <a:rPr lang="en-US" altLang="zh-CN" sz="2000" dirty="0" smtClean="0"/>
              <a:t> </a:t>
            </a:r>
            <a:r>
              <a:rPr lang="en-US" altLang="zh-CN" sz="2000" dirty="0" smtClean="0"/>
              <a:t>AIDL Framework</a:t>
            </a:r>
            <a:r>
              <a:rPr lang="zh-CN" altLang="en-US" sz="2000" dirty="0" smtClean="0"/>
              <a:t>层的架构 </a:t>
            </a:r>
            <a:r>
              <a:rPr lang="en-US" altLang="zh-CN" sz="2000" b="1" dirty="0" smtClean="0"/>
              <a:t>		</a:t>
            </a:r>
          </a:p>
        </p:txBody>
      </p:sp>
      <p:pic>
        <p:nvPicPr>
          <p:cNvPr id="52226" name="Picture 2" descr="http://hiphotos.baidu.com/leo_han/pic/item/41cb4a9860424ee5c8eaf4a8.jpg"/>
          <p:cNvPicPr>
            <a:picLocks noChangeAspect="1" noChangeArrowheads="1"/>
          </p:cNvPicPr>
          <p:nvPr/>
        </p:nvPicPr>
        <p:blipFill>
          <a:blip r:embed="rId3" cstate="print"/>
          <a:srcRect/>
          <a:stretch>
            <a:fillRect/>
          </a:stretch>
        </p:blipFill>
        <p:spPr bwMode="auto">
          <a:xfrm>
            <a:off x="1403648" y="2420888"/>
            <a:ext cx="5276850" cy="1181101"/>
          </a:xfrm>
          <a:prstGeom prst="rect">
            <a:avLst/>
          </a:prstGeom>
          <a:noFill/>
        </p:spPr>
      </p:pic>
      <p:sp>
        <p:nvSpPr>
          <p:cNvPr id="7" name="矩形 6"/>
          <p:cNvSpPr/>
          <p:nvPr/>
        </p:nvSpPr>
        <p:spPr>
          <a:xfrm>
            <a:off x="1187624" y="4005064"/>
            <a:ext cx="6624736" cy="923330"/>
          </a:xfrm>
          <a:prstGeom prst="rect">
            <a:avLst/>
          </a:prstGeom>
        </p:spPr>
        <p:txBody>
          <a:bodyPr wrap="square">
            <a:spAutoFit/>
          </a:bodyPr>
          <a:lstStyle/>
          <a:p>
            <a:r>
              <a:rPr lang="zh-CN" altLang="en-US" dirty="0" smtClean="0"/>
              <a:t>换而言之，</a:t>
            </a:r>
            <a:r>
              <a:rPr lang="en-US" altLang="zh-CN" dirty="0" smtClean="0"/>
              <a:t>Android</a:t>
            </a:r>
            <a:r>
              <a:rPr lang="zh-CN" altLang="en-US" dirty="0" smtClean="0"/>
              <a:t>就是在传统的</a:t>
            </a:r>
            <a:r>
              <a:rPr lang="en-US" altLang="zh-CN" dirty="0" smtClean="0"/>
              <a:t>C/S</a:t>
            </a:r>
            <a:r>
              <a:rPr lang="zh-CN" altLang="en-US" dirty="0" smtClean="0"/>
              <a:t>架构中加入了一层，实现</a:t>
            </a:r>
            <a:r>
              <a:rPr lang="en-US" altLang="zh-CN" dirty="0" smtClean="0"/>
              <a:t>IPC</a:t>
            </a:r>
            <a:r>
              <a:rPr lang="zh-CN" altLang="en-US" dirty="0" smtClean="0"/>
              <a:t>。图中表明，</a:t>
            </a:r>
            <a:r>
              <a:rPr lang="en-US" altLang="zh-CN" dirty="0" smtClean="0"/>
              <a:t>AIDL</a:t>
            </a:r>
            <a:r>
              <a:rPr lang="zh-CN" altLang="en-US" dirty="0" smtClean="0"/>
              <a:t>类似</a:t>
            </a:r>
            <a:r>
              <a:rPr lang="en-US" altLang="zh-CN" dirty="0" smtClean="0"/>
              <a:t>COM</a:t>
            </a:r>
            <a:r>
              <a:rPr lang="zh-CN" altLang="en-US" dirty="0" smtClean="0"/>
              <a:t>的</a:t>
            </a:r>
            <a:r>
              <a:rPr lang="en-US" altLang="zh-CN" dirty="0" smtClean="0"/>
              <a:t>Proxy/Stub</a:t>
            </a:r>
            <a:r>
              <a:rPr lang="zh-CN" altLang="en-US" dirty="0" smtClean="0"/>
              <a:t>架构。不过是现在</a:t>
            </a:r>
            <a:r>
              <a:rPr lang="en-US" altLang="zh-CN" dirty="0" smtClean="0"/>
              <a:t>android</a:t>
            </a:r>
            <a:r>
              <a:rPr lang="zh-CN" altLang="en-US" dirty="0" smtClean="0"/>
              <a:t>自己的序列化类</a:t>
            </a:r>
            <a:r>
              <a:rPr lang="en-US" altLang="zh-CN" dirty="0" smtClean="0"/>
              <a:t>Pacel</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3"/>
            <a:ext cx="8229600" cy="576064"/>
          </a:xfrm>
        </p:spPr>
        <p:txBody>
          <a:bodyPr>
            <a:normAutofit lnSpcReduction="10000"/>
          </a:bodyPr>
          <a:lstStyle/>
          <a:p>
            <a:r>
              <a:rPr lang="en-US" altLang="zh-CN" dirty="0" smtClean="0"/>
              <a:t>Service</a:t>
            </a:r>
            <a:r>
              <a:rPr lang="zh-CN" altLang="en-US" dirty="0" smtClean="0"/>
              <a:t>其他</a:t>
            </a:r>
            <a:endParaRPr lang="en-US" altLang="zh-CN" dirty="0" smtClean="0"/>
          </a:p>
        </p:txBody>
      </p:sp>
      <p:sp>
        <p:nvSpPr>
          <p:cNvPr id="5" name="内容占位符 2"/>
          <p:cNvSpPr txBox="1">
            <a:spLocks/>
          </p:cNvSpPr>
          <p:nvPr/>
        </p:nvSpPr>
        <p:spPr>
          <a:xfrm>
            <a:off x="539552" y="1124744"/>
            <a:ext cx="8229600" cy="5256584"/>
          </a:xfrm>
          <a:prstGeom prst="rect">
            <a:avLst/>
          </a:prstGeom>
        </p:spPr>
        <p:txBody>
          <a:bodyPr vert="horz" lIns="91440" tIns="45720" rIns="91440" bIns="45720" rtlCol="0">
            <a:normAutofit lnSpcReduction="10000"/>
          </a:bodyPr>
          <a:lstStyle/>
          <a:p>
            <a:pPr marL="342900" indent="-342900">
              <a:lnSpc>
                <a:spcPct val="150000"/>
              </a:lnSpc>
              <a:spcBef>
                <a:spcPct val="20000"/>
              </a:spcBef>
            </a:pPr>
            <a:r>
              <a:rPr lang="en-US" altLang="zh-CN" sz="2000" b="1" dirty="0" smtClean="0"/>
              <a:t>	1. </a:t>
            </a:r>
            <a:r>
              <a:rPr lang="en-US" altLang="zh-CN" sz="2000" b="1" dirty="0" smtClean="0"/>
              <a:t>AIDL</a:t>
            </a:r>
          </a:p>
          <a:p>
            <a:pPr marL="342900" indent="-342900">
              <a:lnSpc>
                <a:spcPct val="150000"/>
              </a:lnSpc>
              <a:spcBef>
                <a:spcPct val="20000"/>
              </a:spcBef>
            </a:pPr>
            <a:r>
              <a:rPr lang="en-US" altLang="zh-CN" sz="2000" b="1" dirty="0" smtClean="0"/>
              <a:t>	</a:t>
            </a:r>
            <a:r>
              <a:rPr lang="zh-CN" altLang="en-US" sz="2000" dirty="0" smtClean="0"/>
              <a:t>当</a:t>
            </a:r>
            <a:r>
              <a:rPr lang="en-US" altLang="zh-CN" sz="2000" dirty="0" smtClean="0"/>
              <a:t>service</a:t>
            </a:r>
            <a:r>
              <a:rPr lang="zh-CN" altLang="en-US" sz="2000" dirty="0" smtClean="0"/>
              <a:t>经常被远程调用时，我们常常用到</a:t>
            </a:r>
            <a:r>
              <a:rPr lang="en-US" altLang="zh-CN" sz="2000" dirty="0" smtClean="0"/>
              <a:t>aidl</a:t>
            </a:r>
            <a:r>
              <a:rPr lang="zh-CN" altLang="en-US" sz="2000" dirty="0" smtClean="0"/>
              <a:t>来定一个接口供</a:t>
            </a:r>
            <a:r>
              <a:rPr lang="en-US" altLang="zh-CN" sz="2000" dirty="0" smtClean="0"/>
              <a:t>service</a:t>
            </a:r>
            <a:r>
              <a:rPr lang="zh-CN" altLang="en-US" sz="2000" dirty="0" smtClean="0"/>
              <a:t>和</a:t>
            </a:r>
            <a:r>
              <a:rPr lang="en-US" altLang="zh-CN" sz="2000" dirty="0" smtClean="0"/>
              <a:t>client</a:t>
            </a:r>
            <a:r>
              <a:rPr lang="zh-CN" altLang="en-US" sz="2000" dirty="0" smtClean="0"/>
              <a:t>来使用，这个其实就是使用</a:t>
            </a:r>
            <a:r>
              <a:rPr lang="en-US" altLang="zh-CN" sz="2000" dirty="0" smtClean="0"/>
              <a:t>Binder</a:t>
            </a:r>
            <a:r>
              <a:rPr lang="zh-CN" altLang="en-US" sz="2000" dirty="0" smtClean="0"/>
              <a:t>机制的</a:t>
            </a:r>
            <a:r>
              <a:rPr lang="en-US" altLang="zh-CN" sz="2000" dirty="0" smtClean="0"/>
              <a:t>IPC</a:t>
            </a:r>
            <a:r>
              <a:rPr lang="zh-CN" altLang="en-US" sz="2000" dirty="0" smtClean="0"/>
              <a:t>通信。当</a:t>
            </a:r>
            <a:r>
              <a:rPr lang="en-US" altLang="zh-CN" sz="2000" dirty="0" smtClean="0"/>
              <a:t>client bind service</a:t>
            </a:r>
            <a:r>
              <a:rPr lang="zh-CN" altLang="en-US" sz="2000" dirty="0" smtClean="0"/>
              <a:t>成功之后，系统</a:t>
            </a:r>
            <a:r>
              <a:rPr lang="en-US" altLang="zh-CN" sz="2000" dirty="0" smtClean="0"/>
              <a:t>AM</a:t>
            </a:r>
            <a:r>
              <a:rPr lang="zh-CN" altLang="en-US" sz="2000" dirty="0" smtClean="0"/>
              <a:t>会调用回调函数</a:t>
            </a:r>
            <a:r>
              <a:rPr lang="en-US" altLang="zh-CN" sz="2000" dirty="0" smtClean="0"/>
              <a:t>onServiceConnected</a:t>
            </a:r>
            <a:r>
              <a:rPr lang="zh-CN" altLang="en-US" sz="2000" dirty="0" smtClean="0"/>
              <a:t>将</a:t>
            </a:r>
            <a:r>
              <a:rPr lang="en-US" altLang="zh-CN" sz="2000" dirty="0" smtClean="0"/>
              <a:t>service</a:t>
            </a:r>
            <a:r>
              <a:rPr lang="zh-CN" altLang="en-US" sz="2000" dirty="0" smtClean="0"/>
              <a:t>的</a:t>
            </a:r>
            <a:r>
              <a:rPr lang="en-US" altLang="zh-CN" sz="2000" dirty="0" smtClean="0"/>
              <a:t>IBinder</a:t>
            </a:r>
            <a:r>
              <a:rPr lang="zh-CN" altLang="en-US" sz="2000" dirty="0" smtClean="0"/>
              <a:t>传递给</a:t>
            </a:r>
            <a:r>
              <a:rPr lang="en-US" altLang="zh-CN" sz="2000" dirty="0" smtClean="0"/>
              <a:t>client</a:t>
            </a:r>
            <a:r>
              <a:rPr lang="zh-CN" altLang="en-US" sz="2000" dirty="0" smtClean="0"/>
              <a:t>， </a:t>
            </a:r>
            <a:r>
              <a:rPr lang="en-US" altLang="zh-CN" sz="2000" dirty="0" smtClean="0"/>
              <a:t>client</a:t>
            </a:r>
            <a:r>
              <a:rPr lang="zh-CN" altLang="en-US" sz="2000" dirty="0" smtClean="0"/>
              <a:t>再通过调用</a:t>
            </a:r>
            <a:r>
              <a:rPr lang="en-US" altLang="zh-CN" sz="2000" dirty="0" smtClean="0"/>
              <a:t>aidl</a:t>
            </a:r>
            <a:r>
              <a:rPr lang="zh-CN" altLang="en-US" sz="2000" dirty="0" smtClean="0"/>
              <a:t>生成的</a:t>
            </a:r>
            <a:r>
              <a:rPr lang="en-US" altLang="zh-CN" sz="2000" dirty="0" smtClean="0"/>
              <a:t>asInterface()</a:t>
            </a:r>
            <a:r>
              <a:rPr lang="zh-CN" altLang="en-US" sz="2000" dirty="0" smtClean="0"/>
              <a:t>方法获得</a:t>
            </a:r>
            <a:r>
              <a:rPr lang="en-US" altLang="zh-CN" sz="2000" dirty="0" smtClean="0"/>
              <a:t>service</a:t>
            </a:r>
            <a:r>
              <a:rPr lang="zh-CN" altLang="en-US" sz="2000" dirty="0" smtClean="0"/>
              <a:t>的调用接口，此时一个</a:t>
            </a:r>
            <a:r>
              <a:rPr lang="en-US" altLang="zh-CN" sz="2000" dirty="0" smtClean="0"/>
              <a:t>bind</a:t>
            </a:r>
            <a:r>
              <a:rPr lang="zh-CN" altLang="en-US" sz="2000" dirty="0" smtClean="0"/>
              <a:t>过程结束了，我们在</a:t>
            </a:r>
            <a:r>
              <a:rPr lang="en-US" altLang="zh-CN" sz="2000" dirty="0" smtClean="0"/>
              <a:t>client</a:t>
            </a:r>
            <a:r>
              <a:rPr lang="zh-CN" altLang="en-US" sz="2000" dirty="0" smtClean="0"/>
              <a:t>端就可以远程调用</a:t>
            </a:r>
            <a:r>
              <a:rPr lang="en-US" altLang="zh-CN" sz="2000" dirty="0" smtClean="0"/>
              <a:t>service</a:t>
            </a:r>
            <a:r>
              <a:rPr lang="zh-CN" altLang="en-US" sz="2000" dirty="0" smtClean="0"/>
              <a:t>的方法了。例如</a:t>
            </a:r>
          </a:p>
          <a:p>
            <a:r>
              <a:rPr lang="zh-CN" altLang="en-US" sz="2000" dirty="0" smtClean="0"/>
              <a:t> </a:t>
            </a:r>
          </a:p>
          <a:p>
            <a:pPr lvl="1"/>
            <a:r>
              <a:rPr lang="en-US" altLang="zh-CN" sz="2000" dirty="0" smtClean="0"/>
              <a:t>public void onServiceConnected(ComponentName className,  </a:t>
            </a:r>
          </a:p>
          <a:p>
            <a:pPr lvl="1"/>
            <a:r>
              <a:rPr lang="en-US" altLang="zh-CN" sz="2000" dirty="0" smtClean="0"/>
              <a:t>        </a:t>
            </a:r>
            <a:r>
              <a:rPr lang="en-US" altLang="zh-CN" sz="2000" dirty="0" smtClean="0"/>
              <a:t>				IBinder </a:t>
            </a:r>
            <a:r>
              <a:rPr lang="en-US" altLang="zh-CN" sz="2000" dirty="0" smtClean="0"/>
              <a:t>service) {  </a:t>
            </a:r>
          </a:p>
          <a:p>
            <a:pPr lvl="2"/>
            <a:r>
              <a:rPr lang="en-US" altLang="zh-CN" sz="2000" dirty="0" smtClean="0"/>
              <a:t>mSecondaryService </a:t>
            </a:r>
            <a:r>
              <a:rPr lang="en-US" altLang="zh-CN" sz="2000" dirty="0" smtClean="0"/>
              <a:t>= ISecondary.Stub.asInterface(service);  </a:t>
            </a:r>
          </a:p>
          <a:p>
            <a:pPr lvl="1"/>
            <a:r>
              <a:rPr lang="en-US" altLang="zh-CN" sz="2000" dirty="0" smtClean="0"/>
              <a:t>} </a:t>
            </a:r>
          </a:p>
          <a:p>
            <a:pPr marL="342900" indent="-342900">
              <a:lnSpc>
                <a:spcPct val="150000"/>
              </a:lnSpc>
              <a:spcBef>
                <a:spcPct val="20000"/>
              </a:spcBef>
            </a:pPr>
            <a:r>
              <a:rPr lang="en-US" altLang="zh-CN" sz="2000" b="1" dirty="0" smtClean="0"/>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3"/>
            <a:ext cx="8229600" cy="576064"/>
          </a:xfrm>
        </p:spPr>
        <p:txBody>
          <a:bodyPr>
            <a:normAutofit lnSpcReduction="10000"/>
          </a:bodyPr>
          <a:lstStyle/>
          <a:p>
            <a:r>
              <a:rPr lang="en-US" altLang="zh-CN" dirty="0" smtClean="0"/>
              <a:t>Service</a:t>
            </a:r>
            <a:r>
              <a:rPr lang="zh-CN" altLang="en-US" dirty="0" smtClean="0"/>
              <a:t>其他</a:t>
            </a:r>
            <a:endParaRPr lang="en-US" altLang="zh-CN" dirty="0" smtClean="0"/>
          </a:p>
        </p:txBody>
      </p:sp>
      <p:sp>
        <p:nvSpPr>
          <p:cNvPr id="5" name="内容占位符 2"/>
          <p:cNvSpPr txBox="1">
            <a:spLocks/>
          </p:cNvSpPr>
          <p:nvPr/>
        </p:nvSpPr>
        <p:spPr>
          <a:xfrm>
            <a:off x="539552" y="1124744"/>
            <a:ext cx="8229600" cy="5256584"/>
          </a:xfrm>
          <a:prstGeom prst="rect">
            <a:avLst/>
          </a:prstGeom>
        </p:spPr>
        <p:txBody>
          <a:bodyPr vert="horz" lIns="91440" tIns="45720" rIns="91440" bIns="45720" rtlCol="0">
            <a:normAutofit/>
          </a:bodyPr>
          <a:lstStyle/>
          <a:p>
            <a:pPr marL="342900" indent="-342900">
              <a:lnSpc>
                <a:spcPct val="150000"/>
              </a:lnSpc>
              <a:spcBef>
                <a:spcPct val="20000"/>
              </a:spcBef>
            </a:pPr>
            <a:r>
              <a:rPr lang="en-US" altLang="zh-CN" sz="2000" b="1" dirty="0" smtClean="0"/>
              <a:t>	1. </a:t>
            </a:r>
            <a:r>
              <a:rPr lang="en-US" altLang="zh-CN" sz="2000" b="1" dirty="0" smtClean="0"/>
              <a:t>AIDL</a:t>
            </a:r>
          </a:p>
          <a:p>
            <a:pPr marL="342900" indent="-342900">
              <a:lnSpc>
                <a:spcPct val="150000"/>
              </a:lnSpc>
              <a:spcBef>
                <a:spcPct val="20000"/>
              </a:spcBef>
            </a:pPr>
            <a:r>
              <a:rPr lang="en-US" altLang="zh-CN" sz="2000" b="1" dirty="0" smtClean="0"/>
              <a:t>	 </a:t>
            </a:r>
            <a:r>
              <a:rPr lang="en-US" altLang="zh-CN" sz="2000" b="1" dirty="0" smtClean="0"/>
              <a:t> </a:t>
            </a:r>
            <a:r>
              <a:rPr lang="en-US" altLang="zh-CN" sz="2000" dirty="0" smtClean="0"/>
              <a:t>IBinder</a:t>
            </a:r>
            <a:r>
              <a:rPr lang="zh-CN" altLang="en-US" sz="2000" dirty="0" smtClean="0"/>
              <a:t>接口是对跨进程的对象的抽象。普通对象在当前进程可以</a:t>
            </a:r>
            <a:r>
              <a:rPr lang="zh-CN" altLang="en-US" sz="2000" dirty="0" smtClean="0"/>
              <a:t>访问</a:t>
            </a:r>
            <a:r>
              <a:rPr lang="zh-CN" altLang="en-US" sz="2000" dirty="0" smtClean="0"/>
              <a:t>，如果希望对象能被其它进程访问，那就必须实现</a:t>
            </a:r>
            <a:r>
              <a:rPr lang="en-US" altLang="zh-CN" sz="2000" dirty="0" smtClean="0"/>
              <a:t>IBinder</a:t>
            </a:r>
            <a:r>
              <a:rPr lang="zh-CN" altLang="en-US" sz="2000" dirty="0" smtClean="0"/>
              <a:t>接口</a:t>
            </a:r>
            <a:r>
              <a:rPr lang="zh-CN" altLang="en-US" sz="2000" dirty="0" smtClean="0"/>
              <a:t>。</a:t>
            </a:r>
            <a:r>
              <a:rPr lang="en-US" altLang="zh-CN" sz="2000" dirty="0" smtClean="0"/>
              <a:t>IBinder</a:t>
            </a:r>
            <a:r>
              <a:rPr lang="zh-CN" altLang="en-US" sz="2000" dirty="0" smtClean="0"/>
              <a:t>接口可以指向本地对象，也可以指向远程对象，调用者不需要关心指向的对象是本地的还是远程。</a:t>
            </a:r>
            <a:endParaRPr lang="en-US" altLang="zh-CN" sz="2000" b="1" dirty="0" smtClean="0"/>
          </a:p>
        </p:txBody>
      </p:sp>
      <p:sp>
        <p:nvSpPr>
          <p:cNvPr id="4" name="矩形 3"/>
          <p:cNvSpPr/>
          <p:nvPr/>
        </p:nvSpPr>
        <p:spPr>
          <a:xfrm>
            <a:off x="971600" y="3861048"/>
            <a:ext cx="7704856" cy="615553"/>
          </a:xfrm>
          <a:prstGeom prst="rect">
            <a:avLst/>
          </a:prstGeom>
        </p:spPr>
        <p:txBody>
          <a:bodyPr wrap="square">
            <a:spAutoFit/>
          </a:bodyPr>
          <a:lstStyle/>
          <a:p>
            <a:r>
              <a:rPr lang="en-US" altLang="zh-CN" dirty="0" smtClean="0"/>
              <a:t>transact</a:t>
            </a:r>
            <a:r>
              <a:rPr lang="zh-CN" altLang="en-US" dirty="0" smtClean="0"/>
              <a:t>是</a:t>
            </a:r>
            <a:r>
              <a:rPr lang="en-US" altLang="zh-CN" dirty="0" smtClean="0"/>
              <a:t>IBinder</a:t>
            </a:r>
            <a:r>
              <a:rPr lang="zh-CN" altLang="en-US" dirty="0" smtClean="0"/>
              <a:t>接口中一个比较重要的函数，它的函数原型如下</a:t>
            </a:r>
            <a:r>
              <a:rPr lang="zh-CN" altLang="en-US" dirty="0" smtClean="0"/>
              <a:t>：</a:t>
            </a:r>
            <a:endParaRPr lang="en-US" altLang="zh-CN" dirty="0" smtClean="0"/>
          </a:p>
          <a:p>
            <a:r>
              <a:rPr lang="en-US" altLang="zh-CN" sz="1600" dirty="0" smtClean="0"/>
              <a:t>virtual status_t transact(uint32_t code, </a:t>
            </a:r>
            <a:r>
              <a:rPr lang="en-US" altLang="zh-CN" sz="1600" b="1" dirty="0" smtClean="0"/>
              <a:t>const</a:t>
            </a:r>
            <a:r>
              <a:rPr lang="en-US" altLang="zh-CN" sz="1600" dirty="0" smtClean="0"/>
              <a:t> Parcel&amp; data, Parcel* reply, uint32_t flags )</a:t>
            </a:r>
            <a:endParaRPr lang="zh-CN" altLang="en-US" sz="1600" dirty="0"/>
          </a:p>
        </p:txBody>
      </p:sp>
      <p:sp>
        <p:nvSpPr>
          <p:cNvPr id="6" name="矩形 5"/>
          <p:cNvSpPr/>
          <p:nvPr/>
        </p:nvSpPr>
        <p:spPr>
          <a:xfrm>
            <a:off x="1043608" y="5733256"/>
            <a:ext cx="7344816" cy="646331"/>
          </a:xfrm>
          <a:prstGeom prst="rect">
            <a:avLst/>
          </a:prstGeom>
        </p:spPr>
        <p:txBody>
          <a:bodyPr wrap="square">
            <a:spAutoFit/>
          </a:bodyPr>
          <a:lstStyle/>
          <a:p>
            <a:r>
              <a:rPr lang="zh-CN" altLang="en-US" dirty="0" smtClean="0"/>
              <a:t>如果</a:t>
            </a:r>
            <a:r>
              <a:rPr lang="en-US" altLang="zh-CN" dirty="0" smtClean="0"/>
              <a:t>IBinder</a:t>
            </a:r>
            <a:r>
              <a:rPr lang="zh-CN" altLang="en-US" dirty="0" smtClean="0"/>
              <a:t>指向的是一个客户端代理，那</a:t>
            </a:r>
            <a:r>
              <a:rPr lang="en-US" altLang="zh-CN" dirty="0" smtClean="0"/>
              <a:t>transact</a:t>
            </a:r>
            <a:r>
              <a:rPr lang="zh-CN" altLang="en-US" dirty="0" smtClean="0"/>
              <a:t>只是把请求发送给服务器。服务端的</a:t>
            </a:r>
            <a:r>
              <a:rPr lang="en-US" altLang="zh-CN" dirty="0" smtClean="0"/>
              <a:t>IBinder</a:t>
            </a:r>
            <a:r>
              <a:rPr lang="zh-CN" altLang="en-US" dirty="0" smtClean="0"/>
              <a:t>的</a:t>
            </a:r>
            <a:r>
              <a:rPr lang="en-US" altLang="zh-CN" dirty="0" smtClean="0"/>
              <a:t>transact</a:t>
            </a:r>
            <a:r>
              <a:rPr lang="zh-CN" altLang="en-US" dirty="0" smtClean="0"/>
              <a:t>则提供了实际的服务。</a:t>
            </a:r>
            <a:endParaRPr lang="zh-CN" altLang="en-US" dirty="0"/>
          </a:p>
        </p:txBody>
      </p:sp>
      <p:graphicFrame>
        <p:nvGraphicFramePr>
          <p:cNvPr id="7" name="表格 6"/>
          <p:cNvGraphicFramePr>
            <a:graphicFrameLocks noGrp="1"/>
          </p:cNvGraphicFramePr>
          <p:nvPr/>
        </p:nvGraphicFramePr>
        <p:xfrm>
          <a:off x="1115616" y="5085184"/>
          <a:ext cx="6096000" cy="274320"/>
        </p:xfrm>
        <a:graphic>
          <a:graphicData uri="http://schemas.openxmlformats.org/drawingml/2006/table">
            <a:tbl>
              <a:tblPr/>
              <a:tblGrid>
                <a:gridCol w="1008112"/>
                <a:gridCol w="3888432"/>
                <a:gridCol w="1199456"/>
              </a:tblGrid>
              <a:tr h="0">
                <a:tc>
                  <a:txBody>
                    <a:bodyPr/>
                    <a:lstStyle/>
                    <a:p>
                      <a:pPr algn="ctr" latinLnBrk="0"/>
                      <a:r>
                        <a:rPr lang="zh-CN" altLang="en-US" dirty="0">
                          <a:latin typeface="Verdana"/>
                        </a:rPr>
                        <a:t>客户端</a:t>
                      </a:r>
                    </a:p>
                  </a:txBody>
                  <a:tcPr marL="0" marR="0" marT="0" marB="0" anchor="ctr">
                    <a:lnL>
                      <a:noFill/>
                    </a:lnL>
                    <a:lnR>
                      <a:noFill/>
                    </a:lnR>
                    <a:lnT>
                      <a:noFill/>
                    </a:lnT>
                    <a:lnB>
                      <a:noFill/>
                    </a:lnB>
                    <a:solidFill>
                      <a:srgbClr val="9CAEC1"/>
                    </a:solidFill>
                  </a:tcPr>
                </a:tc>
                <a:tc>
                  <a:txBody>
                    <a:bodyPr/>
                    <a:lstStyle/>
                    <a:p>
                      <a:pPr algn="ctr" latinLnBrk="0"/>
                      <a:r>
                        <a:rPr lang="zh-CN" altLang="en-US" dirty="0">
                          <a:latin typeface="Verdana"/>
                        </a:rPr>
                        <a:t>请求通过内核模块中转</a:t>
                      </a:r>
                    </a:p>
                  </a:txBody>
                  <a:tcPr marL="0" marR="0" marT="0" marB="0" anchor="ctr">
                    <a:lnL>
                      <a:noFill/>
                    </a:lnL>
                    <a:lnR>
                      <a:noFill/>
                    </a:lnR>
                    <a:lnT>
                      <a:noFill/>
                    </a:lnT>
                    <a:lnB>
                      <a:noFill/>
                    </a:lnB>
                    <a:solidFill>
                      <a:srgbClr val="9CAEC1"/>
                    </a:solidFill>
                  </a:tcPr>
                </a:tc>
                <a:tc>
                  <a:txBody>
                    <a:bodyPr/>
                    <a:lstStyle/>
                    <a:p>
                      <a:pPr algn="ctr" latinLnBrk="0"/>
                      <a:r>
                        <a:rPr lang="zh-CN" altLang="en-US" dirty="0">
                          <a:latin typeface="Verdana"/>
                        </a:rPr>
                        <a:t>服务端</a:t>
                      </a:r>
                    </a:p>
                  </a:txBody>
                  <a:tcPr marL="0" marR="0" marT="0" marB="0" anchor="ctr">
                    <a:lnL>
                      <a:noFill/>
                    </a:lnL>
                    <a:lnR>
                      <a:noFill/>
                    </a:lnR>
                    <a:lnT>
                      <a:noFill/>
                    </a:lnT>
                    <a:lnB>
                      <a:noFill/>
                    </a:lnB>
                    <a:solidFill>
                      <a:srgbClr val="9CAEC1"/>
                    </a:solidFill>
                  </a:tcPr>
                </a:tc>
              </a:tr>
            </a:tbl>
          </a:graphicData>
        </a:graphic>
      </p:graphicFrame>
      <p:sp>
        <p:nvSpPr>
          <p:cNvPr id="9" name="矩形 8"/>
          <p:cNvSpPr/>
          <p:nvPr/>
        </p:nvSpPr>
        <p:spPr>
          <a:xfrm>
            <a:off x="1043608" y="4653136"/>
            <a:ext cx="7344816" cy="369332"/>
          </a:xfrm>
          <a:prstGeom prst="rect">
            <a:avLst/>
          </a:prstGeom>
        </p:spPr>
        <p:txBody>
          <a:bodyPr wrap="square">
            <a:spAutoFit/>
          </a:bodyPr>
          <a:lstStyle/>
          <a:p>
            <a:r>
              <a:rPr lang="en-US" altLang="zh-CN" dirty="0" smtClean="0"/>
              <a:t>android</a:t>
            </a:r>
            <a:r>
              <a:rPr lang="zh-CN" altLang="en-US" dirty="0" smtClean="0"/>
              <a:t>中的</a:t>
            </a:r>
            <a:r>
              <a:rPr lang="en-US" altLang="zh-CN" dirty="0" smtClean="0"/>
              <a:t>IPC</a:t>
            </a:r>
            <a:r>
              <a:rPr lang="zh-CN" altLang="en-US" dirty="0" smtClean="0"/>
              <a:t>的基本模型是基于客户</a:t>
            </a:r>
            <a:r>
              <a:rPr lang="en-US" altLang="zh-CN" dirty="0" smtClean="0"/>
              <a:t>/</a:t>
            </a:r>
            <a:r>
              <a:rPr lang="zh-CN" altLang="en-US" dirty="0" smtClean="0"/>
              <a:t>服务器</a:t>
            </a:r>
            <a:r>
              <a:rPr lang="en-US" altLang="zh-CN" dirty="0" smtClean="0"/>
              <a:t>(C/S)</a:t>
            </a:r>
            <a:r>
              <a:rPr lang="zh-CN" altLang="en-US" dirty="0" smtClean="0"/>
              <a:t>架构的。</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3"/>
            <a:ext cx="8229600" cy="576064"/>
          </a:xfrm>
        </p:spPr>
        <p:txBody>
          <a:bodyPr>
            <a:normAutofit lnSpcReduction="10000"/>
          </a:bodyPr>
          <a:lstStyle/>
          <a:p>
            <a:r>
              <a:rPr lang="en-US" altLang="zh-CN" dirty="0" smtClean="0"/>
              <a:t>Service</a:t>
            </a:r>
            <a:r>
              <a:rPr lang="zh-CN" altLang="en-US" dirty="0" smtClean="0"/>
              <a:t>其他</a:t>
            </a:r>
            <a:endParaRPr lang="en-US" altLang="zh-CN" dirty="0" smtClean="0"/>
          </a:p>
        </p:txBody>
      </p:sp>
      <p:sp>
        <p:nvSpPr>
          <p:cNvPr id="5" name="内容占位符 2"/>
          <p:cNvSpPr txBox="1">
            <a:spLocks/>
          </p:cNvSpPr>
          <p:nvPr/>
        </p:nvSpPr>
        <p:spPr>
          <a:xfrm>
            <a:off x="539552" y="1124744"/>
            <a:ext cx="8229600" cy="5256584"/>
          </a:xfrm>
          <a:prstGeom prst="rect">
            <a:avLst/>
          </a:prstGeom>
        </p:spPr>
        <p:txBody>
          <a:bodyPr vert="horz" lIns="91440" tIns="45720" rIns="91440" bIns="45720" rtlCol="0">
            <a:normAutofit/>
          </a:bodyPr>
          <a:lstStyle/>
          <a:p>
            <a:pPr marL="342900" indent="-342900">
              <a:lnSpc>
                <a:spcPct val="150000"/>
              </a:lnSpc>
              <a:spcBef>
                <a:spcPct val="20000"/>
              </a:spcBef>
            </a:pPr>
            <a:r>
              <a:rPr lang="en-US" altLang="zh-CN" sz="2000" b="1" dirty="0" smtClean="0"/>
              <a:t>	1. </a:t>
            </a:r>
            <a:r>
              <a:rPr lang="en-US" altLang="zh-CN" sz="2000" b="1" dirty="0" smtClean="0"/>
              <a:t>AIDL</a:t>
            </a:r>
          </a:p>
          <a:p>
            <a:pPr marL="342900" indent="-342900">
              <a:lnSpc>
                <a:spcPct val="150000"/>
              </a:lnSpc>
              <a:spcBef>
                <a:spcPct val="20000"/>
              </a:spcBef>
            </a:pPr>
            <a:r>
              <a:rPr lang="en-US" altLang="zh-CN" sz="2000" b="1" dirty="0" smtClean="0"/>
              <a:t>	</a:t>
            </a:r>
            <a:endParaRPr lang="en-US" altLang="zh-CN" sz="2000" b="1" dirty="0" smtClean="0"/>
          </a:p>
        </p:txBody>
      </p:sp>
      <p:sp>
        <p:nvSpPr>
          <p:cNvPr id="7" name="矩形 6"/>
          <p:cNvSpPr/>
          <p:nvPr/>
        </p:nvSpPr>
        <p:spPr>
          <a:xfrm>
            <a:off x="1043608" y="1628801"/>
            <a:ext cx="7632848" cy="2031325"/>
          </a:xfrm>
          <a:prstGeom prst="rect">
            <a:avLst/>
          </a:prstGeom>
        </p:spPr>
        <p:txBody>
          <a:bodyPr wrap="square">
            <a:spAutoFit/>
          </a:bodyPr>
          <a:lstStyle/>
          <a:p>
            <a:r>
              <a:rPr lang="zh-CN" altLang="en-US" b="1" dirty="0" smtClean="0"/>
              <a:t>客户端</a:t>
            </a:r>
            <a:endParaRPr lang="zh-CN" altLang="en-US" dirty="0" smtClean="0"/>
          </a:p>
          <a:p>
            <a:r>
              <a:rPr lang="en-US" altLang="zh-CN" dirty="0" smtClean="0"/>
              <a:t>BpBinder</a:t>
            </a:r>
            <a:r>
              <a:rPr lang="zh-CN" altLang="en-US" dirty="0" smtClean="0"/>
              <a:t>是远程对象在当前进程的代理，它实现了</a:t>
            </a:r>
            <a:r>
              <a:rPr lang="en-US" altLang="zh-CN" dirty="0" smtClean="0"/>
              <a:t>IBinder</a:t>
            </a:r>
            <a:r>
              <a:rPr lang="zh-CN" altLang="en-US" dirty="0" smtClean="0"/>
              <a:t>接口。</a:t>
            </a:r>
          </a:p>
          <a:p>
            <a:r>
              <a:rPr lang="zh-CN" altLang="en-US" dirty="0" smtClean="0"/>
              <a:t>这里</a:t>
            </a:r>
            <a:r>
              <a:rPr lang="en-US" altLang="zh-CN" dirty="0" smtClean="0"/>
              <a:t>transact</a:t>
            </a:r>
            <a:r>
              <a:rPr lang="zh-CN" altLang="en-US" dirty="0" smtClean="0"/>
              <a:t>把请求经内核模块发送了给服务端，服务端处理完请求之后，沿原路返回结果给调用者。这里也可以看出请求是同步操作，它会等待直到结果返回为止。</a:t>
            </a:r>
          </a:p>
          <a:p>
            <a:r>
              <a:rPr lang="zh-CN" altLang="en-US" dirty="0" smtClean="0"/>
              <a:t>在</a:t>
            </a:r>
            <a:r>
              <a:rPr lang="en-US" altLang="zh-CN" dirty="0" smtClean="0"/>
              <a:t>BpBinder</a:t>
            </a:r>
            <a:r>
              <a:rPr lang="zh-CN" altLang="en-US" dirty="0" smtClean="0"/>
              <a:t>之上进行简单包装，我们可以得到与服务对象相同的接口，调用者无需要关心调用的对象是远程的还是本地的。</a:t>
            </a:r>
            <a:endParaRPr lang="zh-CN" altLang="en-US" dirty="0"/>
          </a:p>
        </p:txBody>
      </p:sp>
      <p:sp>
        <p:nvSpPr>
          <p:cNvPr id="8" name="矩形 7"/>
          <p:cNvSpPr/>
          <p:nvPr/>
        </p:nvSpPr>
        <p:spPr>
          <a:xfrm>
            <a:off x="1115616" y="3861048"/>
            <a:ext cx="7704856" cy="1754326"/>
          </a:xfrm>
          <a:prstGeom prst="rect">
            <a:avLst/>
          </a:prstGeom>
        </p:spPr>
        <p:txBody>
          <a:bodyPr wrap="square">
            <a:spAutoFit/>
          </a:bodyPr>
          <a:lstStyle/>
          <a:p>
            <a:r>
              <a:rPr lang="zh-CN" altLang="en-US" b="1" dirty="0" smtClean="0"/>
              <a:t>服务端</a:t>
            </a:r>
          </a:p>
          <a:p>
            <a:r>
              <a:rPr lang="zh-CN" altLang="en-US" dirty="0" smtClean="0"/>
              <a:t>服务端也要实现</a:t>
            </a:r>
            <a:r>
              <a:rPr lang="en-US" altLang="zh-CN" dirty="0" smtClean="0"/>
              <a:t>IBinder</a:t>
            </a:r>
            <a:r>
              <a:rPr lang="zh-CN" altLang="en-US" dirty="0" smtClean="0"/>
              <a:t>接口，</a:t>
            </a:r>
            <a:r>
              <a:rPr lang="en-US" altLang="zh-CN" dirty="0" smtClean="0"/>
              <a:t>BBinder</a:t>
            </a:r>
            <a:r>
              <a:rPr lang="zh-CN" altLang="en-US" dirty="0" smtClean="0"/>
              <a:t>类对</a:t>
            </a:r>
            <a:r>
              <a:rPr lang="en-US" altLang="zh-CN" dirty="0" smtClean="0"/>
              <a:t>IBinder</a:t>
            </a:r>
            <a:r>
              <a:rPr lang="zh-CN" altLang="en-US" dirty="0" smtClean="0"/>
              <a:t>接口提供了部分默认实现</a:t>
            </a:r>
          </a:p>
          <a:p>
            <a:r>
              <a:rPr lang="zh-CN" altLang="en-US" dirty="0" smtClean="0"/>
              <a:t>其它的请求交给</a:t>
            </a:r>
            <a:r>
              <a:rPr lang="en-US" altLang="zh-CN" dirty="0" smtClean="0"/>
              <a:t>onTransact</a:t>
            </a:r>
            <a:r>
              <a:rPr lang="zh-CN" altLang="en-US" dirty="0" smtClean="0"/>
              <a:t>处理。</a:t>
            </a:r>
            <a:r>
              <a:rPr lang="en-US" altLang="zh-CN" dirty="0" smtClean="0"/>
              <a:t>onTransact</a:t>
            </a:r>
            <a:r>
              <a:rPr lang="zh-CN" altLang="en-US" dirty="0" smtClean="0"/>
              <a:t>是</a:t>
            </a:r>
            <a:r>
              <a:rPr lang="en-US" altLang="zh-CN" dirty="0" smtClean="0"/>
              <a:t>BBinder</a:t>
            </a:r>
            <a:r>
              <a:rPr lang="zh-CN" altLang="en-US" dirty="0" smtClean="0"/>
              <a:t>里声明的一个 </a:t>
            </a:r>
            <a:r>
              <a:rPr lang="en-US" altLang="zh-CN" dirty="0" smtClean="0"/>
              <a:t>protected</a:t>
            </a:r>
            <a:r>
              <a:rPr lang="zh-CN" altLang="en-US" dirty="0" smtClean="0"/>
              <a:t>类型的虚函数，这个要求它的子类去实现。</a:t>
            </a:r>
          </a:p>
          <a:p>
            <a:r>
              <a:rPr lang="zh-CN" altLang="en-US" dirty="0" smtClean="0"/>
              <a:t>由此可见，服务端的</a:t>
            </a:r>
            <a:r>
              <a:rPr lang="en-US" altLang="zh-CN" dirty="0" smtClean="0"/>
              <a:t>onTransact</a:t>
            </a:r>
            <a:r>
              <a:rPr lang="zh-CN" altLang="en-US" dirty="0" smtClean="0"/>
              <a:t>是一个请求分发函数，它根据请求码</a:t>
            </a:r>
            <a:r>
              <a:rPr lang="en-US" altLang="zh-CN" dirty="0" smtClean="0"/>
              <a:t>(code)</a:t>
            </a:r>
            <a:r>
              <a:rPr lang="zh-CN" altLang="en-US" dirty="0" smtClean="0"/>
              <a:t>做相应的处理。</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3"/>
            <a:ext cx="8229600" cy="576064"/>
          </a:xfrm>
        </p:spPr>
        <p:txBody>
          <a:bodyPr>
            <a:normAutofit lnSpcReduction="10000"/>
          </a:bodyPr>
          <a:lstStyle/>
          <a:p>
            <a:r>
              <a:rPr lang="en-US" altLang="zh-CN" dirty="0" smtClean="0"/>
              <a:t>Service</a:t>
            </a:r>
            <a:r>
              <a:rPr lang="zh-CN" altLang="en-US" dirty="0" smtClean="0"/>
              <a:t>其他</a:t>
            </a:r>
            <a:endParaRPr lang="en-US" altLang="zh-CN" dirty="0" smtClean="0"/>
          </a:p>
        </p:txBody>
      </p:sp>
      <p:sp>
        <p:nvSpPr>
          <p:cNvPr id="5" name="内容占位符 2"/>
          <p:cNvSpPr txBox="1">
            <a:spLocks/>
          </p:cNvSpPr>
          <p:nvPr/>
        </p:nvSpPr>
        <p:spPr>
          <a:xfrm>
            <a:off x="539552" y="1124744"/>
            <a:ext cx="8229600" cy="5256584"/>
          </a:xfrm>
          <a:prstGeom prst="rect">
            <a:avLst/>
          </a:prstGeom>
        </p:spPr>
        <p:txBody>
          <a:bodyPr vert="horz" lIns="91440" tIns="45720" rIns="91440" bIns="45720" rtlCol="0">
            <a:normAutofit/>
          </a:bodyPr>
          <a:lstStyle/>
          <a:p>
            <a:pPr marL="342900" indent="-342900">
              <a:lnSpc>
                <a:spcPct val="150000"/>
              </a:lnSpc>
              <a:spcBef>
                <a:spcPct val="20000"/>
              </a:spcBef>
            </a:pPr>
            <a:r>
              <a:rPr lang="en-US" altLang="zh-CN" sz="2000" b="1" dirty="0" smtClean="0"/>
              <a:t>	1. </a:t>
            </a:r>
            <a:r>
              <a:rPr lang="en-US" altLang="zh-CN" sz="2000" b="1" dirty="0" smtClean="0"/>
              <a:t>AIDL</a:t>
            </a:r>
          </a:p>
          <a:p>
            <a:pPr marL="342900" indent="-342900">
              <a:lnSpc>
                <a:spcPct val="150000"/>
              </a:lnSpc>
              <a:spcBef>
                <a:spcPct val="20000"/>
              </a:spcBef>
            </a:pPr>
            <a:r>
              <a:rPr lang="en-US" altLang="zh-CN" sz="2000" b="1" dirty="0" smtClean="0"/>
              <a:t>	</a:t>
            </a:r>
            <a:endParaRPr lang="en-US" altLang="zh-CN" sz="2000" b="1" dirty="0" smtClean="0"/>
          </a:p>
        </p:txBody>
      </p:sp>
      <p:sp>
        <p:nvSpPr>
          <p:cNvPr id="6" name="矩形 5"/>
          <p:cNvSpPr/>
          <p:nvPr/>
        </p:nvSpPr>
        <p:spPr>
          <a:xfrm>
            <a:off x="1043608" y="1844824"/>
            <a:ext cx="7632848" cy="923330"/>
          </a:xfrm>
          <a:prstGeom prst="rect">
            <a:avLst/>
          </a:prstGeom>
        </p:spPr>
        <p:txBody>
          <a:bodyPr wrap="square">
            <a:spAutoFit/>
          </a:bodyPr>
          <a:lstStyle/>
          <a:p>
            <a:r>
              <a:rPr lang="zh-CN" altLang="en-US" b="1" dirty="0" smtClean="0"/>
              <a:t>消息循环</a:t>
            </a:r>
          </a:p>
          <a:p>
            <a:r>
              <a:rPr lang="zh-CN" altLang="en-US" dirty="0" smtClean="0"/>
              <a:t>服务端</a:t>
            </a:r>
            <a:r>
              <a:rPr lang="en-US" altLang="zh-CN" dirty="0" smtClean="0"/>
              <a:t>(</a:t>
            </a:r>
            <a:r>
              <a:rPr lang="zh-CN" altLang="en-US" dirty="0" smtClean="0"/>
              <a:t>任何进程都可以作为服务端</a:t>
            </a:r>
            <a:r>
              <a:rPr lang="en-US" altLang="zh-CN" dirty="0" smtClean="0"/>
              <a:t>)</a:t>
            </a:r>
            <a:r>
              <a:rPr lang="zh-CN" altLang="en-US" dirty="0" smtClean="0"/>
              <a:t>有一个线程监听来自客户端的请求，并循环处理这些请求。</a:t>
            </a:r>
            <a:endParaRPr lang="zh-CN" altLang="en-US" dirty="0"/>
          </a:p>
        </p:txBody>
      </p:sp>
      <p:sp>
        <p:nvSpPr>
          <p:cNvPr id="9" name="矩形 8"/>
          <p:cNvSpPr/>
          <p:nvPr/>
        </p:nvSpPr>
        <p:spPr>
          <a:xfrm>
            <a:off x="971600" y="2780928"/>
            <a:ext cx="7632848" cy="3970318"/>
          </a:xfrm>
          <a:prstGeom prst="rect">
            <a:avLst/>
          </a:prstGeom>
        </p:spPr>
        <p:txBody>
          <a:bodyPr wrap="square">
            <a:spAutoFit/>
          </a:bodyPr>
          <a:lstStyle/>
          <a:p>
            <a:r>
              <a:rPr lang="zh-CN" altLang="en-US" b="1" dirty="0" smtClean="0"/>
              <a:t>内核模块</a:t>
            </a:r>
            <a:endParaRPr lang="zh-CN" altLang="en-US" dirty="0" smtClean="0"/>
          </a:p>
          <a:p>
            <a:r>
              <a:rPr lang="en-US" altLang="zh-CN" dirty="0" smtClean="0"/>
              <a:t>android</a:t>
            </a:r>
            <a:r>
              <a:rPr lang="zh-CN" altLang="en-US" dirty="0" smtClean="0"/>
              <a:t>使用了一个内核模块</a:t>
            </a:r>
            <a:r>
              <a:rPr lang="en-US" altLang="zh-CN" dirty="0" smtClean="0"/>
              <a:t>binder</a:t>
            </a:r>
            <a:r>
              <a:rPr lang="zh-CN" altLang="en-US" dirty="0" smtClean="0"/>
              <a:t>来中转各个进程之间的消息。模块源代码放在</a:t>
            </a:r>
            <a:r>
              <a:rPr lang="en-US" altLang="zh-CN" dirty="0" smtClean="0"/>
              <a:t>binder.c</a:t>
            </a:r>
            <a:r>
              <a:rPr lang="zh-CN" altLang="en-US" dirty="0" smtClean="0"/>
              <a:t>里，它是一个字符驱动程序，主要通过 </a:t>
            </a:r>
            <a:r>
              <a:rPr lang="en-US" altLang="zh-CN" dirty="0" smtClean="0"/>
              <a:t>binder_ioctl</a:t>
            </a:r>
            <a:r>
              <a:rPr lang="zh-CN" altLang="en-US" dirty="0" smtClean="0"/>
              <a:t>与用户空间的进程交换数据。其中</a:t>
            </a:r>
            <a:r>
              <a:rPr lang="en-US" altLang="zh-CN" dirty="0" smtClean="0"/>
              <a:t>BINDER_WRITE_READ</a:t>
            </a:r>
            <a:r>
              <a:rPr lang="zh-CN" altLang="en-US" dirty="0" smtClean="0"/>
              <a:t>用来读写数据，数据包中有一个</a:t>
            </a:r>
            <a:r>
              <a:rPr lang="en-US" altLang="zh-CN" dirty="0" smtClean="0"/>
              <a:t>cmd</a:t>
            </a:r>
            <a:r>
              <a:rPr lang="zh-CN" altLang="en-US" dirty="0" smtClean="0"/>
              <a:t>域用于区分不同的请求：</a:t>
            </a:r>
          </a:p>
          <a:p>
            <a:r>
              <a:rPr lang="en-US" altLang="zh-CN" dirty="0" smtClean="0"/>
              <a:t>binder_thread_write</a:t>
            </a:r>
            <a:r>
              <a:rPr lang="zh-CN" altLang="en-US" dirty="0" smtClean="0"/>
              <a:t>用于发送请求或返回结果。</a:t>
            </a:r>
          </a:p>
          <a:p>
            <a:r>
              <a:rPr lang="en-US" altLang="zh-CN" dirty="0" smtClean="0"/>
              <a:t>binder_thread_read</a:t>
            </a:r>
            <a:r>
              <a:rPr lang="zh-CN" altLang="en-US" dirty="0" smtClean="0"/>
              <a:t>用于读取结果。</a:t>
            </a:r>
          </a:p>
          <a:p>
            <a:r>
              <a:rPr lang="zh-CN" altLang="en-US" dirty="0" smtClean="0"/>
              <a:t>从</a:t>
            </a:r>
            <a:r>
              <a:rPr lang="en-US" altLang="zh-CN" dirty="0" smtClean="0"/>
              <a:t>binder_thread_write</a:t>
            </a:r>
            <a:r>
              <a:rPr lang="zh-CN" altLang="en-US" dirty="0" smtClean="0"/>
              <a:t>中调用</a:t>
            </a:r>
            <a:r>
              <a:rPr lang="en-US" altLang="zh-CN" dirty="0" smtClean="0"/>
              <a:t>binder_transaction</a:t>
            </a:r>
            <a:r>
              <a:rPr lang="zh-CN" altLang="en-US" dirty="0" smtClean="0"/>
              <a:t>中转请求和返回结果，</a:t>
            </a:r>
            <a:r>
              <a:rPr lang="en-US" altLang="zh-CN" dirty="0" smtClean="0"/>
              <a:t>binder_transaction</a:t>
            </a:r>
            <a:r>
              <a:rPr lang="zh-CN" altLang="en-US" dirty="0" smtClean="0"/>
              <a:t>的实现如下：</a:t>
            </a:r>
          </a:p>
          <a:p>
            <a:r>
              <a:rPr lang="zh-CN" altLang="en-US" dirty="0" smtClean="0"/>
              <a:t>对请求的处理：</a:t>
            </a:r>
          </a:p>
          <a:p>
            <a:r>
              <a:rPr lang="zh-CN" altLang="en-US" dirty="0" smtClean="0"/>
              <a:t>通过对象的</a:t>
            </a:r>
            <a:r>
              <a:rPr lang="en-US" altLang="zh-CN" dirty="0" smtClean="0"/>
              <a:t>handle</a:t>
            </a:r>
            <a:r>
              <a:rPr lang="zh-CN" altLang="en-US" dirty="0" smtClean="0"/>
              <a:t>找到对象所在的进程，如果</a:t>
            </a:r>
            <a:r>
              <a:rPr lang="en-US" altLang="zh-CN" dirty="0" smtClean="0"/>
              <a:t>handle</a:t>
            </a:r>
            <a:r>
              <a:rPr lang="zh-CN" altLang="en-US" dirty="0" smtClean="0"/>
              <a:t>为空就认为对象是</a:t>
            </a:r>
            <a:r>
              <a:rPr lang="en-US" altLang="zh-CN" dirty="0" smtClean="0"/>
              <a:t>context_mgr</a:t>
            </a:r>
            <a:r>
              <a:rPr lang="zh-CN" altLang="en-US" dirty="0" smtClean="0"/>
              <a:t>，把请求发给</a:t>
            </a:r>
            <a:r>
              <a:rPr lang="en-US" altLang="zh-CN" dirty="0" smtClean="0"/>
              <a:t>context_mgr</a:t>
            </a:r>
            <a:r>
              <a:rPr lang="zh-CN" altLang="en-US" dirty="0" smtClean="0"/>
              <a:t>所在的进程。</a:t>
            </a:r>
          </a:p>
          <a:p>
            <a:r>
              <a:rPr lang="zh-CN" altLang="en-US" dirty="0" smtClean="0"/>
              <a:t>把请求中所有的</a:t>
            </a:r>
            <a:r>
              <a:rPr lang="en-US" altLang="zh-CN" dirty="0" smtClean="0"/>
              <a:t>binder</a:t>
            </a:r>
            <a:r>
              <a:rPr lang="zh-CN" altLang="en-US" dirty="0" smtClean="0"/>
              <a:t>对象全部放到一个</a:t>
            </a:r>
            <a:r>
              <a:rPr lang="en-US" altLang="zh-CN" dirty="0" smtClean="0"/>
              <a:t>RB</a:t>
            </a:r>
            <a:r>
              <a:rPr lang="zh-CN" altLang="en-US" dirty="0" smtClean="0"/>
              <a:t>树中。</a:t>
            </a:r>
          </a:p>
          <a:p>
            <a:r>
              <a:rPr lang="zh-CN" altLang="en-US" dirty="0" smtClean="0"/>
              <a:t>把请求放到目标进程的队列中，等待目标进程读取。</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3"/>
            <a:ext cx="8229600" cy="576064"/>
          </a:xfrm>
        </p:spPr>
        <p:txBody>
          <a:bodyPr>
            <a:normAutofit lnSpcReduction="10000"/>
          </a:bodyPr>
          <a:lstStyle/>
          <a:p>
            <a:r>
              <a:rPr lang="en-US" altLang="zh-CN" dirty="0" smtClean="0"/>
              <a:t>Service</a:t>
            </a:r>
            <a:r>
              <a:rPr lang="zh-CN" altLang="en-US" dirty="0" smtClean="0"/>
              <a:t>其他</a:t>
            </a:r>
            <a:endParaRPr lang="en-US" altLang="zh-CN" dirty="0" smtClean="0"/>
          </a:p>
        </p:txBody>
      </p:sp>
      <p:sp>
        <p:nvSpPr>
          <p:cNvPr id="5" name="内容占位符 2"/>
          <p:cNvSpPr txBox="1">
            <a:spLocks/>
          </p:cNvSpPr>
          <p:nvPr/>
        </p:nvSpPr>
        <p:spPr>
          <a:xfrm>
            <a:off x="539552" y="1124744"/>
            <a:ext cx="8229600" cy="5256584"/>
          </a:xfrm>
          <a:prstGeom prst="rect">
            <a:avLst/>
          </a:prstGeom>
        </p:spPr>
        <p:txBody>
          <a:bodyPr vert="horz" lIns="91440" tIns="45720" rIns="91440" bIns="45720" rtlCol="0">
            <a:normAutofit/>
          </a:bodyPr>
          <a:lstStyle/>
          <a:p>
            <a:pPr marL="342900" indent="-342900">
              <a:lnSpc>
                <a:spcPct val="150000"/>
              </a:lnSpc>
              <a:spcBef>
                <a:spcPct val="20000"/>
              </a:spcBef>
            </a:pPr>
            <a:r>
              <a:rPr lang="en-US" altLang="zh-CN" sz="2000" b="1" dirty="0" smtClean="0"/>
              <a:t>	1. </a:t>
            </a:r>
            <a:r>
              <a:rPr lang="en-US" altLang="zh-CN" sz="2000" b="1" dirty="0" smtClean="0"/>
              <a:t>AIDL</a:t>
            </a:r>
          </a:p>
          <a:p>
            <a:pPr marL="342900" indent="-342900">
              <a:lnSpc>
                <a:spcPct val="150000"/>
              </a:lnSpc>
              <a:spcBef>
                <a:spcPct val="20000"/>
              </a:spcBef>
            </a:pPr>
            <a:r>
              <a:rPr lang="en-US" altLang="zh-CN" sz="2000" b="1" dirty="0" smtClean="0"/>
              <a:t>	</a:t>
            </a:r>
            <a:endParaRPr lang="en-US" altLang="zh-CN" sz="2000" b="1" dirty="0" smtClean="0"/>
          </a:p>
        </p:txBody>
      </p:sp>
      <p:sp>
        <p:nvSpPr>
          <p:cNvPr id="7" name="矩形 6"/>
          <p:cNvSpPr/>
          <p:nvPr/>
        </p:nvSpPr>
        <p:spPr>
          <a:xfrm>
            <a:off x="1043608" y="1844824"/>
            <a:ext cx="7632848" cy="1477328"/>
          </a:xfrm>
          <a:prstGeom prst="rect">
            <a:avLst/>
          </a:prstGeom>
        </p:spPr>
        <p:txBody>
          <a:bodyPr wrap="square">
            <a:spAutoFit/>
          </a:bodyPr>
          <a:lstStyle/>
          <a:p>
            <a:r>
              <a:rPr lang="zh-CN" altLang="en-US" b="1" dirty="0" smtClean="0"/>
              <a:t>如何得到服务对象的</a:t>
            </a:r>
            <a:r>
              <a:rPr lang="en-US" altLang="zh-CN" b="1" dirty="0" smtClean="0"/>
              <a:t>handle</a:t>
            </a:r>
            <a:endParaRPr lang="en-US" altLang="zh-CN" dirty="0" smtClean="0"/>
          </a:p>
          <a:p>
            <a:r>
              <a:rPr lang="zh-CN" altLang="en-US" dirty="0" smtClean="0"/>
              <a:t>服务提供者通过</a:t>
            </a:r>
            <a:r>
              <a:rPr lang="en-US" altLang="zh-CN" dirty="0" smtClean="0"/>
              <a:t>defaultServiceManager</a:t>
            </a:r>
            <a:r>
              <a:rPr lang="zh-CN" altLang="en-US" dirty="0" smtClean="0"/>
              <a:t>得到</a:t>
            </a:r>
            <a:r>
              <a:rPr lang="en-US" altLang="zh-CN" dirty="0" smtClean="0"/>
              <a:t>ServiceManager</a:t>
            </a:r>
            <a:r>
              <a:rPr lang="zh-CN" altLang="en-US" dirty="0" smtClean="0"/>
              <a:t>对象，然后调用</a:t>
            </a:r>
            <a:r>
              <a:rPr lang="en-US" altLang="zh-CN" dirty="0" smtClean="0"/>
              <a:t>addService</a:t>
            </a:r>
            <a:r>
              <a:rPr lang="zh-CN" altLang="en-US" dirty="0" smtClean="0"/>
              <a:t>向服务管理器注册。</a:t>
            </a:r>
          </a:p>
          <a:p>
            <a:r>
              <a:rPr lang="zh-CN" altLang="en-US" dirty="0" smtClean="0"/>
              <a:t>服务使用者通过</a:t>
            </a:r>
            <a:r>
              <a:rPr lang="en-US" altLang="zh-CN" dirty="0" smtClean="0"/>
              <a:t>defaultServiceManager</a:t>
            </a:r>
            <a:r>
              <a:rPr lang="zh-CN" altLang="en-US" dirty="0" smtClean="0"/>
              <a:t>得到</a:t>
            </a:r>
            <a:r>
              <a:rPr lang="en-US" altLang="zh-CN" dirty="0" smtClean="0"/>
              <a:t>ServiceManager</a:t>
            </a:r>
            <a:r>
              <a:rPr lang="zh-CN" altLang="en-US" dirty="0" smtClean="0"/>
              <a:t>对象，然后调用</a:t>
            </a:r>
            <a:r>
              <a:rPr lang="en-US" altLang="zh-CN" dirty="0" smtClean="0"/>
              <a:t>getService</a:t>
            </a:r>
            <a:r>
              <a:rPr lang="zh-CN" altLang="en-US" dirty="0" smtClean="0"/>
              <a:t>通过服务名称查找到服务对象的</a:t>
            </a:r>
            <a:r>
              <a:rPr lang="en-US" altLang="zh-CN" dirty="0" smtClean="0"/>
              <a:t>handle</a:t>
            </a:r>
            <a:r>
              <a:rPr lang="zh-CN" altLang="en-US" dirty="0" smtClean="0"/>
              <a:t>。</a:t>
            </a:r>
            <a:endParaRPr lang="zh-CN" altLang="en-US" dirty="0"/>
          </a:p>
        </p:txBody>
      </p:sp>
      <p:sp>
        <p:nvSpPr>
          <p:cNvPr id="8" name="矩形 7"/>
          <p:cNvSpPr/>
          <p:nvPr/>
        </p:nvSpPr>
        <p:spPr>
          <a:xfrm>
            <a:off x="1043608" y="3429000"/>
            <a:ext cx="7488832" cy="3139321"/>
          </a:xfrm>
          <a:prstGeom prst="rect">
            <a:avLst/>
          </a:prstGeom>
        </p:spPr>
        <p:txBody>
          <a:bodyPr wrap="square">
            <a:spAutoFit/>
          </a:bodyPr>
          <a:lstStyle/>
          <a:p>
            <a:r>
              <a:rPr lang="zh-CN" altLang="en-US" b="1" dirty="0" smtClean="0"/>
              <a:t>如何通过服务对象的</a:t>
            </a:r>
            <a:r>
              <a:rPr lang="en-US" altLang="zh-CN" b="1" dirty="0" smtClean="0"/>
              <a:t>handle</a:t>
            </a:r>
            <a:r>
              <a:rPr lang="zh-CN" altLang="en-US" b="1" dirty="0" smtClean="0"/>
              <a:t>找到服务所在的进程</a:t>
            </a:r>
            <a:endParaRPr lang="zh-CN" altLang="en-US" dirty="0" smtClean="0"/>
          </a:p>
          <a:p>
            <a:r>
              <a:rPr lang="zh-CN" altLang="en-US" dirty="0" smtClean="0"/>
              <a:t>表示服务管理器的</a:t>
            </a:r>
            <a:r>
              <a:rPr lang="en-US" altLang="zh-CN" dirty="0" smtClean="0"/>
              <a:t>handle</a:t>
            </a:r>
            <a:r>
              <a:rPr lang="zh-CN" altLang="en-US" dirty="0" smtClean="0"/>
              <a:t>，</a:t>
            </a:r>
            <a:r>
              <a:rPr lang="en-US" altLang="zh-CN" dirty="0" smtClean="0"/>
              <a:t>getService</a:t>
            </a:r>
            <a:r>
              <a:rPr lang="zh-CN" altLang="en-US" dirty="0" smtClean="0"/>
              <a:t>可以查找到系统服务的</a:t>
            </a:r>
            <a:r>
              <a:rPr lang="en-US" altLang="zh-CN" dirty="0" smtClean="0"/>
              <a:t>handle</a:t>
            </a:r>
            <a:r>
              <a:rPr lang="zh-CN" altLang="en-US" dirty="0" smtClean="0"/>
              <a:t>。这个</a:t>
            </a:r>
            <a:r>
              <a:rPr lang="en-US" altLang="zh-CN" dirty="0" smtClean="0"/>
              <a:t>handle</a:t>
            </a:r>
            <a:r>
              <a:rPr lang="zh-CN" altLang="en-US" dirty="0" smtClean="0"/>
              <a:t>只是代表了服务对象，内核模块是如何通过</a:t>
            </a:r>
            <a:r>
              <a:rPr lang="en-US" altLang="zh-CN" dirty="0" smtClean="0"/>
              <a:t>handle</a:t>
            </a:r>
            <a:r>
              <a:rPr lang="zh-CN" altLang="en-US" dirty="0" smtClean="0"/>
              <a:t>找到服务所在的进程的呢？</a:t>
            </a:r>
          </a:p>
          <a:p>
            <a:r>
              <a:rPr lang="zh-CN" altLang="en-US" dirty="0" smtClean="0"/>
              <a:t>对于</a:t>
            </a:r>
            <a:r>
              <a:rPr lang="en-US" altLang="zh-CN" dirty="0" smtClean="0"/>
              <a:t>ServiceManager: ServiceManager</a:t>
            </a:r>
            <a:r>
              <a:rPr lang="zh-CN" altLang="en-US" dirty="0" smtClean="0"/>
              <a:t>调用了</a:t>
            </a:r>
            <a:r>
              <a:rPr lang="en-US" altLang="zh-CN" dirty="0" smtClean="0"/>
              <a:t>binder_become_context_manager</a:t>
            </a:r>
            <a:r>
              <a:rPr lang="zh-CN" altLang="en-US" dirty="0" smtClean="0"/>
              <a:t>使用自己成为</a:t>
            </a:r>
            <a:r>
              <a:rPr lang="en-US" altLang="zh-CN" dirty="0" smtClean="0"/>
              <a:t>context_mgr</a:t>
            </a:r>
            <a:r>
              <a:rPr lang="zh-CN" altLang="en-US" dirty="0" smtClean="0"/>
              <a:t>，所有</a:t>
            </a:r>
            <a:r>
              <a:rPr lang="en-US" altLang="zh-CN" dirty="0" smtClean="0"/>
              <a:t>handle</a:t>
            </a:r>
            <a:r>
              <a:rPr lang="zh-CN" altLang="en-US" dirty="0" smtClean="0"/>
              <a:t>为</a:t>
            </a:r>
            <a:r>
              <a:rPr lang="en-US" altLang="zh-CN" dirty="0" smtClean="0"/>
              <a:t>0</a:t>
            </a:r>
            <a:r>
              <a:rPr lang="zh-CN" altLang="en-US" dirty="0" smtClean="0"/>
              <a:t>的请求都会被转发给</a:t>
            </a:r>
            <a:r>
              <a:rPr lang="en-US" altLang="zh-CN" dirty="0" smtClean="0"/>
              <a:t>ServiceManager</a:t>
            </a:r>
            <a:r>
              <a:rPr lang="zh-CN" altLang="en-US" dirty="0" smtClean="0"/>
              <a:t>。</a:t>
            </a:r>
          </a:p>
          <a:p>
            <a:r>
              <a:rPr lang="zh-CN" altLang="en-US" dirty="0" smtClean="0"/>
              <a:t>对于系统服务和应用程序的</a:t>
            </a:r>
            <a:r>
              <a:rPr lang="en-US" altLang="zh-CN" dirty="0" smtClean="0"/>
              <a:t>Listener</a:t>
            </a:r>
            <a:r>
              <a:rPr lang="zh-CN" altLang="en-US" dirty="0" smtClean="0"/>
              <a:t>，在第一次请求内核模块时</a:t>
            </a:r>
            <a:r>
              <a:rPr lang="en-US" altLang="zh-CN" dirty="0" smtClean="0"/>
              <a:t>(</a:t>
            </a:r>
            <a:r>
              <a:rPr lang="zh-CN" altLang="en-US" dirty="0" smtClean="0"/>
              <a:t>比如调用 </a:t>
            </a:r>
            <a:r>
              <a:rPr lang="en-US" altLang="zh-CN" dirty="0" smtClean="0"/>
              <a:t>addService)</a:t>
            </a:r>
            <a:r>
              <a:rPr lang="zh-CN" altLang="en-US" dirty="0" smtClean="0"/>
              <a:t>，内核模块在一个</a:t>
            </a:r>
            <a:r>
              <a:rPr lang="en-US" altLang="zh-CN" dirty="0" smtClean="0"/>
              <a:t>RB</a:t>
            </a:r>
            <a:r>
              <a:rPr lang="zh-CN" altLang="en-US" dirty="0" smtClean="0"/>
              <a:t>树中建立了服务对象和进程的对应关系。</a:t>
            </a:r>
          </a:p>
          <a:p>
            <a:r>
              <a:rPr lang="zh-CN" altLang="en-US" dirty="0" smtClean="0"/>
              <a:t>请求服务时，内核先通过</a:t>
            </a:r>
            <a:r>
              <a:rPr lang="en-US" altLang="zh-CN" dirty="0" smtClean="0"/>
              <a:t>handle</a:t>
            </a:r>
            <a:r>
              <a:rPr lang="zh-CN" altLang="en-US" dirty="0" smtClean="0"/>
              <a:t>找到对应的进程，然后把请求放到服务进程的队列中。</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3"/>
            <a:ext cx="8229600" cy="576064"/>
          </a:xfrm>
        </p:spPr>
        <p:txBody>
          <a:bodyPr>
            <a:normAutofit lnSpcReduction="10000"/>
          </a:bodyPr>
          <a:lstStyle/>
          <a:p>
            <a:r>
              <a:rPr lang="en-US" altLang="zh-CN" dirty="0" smtClean="0"/>
              <a:t>Service</a:t>
            </a:r>
            <a:r>
              <a:rPr lang="zh-CN" altLang="en-US" dirty="0" smtClean="0"/>
              <a:t>其他</a:t>
            </a:r>
            <a:endParaRPr lang="en-US" altLang="zh-CN" dirty="0" smtClean="0"/>
          </a:p>
        </p:txBody>
      </p:sp>
      <p:sp>
        <p:nvSpPr>
          <p:cNvPr id="5" name="内容占位符 2"/>
          <p:cNvSpPr txBox="1">
            <a:spLocks/>
          </p:cNvSpPr>
          <p:nvPr/>
        </p:nvSpPr>
        <p:spPr>
          <a:xfrm>
            <a:off x="539552" y="1124744"/>
            <a:ext cx="8229600" cy="5256584"/>
          </a:xfrm>
          <a:prstGeom prst="rect">
            <a:avLst/>
          </a:prstGeom>
        </p:spPr>
        <p:txBody>
          <a:bodyPr vert="horz" lIns="91440" tIns="45720" rIns="91440" bIns="45720" rtlCol="0">
            <a:normAutofit/>
          </a:bodyPr>
          <a:lstStyle/>
          <a:p>
            <a:pPr marL="342900" indent="-342900">
              <a:lnSpc>
                <a:spcPct val="150000"/>
              </a:lnSpc>
              <a:spcBef>
                <a:spcPct val="20000"/>
              </a:spcBef>
            </a:pPr>
            <a:r>
              <a:rPr lang="en-US" altLang="zh-CN" sz="2000" b="1" dirty="0" smtClean="0"/>
              <a:t>	</a:t>
            </a:r>
            <a:r>
              <a:rPr lang="en-US" altLang="zh-CN" sz="2000" b="1" dirty="0" smtClean="0"/>
              <a:t>2. Service</a:t>
            </a:r>
            <a:r>
              <a:rPr lang="zh-CN" altLang="en-US" sz="2000" b="1" dirty="0" smtClean="0"/>
              <a:t>优先级</a:t>
            </a:r>
            <a:endParaRPr lang="en-US" altLang="zh-CN" sz="2000" b="1" dirty="0" smtClean="0"/>
          </a:p>
          <a:p>
            <a:pPr marL="342900" indent="-342900">
              <a:lnSpc>
                <a:spcPct val="150000"/>
              </a:lnSpc>
              <a:spcBef>
                <a:spcPct val="20000"/>
              </a:spcBef>
            </a:pPr>
            <a:r>
              <a:rPr lang="en-US" altLang="zh-CN" sz="2000" b="1" dirty="0" smtClean="0"/>
              <a:t>	</a:t>
            </a:r>
          </a:p>
        </p:txBody>
      </p:sp>
      <p:sp>
        <p:nvSpPr>
          <p:cNvPr id="7" name="矩形 6"/>
          <p:cNvSpPr/>
          <p:nvPr/>
        </p:nvSpPr>
        <p:spPr>
          <a:xfrm>
            <a:off x="1115616" y="1916832"/>
            <a:ext cx="7065845" cy="369332"/>
          </a:xfrm>
          <a:prstGeom prst="rect">
            <a:avLst/>
          </a:prstGeom>
        </p:spPr>
        <p:txBody>
          <a:bodyPr wrap="none">
            <a:spAutoFit/>
          </a:bodyPr>
          <a:lstStyle/>
          <a:p>
            <a:r>
              <a:rPr lang="en-US" altLang="zh-CN" dirty="0" smtClean="0"/>
              <a:t>android:priority</a:t>
            </a:r>
            <a:r>
              <a:rPr lang="en-US" altLang="zh-CN" dirty="0" smtClean="0"/>
              <a:t>=“1000”</a:t>
            </a:r>
            <a:r>
              <a:rPr lang="zh-CN" altLang="en-US" dirty="0" smtClean="0"/>
              <a:t> </a:t>
            </a:r>
            <a:r>
              <a:rPr lang="en-US" altLang="zh-CN" dirty="0" smtClean="0"/>
              <a:t>//1000</a:t>
            </a:r>
            <a:r>
              <a:rPr lang="zh-CN" altLang="en-US" dirty="0" smtClean="0"/>
              <a:t>是最高优先级，数字越小，优先级越低</a:t>
            </a:r>
            <a:endParaRPr lang="zh-CN" altLang="en-US" dirty="0"/>
          </a:p>
        </p:txBody>
      </p:sp>
      <p:sp>
        <p:nvSpPr>
          <p:cNvPr id="8" name="矩形 7"/>
          <p:cNvSpPr/>
          <p:nvPr/>
        </p:nvSpPr>
        <p:spPr>
          <a:xfrm>
            <a:off x="1115616" y="2564904"/>
            <a:ext cx="5616624" cy="369332"/>
          </a:xfrm>
          <a:prstGeom prst="rect">
            <a:avLst/>
          </a:prstGeom>
        </p:spPr>
        <p:txBody>
          <a:bodyPr wrap="square">
            <a:spAutoFit/>
          </a:bodyPr>
          <a:lstStyle/>
          <a:p>
            <a:r>
              <a:rPr lang="zh-CN" altLang="en-US" dirty="0" smtClean="0"/>
              <a:t>在</a:t>
            </a:r>
            <a:r>
              <a:rPr lang="en-US" altLang="zh-CN" dirty="0" smtClean="0"/>
              <a:t>Manifest.xml</a:t>
            </a:r>
            <a:r>
              <a:rPr lang="zh-CN" altLang="en-US" dirty="0" smtClean="0"/>
              <a:t>文件中设置</a:t>
            </a:r>
            <a:r>
              <a:rPr lang="en-US" altLang="zh-CN" dirty="0" smtClean="0"/>
              <a:t>persistent</a:t>
            </a:r>
            <a:r>
              <a:rPr lang="zh-CN" altLang="en-US" dirty="0" smtClean="0"/>
              <a:t>属性为</a:t>
            </a:r>
            <a:r>
              <a:rPr lang="en-US" altLang="zh-CN" dirty="0" smtClean="0"/>
              <a:t>true</a:t>
            </a:r>
            <a:endParaRPr lang="zh-CN" altLang="en-US" dirty="0"/>
          </a:p>
        </p:txBody>
      </p:sp>
      <p:sp>
        <p:nvSpPr>
          <p:cNvPr id="9" name="矩形 8"/>
          <p:cNvSpPr/>
          <p:nvPr/>
        </p:nvSpPr>
        <p:spPr>
          <a:xfrm>
            <a:off x="1115616" y="3284984"/>
            <a:ext cx="7617663" cy="369332"/>
          </a:xfrm>
          <a:prstGeom prst="rect">
            <a:avLst/>
          </a:prstGeom>
        </p:spPr>
        <p:txBody>
          <a:bodyPr wrap="none">
            <a:spAutoFit/>
          </a:bodyPr>
          <a:lstStyle/>
          <a:p>
            <a:r>
              <a:rPr lang="en-US" altLang="zh-CN" dirty="0" smtClean="0"/>
              <a:t>StartForeground(int,Notification</a:t>
            </a:r>
            <a:r>
              <a:rPr lang="en-US" altLang="zh-CN" dirty="0" smtClean="0"/>
              <a:t>)  //</a:t>
            </a:r>
            <a:r>
              <a:rPr lang="zh-CN" altLang="en-US" dirty="0" smtClean="0"/>
              <a:t>如果不想显示通知</a:t>
            </a:r>
            <a:r>
              <a:rPr lang="zh-CN" altLang="en-US" dirty="0" smtClean="0"/>
              <a:t>，把</a:t>
            </a:r>
            <a:r>
              <a:rPr lang="zh-CN" altLang="en-US" dirty="0" smtClean="0"/>
              <a:t>参数里的</a:t>
            </a:r>
            <a:r>
              <a:rPr lang="en-US" altLang="zh-CN" dirty="0" smtClean="0"/>
              <a:t>int</a:t>
            </a:r>
            <a:r>
              <a:rPr lang="zh-CN" altLang="en-US" dirty="0" smtClean="0"/>
              <a:t>设为</a:t>
            </a:r>
            <a:r>
              <a:rPr lang="en-US" altLang="zh-CN" dirty="0" smtClean="0"/>
              <a:t>0</a:t>
            </a:r>
            <a:endParaRPr lang="zh-CN" altLang="en-US" dirty="0"/>
          </a:p>
        </p:txBody>
      </p:sp>
      <p:sp>
        <p:nvSpPr>
          <p:cNvPr id="10" name="矩形 9"/>
          <p:cNvSpPr/>
          <p:nvPr/>
        </p:nvSpPr>
        <p:spPr>
          <a:xfrm>
            <a:off x="1115616" y="4005064"/>
            <a:ext cx="4139916" cy="1200329"/>
          </a:xfrm>
          <a:prstGeom prst="rect">
            <a:avLst/>
          </a:prstGeom>
        </p:spPr>
        <p:txBody>
          <a:bodyPr wrap="none">
            <a:spAutoFit/>
          </a:bodyPr>
          <a:lstStyle/>
          <a:p>
            <a:r>
              <a:rPr lang="en-US" altLang="zh-CN" dirty="0" smtClean="0"/>
              <a:t>onStartCommand(Intent,int,int)</a:t>
            </a:r>
            <a:r>
              <a:rPr lang="zh-CN" altLang="en-US" dirty="0" smtClean="0"/>
              <a:t>返回值：</a:t>
            </a:r>
            <a:r>
              <a:rPr lang="en-US" altLang="zh-CN" dirty="0" smtClean="0"/>
              <a:t> </a:t>
            </a:r>
            <a:endParaRPr lang="en-US" altLang="zh-CN" dirty="0" smtClean="0"/>
          </a:p>
          <a:p>
            <a:r>
              <a:rPr lang="en-US" altLang="zh-CN" dirty="0" smtClean="0"/>
              <a:t>	</a:t>
            </a:r>
            <a:r>
              <a:rPr lang="en-US" altLang="zh-CN" dirty="0" smtClean="0"/>
              <a:t>START_STICKY</a:t>
            </a:r>
            <a:r>
              <a:rPr lang="zh-CN" altLang="en-US" dirty="0" smtClean="0"/>
              <a:t>，</a:t>
            </a:r>
            <a:endParaRPr lang="en-US" altLang="zh-CN" dirty="0" smtClean="0"/>
          </a:p>
          <a:p>
            <a:r>
              <a:rPr lang="en-US" altLang="zh-CN" dirty="0" smtClean="0"/>
              <a:t>	 </a:t>
            </a:r>
            <a:r>
              <a:rPr lang="en-US" altLang="zh-CN" dirty="0" smtClean="0"/>
              <a:t>START_NOT_STICKY</a:t>
            </a:r>
            <a:r>
              <a:rPr lang="zh-CN" altLang="en-US" dirty="0" smtClean="0"/>
              <a:t>，</a:t>
            </a:r>
            <a:endParaRPr lang="en-US" altLang="zh-CN" dirty="0" smtClean="0"/>
          </a:p>
          <a:p>
            <a:r>
              <a:rPr lang="en-US" altLang="zh-CN" dirty="0" smtClean="0"/>
              <a:t>	 START_REDELIVER_INTENT</a:t>
            </a: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3"/>
            <a:ext cx="8229600" cy="576064"/>
          </a:xfrm>
        </p:spPr>
        <p:txBody>
          <a:bodyPr>
            <a:normAutofit lnSpcReduction="10000"/>
          </a:bodyPr>
          <a:lstStyle/>
          <a:p>
            <a:r>
              <a:rPr lang="en-US" altLang="zh-CN" dirty="0" smtClean="0"/>
              <a:t>Service</a:t>
            </a:r>
            <a:r>
              <a:rPr lang="zh-CN" altLang="en-US" dirty="0" smtClean="0"/>
              <a:t>其他</a:t>
            </a:r>
            <a:endParaRPr lang="en-US" altLang="zh-CN" dirty="0" smtClean="0"/>
          </a:p>
        </p:txBody>
      </p:sp>
      <p:sp>
        <p:nvSpPr>
          <p:cNvPr id="5" name="内容占位符 2"/>
          <p:cNvSpPr txBox="1">
            <a:spLocks/>
          </p:cNvSpPr>
          <p:nvPr/>
        </p:nvSpPr>
        <p:spPr>
          <a:xfrm>
            <a:off x="539552" y="1124744"/>
            <a:ext cx="8229600" cy="5256584"/>
          </a:xfrm>
          <a:prstGeom prst="rect">
            <a:avLst/>
          </a:prstGeom>
        </p:spPr>
        <p:txBody>
          <a:bodyPr vert="horz" lIns="91440" tIns="45720" rIns="91440" bIns="45720" rtlCol="0">
            <a:normAutofit/>
          </a:bodyPr>
          <a:lstStyle/>
          <a:p>
            <a:pPr marL="342900" indent="-342900">
              <a:lnSpc>
                <a:spcPct val="150000"/>
              </a:lnSpc>
              <a:spcBef>
                <a:spcPct val="20000"/>
              </a:spcBef>
            </a:pPr>
            <a:r>
              <a:rPr lang="en-US" altLang="zh-CN" sz="2000" b="1" dirty="0" smtClean="0"/>
              <a:t>	</a:t>
            </a:r>
            <a:r>
              <a:rPr lang="en-US" altLang="zh-CN" sz="2000" b="1" dirty="0" smtClean="0"/>
              <a:t>3</a:t>
            </a:r>
            <a:r>
              <a:rPr lang="en-US" altLang="zh-CN" sz="2000" b="1" dirty="0" smtClean="0"/>
              <a:t>. </a:t>
            </a:r>
            <a:r>
              <a:rPr lang="zh-CN" altLang="en-US" sz="2000" b="1" dirty="0" smtClean="0"/>
              <a:t>让</a:t>
            </a:r>
            <a:r>
              <a:rPr lang="en-US" altLang="zh-CN" sz="2000" b="1" dirty="0" smtClean="0"/>
              <a:t>Service</a:t>
            </a:r>
            <a:r>
              <a:rPr lang="zh-CN" altLang="en-US" sz="2000" b="1" dirty="0" smtClean="0"/>
              <a:t>随系统启动</a:t>
            </a:r>
            <a:endParaRPr lang="en-US" altLang="zh-CN" sz="2000" b="1" dirty="0" smtClean="0"/>
          </a:p>
          <a:p>
            <a:pPr marL="342900" indent="-342900">
              <a:lnSpc>
                <a:spcPct val="150000"/>
              </a:lnSpc>
              <a:spcBef>
                <a:spcPct val="20000"/>
              </a:spcBef>
            </a:pPr>
            <a:r>
              <a:rPr lang="en-US" altLang="zh-CN" sz="2000" b="1" dirty="0" smtClean="0"/>
              <a:t>	</a:t>
            </a:r>
          </a:p>
        </p:txBody>
      </p:sp>
      <p:graphicFrame>
        <p:nvGraphicFramePr>
          <p:cNvPr id="12" name="表格 11"/>
          <p:cNvGraphicFramePr>
            <a:graphicFrameLocks noGrp="1"/>
          </p:cNvGraphicFramePr>
          <p:nvPr/>
        </p:nvGraphicFramePr>
        <p:xfrm>
          <a:off x="1115616" y="1772816"/>
          <a:ext cx="7344816" cy="4176464"/>
        </p:xfrm>
        <a:graphic>
          <a:graphicData uri="http://schemas.openxmlformats.org/drawingml/2006/table">
            <a:tbl>
              <a:tblPr/>
              <a:tblGrid>
                <a:gridCol w="7344816"/>
              </a:tblGrid>
              <a:tr h="4176464">
                <a:tc>
                  <a:txBody>
                    <a:bodyPr/>
                    <a:lstStyle/>
                    <a:p>
                      <a:r>
                        <a:rPr lang="en-US" altLang="zh-CN" sz="1800" b="0" i="0" kern="1200" dirty="0" smtClean="0">
                          <a:solidFill>
                            <a:schemeClr val="tx1"/>
                          </a:solidFill>
                          <a:latin typeface="+mn-lt"/>
                          <a:ea typeface="+mn-ea"/>
                          <a:cs typeface="+mn-cs"/>
                        </a:rPr>
                        <a:t>1.</a:t>
                      </a:r>
                      <a:r>
                        <a:rPr lang="zh-CN" altLang="en-US" sz="1800" b="0" i="0" kern="1200" dirty="0" smtClean="0">
                          <a:solidFill>
                            <a:schemeClr val="tx1"/>
                          </a:solidFill>
                          <a:latin typeface="+mn-lt"/>
                          <a:ea typeface="+mn-ea"/>
                          <a:cs typeface="+mn-cs"/>
                        </a:rPr>
                        <a:t>首先开机启动 后系统会发出一个</a:t>
                      </a:r>
                      <a:r>
                        <a:rPr lang="en-US" altLang="zh-CN" sz="1800" b="0" i="0" kern="1200" dirty="0" smtClean="0">
                          <a:solidFill>
                            <a:schemeClr val="tx1"/>
                          </a:solidFill>
                          <a:latin typeface="+mn-lt"/>
                          <a:ea typeface="+mn-ea"/>
                          <a:cs typeface="+mn-cs"/>
                        </a:rPr>
                        <a:t>Standard Broadcast Action</a:t>
                      </a:r>
                      <a:r>
                        <a:rPr lang="zh-CN" altLang="en-US" sz="1800" b="0" i="0" kern="1200" dirty="0" smtClean="0">
                          <a:solidFill>
                            <a:schemeClr val="tx1"/>
                          </a:solidFill>
                          <a:latin typeface="+mn-lt"/>
                          <a:ea typeface="+mn-ea"/>
                          <a:cs typeface="+mn-cs"/>
                        </a:rPr>
                        <a:t>，名字叫</a:t>
                      </a:r>
                      <a:r>
                        <a:rPr lang="en-US" altLang="zh-CN" sz="1800" b="0" i="0" kern="1200" dirty="0" smtClean="0">
                          <a:solidFill>
                            <a:schemeClr val="tx1"/>
                          </a:solidFill>
                          <a:latin typeface="+mn-lt"/>
                          <a:ea typeface="+mn-ea"/>
                          <a:cs typeface="+mn-cs"/>
                        </a:rPr>
                        <a:t>android.intent.action.BOOT_COMPLETED</a:t>
                      </a:r>
                      <a:r>
                        <a:rPr lang="zh-CN" altLang="en-US" sz="1800" b="0" i="0" kern="1200" dirty="0" smtClean="0">
                          <a:solidFill>
                            <a:schemeClr val="tx1"/>
                          </a:solidFill>
                          <a:latin typeface="+mn-lt"/>
                          <a:ea typeface="+mn-ea"/>
                          <a:cs typeface="+mn-cs"/>
                        </a:rPr>
                        <a:t>，这个</a:t>
                      </a:r>
                      <a:r>
                        <a:rPr lang="en-US" altLang="zh-CN" sz="1800" b="0" i="0" kern="1200" dirty="0" smtClean="0">
                          <a:solidFill>
                            <a:schemeClr val="tx1"/>
                          </a:solidFill>
                          <a:latin typeface="+mn-lt"/>
                          <a:ea typeface="+mn-ea"/>
                          <a:cs typeface="+mn-cs"/>
                        </a:rPr>
                        <a:t>Action</a:t>
                      </a:r>
                      <a:r>
                        <a:rPr lang="zh-CN" altLang="en-US" sz="1800" b="0" i="0" kern="1200" dirty="0" smtClean="0">
                          <a:solidFill>
                            <a:schemeClr val="tx1"/>
                          </a:solidFill>
                          <a:latin typeface="+mn-lt"/>
                          <a:ea typeface="+mn-ea"/>
                          <a:cs typeface="+mn-cs"/>
                        </a:rPr>
                        <a:t>只会发出一次。</a:t>
                      </a:r>
                      <a:endParaRPr lang="en-US" altLang="zh-CN" sz="1800" b="0" i="0" kern="1200" dirty="0" smtClean="0">
                        <a:solidFill>
                          <a:schemeClr val="tx1"/>
                        </a:solidFill>
                        <a:latin typeface="+mn-lt"/>
                        <a:ea typeface="+mn-ea"/>
                        <a:cs typeface="+mn-cs"/>
                      </a:endParaRPr>
                    </a:p>
                    <a:p>
                      <a:endParaRPr lang="en-US" altLang="zh-CN" sz="1800" b="0" i="0" kern="1200" dirty="0" smtClean="0">
                        <a:solidFill>
                          <a:schemeClr val="tx1"/>
                        </a:solidFill>
                        <a:latin typeface="+mn-lt"/>
                        <a:ea typeface="+mn-ea"/>
                        <a:cs typeface="+mn-cs"/>
                      </a:endParaRPr>
                    </a:p>
                    <a:p>
                      <a:r>
                        <a:rPr lang="en-US" altLang="zh-CN" sz="1800" b="0" i="0" kern="1200" dirty="0" smtClean="0">
                          <a:solidFill>
                            <a:schemeClr val="tx1"/>
                          </a:solidFill>
                          <a:latin typeface="+mn-lt"/>
                          <a:ea typeface="+mn-ea"/>
                          <a:cs typeface="+mn-cs"/>
                        </a:rPr>
                        <a:t>2.</a:t>
                      </a:r>
                      <a:r>
                        <a:rPr lang="zh-CN" altLang="en-US" sz="1800" b="0" i="0" kern="1200" dirty="0" smtClean="0">
                          <a:solidFill>
                            <a:schemeClr val="tx1"/>
                          </a:solidFill>
                          <a:latin typeface="+mn-lt"/>
                          <a:ea typeface="+mn-ea"/>
                          <a:cs typeface="+mn-cs"/>
                        </a:rPr>
                        <a:t>构造一个</a:t>
                      </a:r>
                      <a:r>
                        <a:rPr lang="en-US" altLang="zh-CN" sz="1800" b="0" i="0" kern="1200" dirty="0" smtClean="0">
                          <a:solidFill>
                            <a:schemeClr val="tx1"/>
                          </a:solidFill>
                          <a:latin typeface="+mn-lt"/>
                          <a:ea typeface="+mn-ea"/>
                          <a:cs typeface="+mn-cs"/>
                        </a:rPr>
                        <a:t>BroadcastReceiver</a:t>
                      </a:r>
                      <a:r>
                        <a:rPr lang="zh-CN" altLang="en-US" sz="1800" b="0" i="0" kern="1200" dirty="0" smtClean="0">
                          <a:solidFill>
                            <a:schemeClr val="tx1"/>
                          </a:solidFill>
                          <a:latin typeface="+mn-lt"/>
                          <a:ea typeface="+mn-ea"/>
                          <a:cs typeface="+mn-cs"/>
                        </a:rPr>
                        <a:t>类，重构 其抽象方法</a:t>
                      </a:r>
                      <a:r>
                        <a:rPr lang="en-US" altLang="zh-CN" sz="1800" b="0" i="0" kern="1200" dirty="0" smtClean="0">
                          <a:solidFill>
                            <a:schemeClr val="tx1"/>
                          </a:solidFill>
                          <a:latin typeface="+mn-lt"/>
                          <a:ea typeface="+mn-ea"/>
                          <a:cs typeface="+mn-cs"/>
                        </a:rPr>
                        <a:t>onReceive(Context context, Intent intent)</a:t>
                      </a:r>
                      <a:r>
                        <a:rPr lang="zh-CN" altLang="en-US" sz="1800" b="0" i="0" kern="1200" dirty="0" smtClean="0">
                          <a:solidFill>
                            <a:schemeClr val="tx1"/>
                          </a:solidFill>
                          <a:latin typeface="+mn-lt"/>
                          <a:ea typeface="+mn-ea"/>
                          <a:cs typeface="+mn-cs"/>
                        </a:rPr>
                        <a:t>，</a:t>
                      </a:r>
                      <a:r>
                        <a:rPr lang="en-US" altLang="zh-CN" sz="1800" b="0" i="0" kern="1200" dirty="0" smtClean="0">
                          <a:solidFill>
                            <a:schemeClr val="tx1"/>
                          </a:solidFill>
                          <a:latin typeface="+mn-lt"/>
                          <a:ea typeface="+mn-ea"/>
                          <a:cs typeface="+mn-cs"/>
                        </a:rPr>
                        <a:t> </a:t>
                      </a:r>
                      <a:r>
                        <a:rPr lang="zh-CN" altLang="en-US" sz="1800" b="0" i="0" kern="1200" dirty="0" smtClean="0">
                          <a:solidFill>
                            <a:schemeClr val="tx1"/>
                          </a:solidFill>
                          <a:latin typeface="+mn-lt"/>
                          <a:ea typeface="+mn-ea"/>
                          <a:cs typeface="+mn-cs"/>
                        </a:rPr>
                        <a:t>在其中启动你想要启动的</a:t>
                      </a:r>
                      <a:r>
                        <a:rPr lang="en-US" altLang="zh-CN" sz="1800" b="0" i="0" kern="1200" dirty="0" smtClean="0">
                          <a:solidFill>
                            <a:schemeClr val="tx1"/>
                          </a:solidFill>
                          <a:latin typeface="+mn-lt"/>
                          <a:ea typeface="+mn-ea"/>
                          <a:cs typeface="+mn-cs"/>
                        </a:rPr>
                        <a:t>Service</a:t>
                      </a:r>
                      <a:r>
                        <a:rPr lang="zh-CN" altLang="en-US" sz="1800" b="0" i="0" kern="1200" dirty="0" smtClean="0">
                          <a:solidFill>
                            <a:schemeClr val="tx1"/>
                          </a:solidFill>
                          <a:latin typeface="+mn-lt"/>
                          <a:ea typeface="+mn-ea"/>
                          <a:cs typeface="+mn-cs"/>
                        </a:rPr>
                        <a:t>。</a:t>
                      </a:r>
                      <a:endParaRPr lang="en-US" altLang="zh-CN" sz="1800" b="0" i="0" kern="1200" dirty="0" smtClean="0">
                        <a:solidFill>
                          <a:schemeClr val="tx1"/>
                        </a:solidFill>
                        <a:latin typeface="+mn-lt"/>
                        <a:ea typeface="+mn-ea"/>
                        <a:cs typeface="+mn-cs"/>
                      </a:endParaRPr>
                    </a:p>
                    <a:p>
                      <a:endParaRPr lang="en-US" altLang="zh-CN" sz="1800" b="0" i="0" kern="1200" dirty="0" smtClean="0">
                        <a:solidFill>
                          <a:schemeClr val="tx1"/>
                        </a:solidFill>
                        <a:latin typeface="+mn-lt"/>
                        <a:ea typeface="+mn-ea"/>
                        <a:cs typeface="+mn-cs"/>
                      </a:endParaRPr>
                    </a:p>
                    <a:p>
                      <a:r>
                        <a:rPr lang="en-US" altLang="zh-CN" sz="1800" b="0" i="0" kern="1200" dirty="0" smtClean="0">
                          <a:solidFill>
                            <a:schemeClr val="tx1"/>
                          </a:solidFill>
                          <a:latin typeface="+mn-lt"/>
                          <a:ea typeface="+mn-ea"/>
                          <a:cs typeface="+mn-cs"/>
                        </a:rPr>
                        <a:t>3.</a:t>
                      </a:r>
                      <a:r>
                        <a:rPr lang="zh-CN" altLang="en-US" sz="1800" b="0" i="0" kern="1200" dirty="0" smtClean="0">
                          <a:solidFill>
                            <a:schemeClr val="tx1"/>
                          </a:solidFill>
                          <a:latin typeface="+mn-lt"/>
                          <a:ea typeface="+mn-ea"/>
                          <a:cs typeface="+mn-cs"/>
                        </a:rPr>
                        <a:t>在</a:t>
                      </a:r>
                      <a:r>
                        <a:rPr lang="en-US" altLang="zh-CN" sz="1800" b="0" i="0" kern="1200" dirty="0" smtClean="0">
                          <a:solidFill>
                            <a:schemeClr val="tx1"/>
                          </a:solidFill>
                          <a:latin typeface="+mn-lt"/>
                          <a:ea typeface="+mn-ea"/>
                          <a:cs typeface="+mn-cs"/>
                        </a:rPr>
                        <a:t>Android Manifest.xml</a:t>
                      </a:r>
                      <a:r>
                        <a:rPr lang="zh-CN" altLang="en-US" sz="1800" b="0" i="0" kern="1200" dirty="0" smtClean="0">
                          <a:solidFill>
                            <a:schemeClr val="tx1"/>
                          </a:solidFill>
                          <a:latin typeface="+mn-lt"/>
                          <a:ea typeface="+mn-ea"/>
                          <a:cs typeface="+mn-cs"/>
                        </a:rPr>
                        <a:t>中，首先加入</a:t>
                      </a:r>
                      <a:r>
                        <a:rPr lang="en-US" altLang="zh-CN" sz="1800" b="0" i="0" kern="1200" dirty="0" smtClean="0">
                          <a:solidFill>
                            <a:schemeClr val="tx1"/>
                          </a:solidFill>
                          <a:latin typeface="+mn-lt"/>
                          <a:ea typeface="+mn-ea"/>
                          <a:cs typeface="+mn-cs"/>
                        </a:rPr>
                        <a:t>&lt;uses-permission android:name="android.permission.RECEIVE_BOOT_COMPLETED"&gt;&lt;/uses-permission&gt; </a:t>
                      </a:r>
                      <a:r>
                        <a:rPr lang="zh-CN" altLang="en-US" sz="1800" b="0" i="0" kern="1200" dirty="0" smtClean="0">
                          <a:solidFill>
                            <a:schemeClr val="tx1"/>
                          </a:solidFill>
                          <a:latin typeface="+mn-lt"/>
                          <a:ea typeface="+mn-ea"/>
                          <a:cs typeface="+mn-cs"/>
                        </a:rPr>
                        <a:t>来获得</a:t>
                      </a:r>
                      <a:r>
                        <a:rPr lang="en-US" altLang="zh-CN" sz="1800" b="0" i="0" kern="1200" dirty="0" smtClean="0">
                          <a:solidFill>
                            <a:schemeClr val="tx1"/>
                          </a:solidFill>
                          <a:latin typeface="+mn-lt"/>
                          <a:ea typeface="+mn-ea"/>
                          <a:cs typeface="+mn-cs"/>
                        </a:rPr>
                        <a:t>BOOT_COMPLETED</a:t>
                      </a:r>
                      <a:r>
                        <a:rPr lang="zh-CN" altLang="en-US" sz="1800" b="0" i="0" kern="1200" dirty="0" smtClean="0">
                          <a:solidFill>
                            <a:schemeClr val="tx1"/>
                          </a:solidFill>
                          <a:latin typeface="+mn-lt"/>
                          <a:ea typeface="+mn-ea"/>
                          <a:cs typeface="+mn-cs"/>
                        </a:rPr>
                        <a:t>的使用许可，</a:t>
                      </a:r>
                      <a:endParaRPr lang="en-US" altLang="zh-CN" sz="1800" b="0" i="0" kern="1200" dirty="0" smtClean="0">
                        <a:solidFill>
                          <a:schemeClr val="tx1"/>
                        </a:solidFill>
                        <a:latin typeface="+mn-lt"/>
                        <a:ea typeface="+mn-ea"/>
                        <a:cs typeface="+mn-cs"/>
                      </a:endParaRPr>
                    </a:p>
                    <a:p>
                      <a:r>
                        <a:rPr lang="zh-CN" altLang="en-US" sz="1800" b="0" i="0" kern="1200" dirty="0" smtClean="0">
                          <a:solidFill>
                            <a:schemeClr val="tx1"/>
                          </a:solidFill>
                          <a:latin typeface="+mn-lt"/>
                          <a:ea typeface="+mn-ea"/>
                          <a:cs typeface="+mn-cs"/>
                        </a:rPr>
                        <a:t>然后注册前面重构的</a:t>
                      </a:r>
                      <a:r>
                        <a:rPr lang="en-US" altLang="zh-CN" sz="1800" b="0" i="0" kern="1200" dirty="0" smtClean="0">
                          <a:solidFill>
                            <a:schemeClr val="tx1"/>
                          </a:solidFill>
                          <a:latin typeface="+mn-lt"/>
                          <a:ea typeface="+mn-ea"/>
                          <a:cs typeface="+mn-cs"/>
                        </a:rPr>
                        <a:t>Receiver</a:t>
                      </a:r>
                      <a:r>
                        <a:rPr lang="zh-CN" altLang="en-US" sz="1800" b="0" i="0" kern="1200" dirty="0" smtClean="0">
                          <a:solidFill>
                            <a:schemeClr val="tx1"/>
                          </a:solidFill>
                          <a:latin typeface="+mn-lt"/>
                          <a:ea typeface="+mn-ea"/>
                          <a:cs typeface="+mn-cs"/>
                        </a:rPr>
                        <a:t>类，在其</a:t>
                      </a:r>
                      <a:r>
                        <a:rPr lang="en-US" altLang="zh-CN" sz="1800" b="0" i="0" kern="1200" dirty="0" smtClean="0">
                          <a:solidFill>
                            <a:schemeClr val="tx1"/>
                          </a:solidFill>
                          <a:latin typeface="+mn-lt"/>
                          <a:ea typeface="+mn-ea"/>
                          <a:cs typeface="+mn-cs"/>
                        </a:rPr>
                        <a:t>&lt;intent-filter&gt; </a:t>
                      </a:r>
                      <a:r>
                        <a:rPr lang="zh-CN" altLang="en-US" sz="1800" b="0" i="0" kern="1200" dirty="0" smtClean="0">
                          <a:solidFill>
                            <a:schemeClr val="tx1"/>
                          </a:solidFill>
                          <a:latin typeface="+mn-lt"/>
                          <a:ea typeface="+mn-ea"/>
                          <a:cs typeface="+mn-cs"/>
                        </a:rPr>
                        <a:t>中加入</a:t>
                      </a:r>
                      <a:r>
                        <a:rPr lang="en-US" altLang="zh-CN" sz="1800" b="0" i="0" kern="1200" dirty="0" smtClean="0">
                          <a:solidFill>
                            <a:schemeClr val="tx1"/>
                          </a:solidFill>
                          <a:latin typeface="+mn-lt"/>
                          <a:ea typeface="+mn-ea"/>
                          <a:cs typeface="+mn-cs"/>
                        </a:rPr>
                        <a:t>&lt;action android:name="android.intent.action.BOOT_COMPLETED" /&gt; </a:t>
                      </a:r>
                      <a:r>
                        <a:rPr lang="zh-CN" altLang="en-US" sz="1800" b="0" i="0" kern="1200" dirty="0" smtClean="0">
                          <a:solidFill>
                            <a:schemeClr val="tx1"/>
                          </a:solidFill>
                          <a:latin typeface="+mn-lt"/>
                          <a:ea typeface="+mn-ea"/>
                          <a:cs typeface="+mn-cs"/>
                        </a:rPr>
                        <a:t>，以使其能捕捉到这个</a:t>
                      </a:r>
                      <a:r>
                        <a:rPr lang="en-US" altLang="zh-CN" sz="1800" b="0" i="0" kern="1200" dirty="0" smtClean="0">
                          <a:solidFill>
                            <a:schemeClr val="tx1"/>
                          </a:solidFill>
                          <a:latin typeface="+mn-lt"/>
                          <a:ea typeface="+mn-ea"/>
                          <a:cs typeface="+mn-cs"/>
                        </a:rPr>
                        <a:t>Action</a:t>
                      </a:r>
                      <a:r>
                        <a:rPr lang="zh-CN" altLang="en-US" sz="1800" b="0" i="0" kern="1200" dirty="0" smtClean="0">
                          <a:solidFill>
                            <a:schemeClr val="tx1"/>
                          </a:solidFill>
                          <a:latin typeface="+mn-lt"/>
                          <a:ea typeface="+mn-ea"/>
                          <a:cs typeface="+mn-cs"/>
                        </a:rPr>
                        <a:t>。</a:t>
                      </a:r>
                      <a:r>
                        <a:rPr lang="en-US" sz="1400" dirty="0">
                          <a:solidFill>
                            <a:srgbClr val="0000CC"/>
                          </a:solidFill>
                        </a:rPr>
                        <a:t/>
                      </a:r>
                      <a:br>
                        <a:rPr lang="en-US" sz="1400" dirty="0">
                          <a:solidFill>
                            <a:srgbClr val="0000CC"/>
                          </a:solidFill>
                        </a:rPr>
                      </a:br>
                      <a:endParaRPr lang="en-US" sz="1400" dirty="0"/>
                    </a:p>
                  </a:txBody>
                  <a:tcPr marL="0" marR="0" marT="0" marB="0" anchor="ctr">
                    <a:lnL>
                      <a:noFill/>
                    </a:lnL>
                    <a:lnR>
                      <a:noFill/>
                    </a:lnR>
                    <a:lnT>
                      <a:noFill/>
                    </a:lnT>
                    <a:lnB>
                      <a:noFill/>
                    </a:lnB>
                    <a:solidFill>
                      <a:schemeClr val="bg1"/>
                    </a:solidFill>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3"/>
            <a:ext cx="8229600" cy="576064"/>
          </a:xfrm>
        </p:spPr>
        <p:txBody>
          <a:bodyPr>
            <a:normAutofit lnSpcReduction="10000"/>
          </a:bodyPr>
          <a:lstStyle/>
          <a:p>
            <a:r>
              <a:rPr lang="en-US" altLang="zh-CN" dirty="0" smtClean="0"/>
              <a:t>Service</a:t>
            </a:r>
            <a:r>
              <a:rPr lang="zh-CN" altLang="en-US" dirty="0" smtClean="0"/>
              <a:t>其他</a:t>
            </a:r>
            <a:endParaRPr lang="en-US" altLang="zh-CN" dirty="0" smtClean="0"/>
          </a:p>
        </p:txBody>
      </p:sp>
      <p:sp>
        <p:nvSpPr>
          <p:cNvPr id="5" name="内容占位符 2"/>
          <p:cNvSpPr txBox="1">
            <a:spLocks/>
          </p:cNvSpPr>
          <p:nvPr/>
        </p:nvSpPr>
        <p:spPr>
          <a:xfrm>
            <a:off x="539552" y="1124744"/>
            <a:ext cx="8229600" cy="5256584"/>
          </a:xfrm>
          <a:prstGeom prst="rect">
            <a:avLst/>
          </a:prstGeom>
        </p:spPr>
        <p:txBody>
          <a:bodyPr vert="horz" lIns="91440" tIns="45720" rIns="91440" bIns="45720" rtlCol="0">
            <a:normAutofit/>
          </a:bodyPr>
          <a:lstStyle/>
          <a:p>
            <a:pPr marL="342900" indent="-342900">
              <a:lnSpc>
                <a:spcPct val="150000"/>
              </a:lnSpc>
              <a:spcBef>
                <a:spcPct val="20000"/>
              </a:spcBef>
            </a:pPr>
            <a:r>
              <a:rPr lang="en-US" altLang="zh-CN" sz="2000" b="1" dirty="0" smtClean="0"/>
              <a:t>	</a:t>
            </a:r>
            <a:r>
              <a:rPr lang="en-US" altLang="zh-CN" sz="2000" b="1" dirty="0" smtClean="0"/>
              <a:t>3</a:t>
            </a:r>
            <a:r>
              <a:rPr lang="en-US" altLang="zh-CN" sz="2000" b="1" dirty="0" smtClean="0"/>
              <a:t>. </a:t>
            </a:r>
            <a:r>
              <a:rPr lang="zh-CN" altLang="en-US" sz="2000" b="1" dirty="0" smtClean="0"/>
              <a:t>让</a:t>
            </a:r>
            <a:r>
              <a:rPr lang="en-US" altLang="zh-CN" sz="2000" b="1" dirty="0" smtClean="0"/>
              <a:t>Service</a:t>
            </a:r>
            <a:r>
              <a:rPr lang="zh-CN" altLang="en-US" sz="2000" b="1" dirty="0" smtClean="0"/>
              <a:t>随系统启动</a:t>
            </a:r>
            <a:endParaRPr lang="en-US" altLang="zh-CN" sz="2000" b="1" dirty="0" smtClean="0"/>
          </a:p>
          <a:p>
            <a:pPr marL="342900" indent="-342900">
              <a:lnSpc>
                <a:spcPct val="150000"/>
              </a:lnSpc>
              <a:spcBef>
                <a:spcPct val="20000"/>
              </a:spcBef>
            </a:pPr>
            <a:r>
              <a:rPr lang="en-US" altLang="zh-CN" sz="2000" b="1" dirty="0" smtClean="0"/>
              <a:t>	</a:t>
            </a:r>
          </a:p>
        </p:txBody>
      </p:sp>
      <p:sp>
        <p:nvSpPr>
          <p:cNvPr id="6" name="TextBox 5"/>
          <p:cNvSpPr txBox="1"/>
          <p:nvPr/>
        </p:nvSpPr>
        <p:spPr>
          <a:xfrm>
            <a:off x="971600" y="1772816"/>
            <a:ext cx="7740352" cy="1600438"/>
          </a:xfrm>
          <a:prstGeom prst="rect">
            <a:avLst/>
          </a:prstGeom>
          <a:noFill/>
        </p:spPr>
        <p:txBody>
          <a:bodyPr wrap="square" rtlCol="0">
            <a:spAutoFit/>
          </a:bodyPr>
          <a:lstStyle/>
          <a:p>
            <a:pPr lvl="0" fontAlgn="base">
              <a:spcBef>
                <a:spcPct val="0"/>
              </a:spcBef>
              <a:spcAft>
                <a:spcPct val="0"/>
              </a:spcAft>
            </a:pPr>
            <a:r>
              <a:rPr lang="en-US" altLang="zh-CN" sz="1400" dirty="0" smtClean="0">
                <a:latin typeface="Consolas" pitchFamily="49" charset="0"/>
                <a:ea typeface="宋体" pitchFamily="2" charset="-122"/>
                <a:cs typeface="Consolas" pitchFamily="49" charset="0"/>
              </a:rPr>
              <a:t>public </a:t>
            </a:r>
            <a:r>
              <a:rPr lang="en-US" altLang="zh-CN" sz="1400" dirty="0" smtClean="0">
                <a:latin typeface="Consolas" pitchFamily="49" charset="0"/>
                <a:ea typeface="宋体" pitchFamily="2" charset="-122"/>
                <a:cs typeface="Consolas" pitchFamily="49" charset="0"/>
              </a:rPr>
              <a:t>class MyReceiver extends BroadcastReceiver </a:t>
            </a:r>
            <a:r>
              <a:rPr lang="en-US" altLang="zh-CN" sz="1400" dirty="0" smtClean="0">
                <a:latin typeface="Consolas" pitchFamily="49" charset="0"/>
                <a:ea typeface="宋体" pitchFamily="2" charset="-122"/>
                <a:cs typeface="Consolas" pitchFamily="49" charset="0"/>
              </a:rPr>
              <a:t>{</a:t>
            </a:r>
            <a:endParaRPr lang="en-US" altLang="zh-CN" sz="1400" dirty="0" smtClean="0">
              <a:latin typeface="Consolas" pitchFamily="49" charset="0"/>
              <a:ea typeface="宋体" pitchFamily="2" charset="-122"/>
              <a:cs typeface="Consolas" pitchFamily="49" charset="0"/>
            </a:endParaRPr>
          </a:p>
          <a:p>
            <a:pPr lvl="0" fontAlgn="base">
              <a:spcBef>
                <a:spcPct val="0"/>
              </a:spcBef>
              <a:spcAft>
                <a:spcPct val="0"/>
              </a:spcAft>
            </a:pPr>
            <a:r>
              <a:rPr lang="en-US" altLang="zh-CN" sz="1400" dirty="0" smtClean="0">
                <a:latin typeface="Consolas" pitchFamily="49" charset="0"/>
                <a:ea typeface="宋体" pitchFamily="2" charset="-122"/>
                <a:cs typeface="Consolas" pitchFamily="49" charset="0"/>
              </a:rPr>
              <a:t>        @Override</a:t>
            </a:r>
          </a:p>
          <a:p>
            <a:pPr lvl="0" fontAlgn="base">
              <a:spcBef>
                <a:spcPct val="0"/>
              </a:spcBef>
              <a:spcAft>
                <a:spcPct val="0"/>
              </a:spcAft>
            </a:pPr>
            <a:r>
              <a:rPr lang="en-US" altLang="zh-CN" sz="1400" dirty="0" smtClean="0">
                <a:latin typeface="Consolas" pitchFamily="49" charset="0"/>
                <a:ea typeface="宋体" pitchFamily="2" charset="-122"/>
                <a:cs typeface="Consolas" pitchFamily="49" charset="0"/>
              </a:rPr>
              <a:t>        public void onReceive(Context context, Intent intent) {</a:t>
            </a:r>
          </a:p>
          <a:p>
            <a:pPr lvl="0" fontAlgn="base">
              <a:spcBef>
                <a:spcPct val="0"/>
              </a:spcBef>
              <a:spcAft>
                <a:spcPct val="0"/>
              </a:spcAft>
            </a:pPr>
            <a:r>
              <a:rPr lang="en-US" altLang="zh-CN" sz="1400" dirty="0" smtClean="0">
                <a:latin typeface="Consolas" pitchFamily="49" charset="0"/>
                <a:ea typeface="宋体" pitchFamily="2" charset="-122"/>
                <a:cs typeface="Consolas" pitchFamily="49" charset="0"/>
              </a:rPr>
              <a:t>            context.startService(new Intent(context, MyService.class));</a:t>
            </a:r>
          </a:p>
          <a:p>
            <a:pPr lvl="0" fontAlgn="base">
              <a:spcBef>
                <a:spcPct val="0"/>
              </a:spcBef>
              <a:spcAft>
                <a:spcPct val="0"/>
              </a:spcAft>
            </a:pPr>
            <a:r>
              <a:rPr lang="en-US" altLang="zh-CN" sz="1400" dirty="0" smtClean="0">
                <a:latin typeface="Consolas" pitchFamily="49" charset="0"/>
                <a:ea typeface="宋体" pitchFamily="2" charset="-122"/>
                <a:cs typeface="Consolas" pitchFamily="49" charset="0"/>
              </a:rPr>
              <a:t>        }</a:t>
            </a:r>
          </a:p>
          <a:p>
            <a:pPr lvl="0" fontAlgn="base">
              <a:spcBef>
                <a:spcPct val="0"/>
              </a:spcBef>
              <a:spcAft>
                <a:spcPct val="0"/>
              </a:spcAft>
            </a:pPr>
            <a:r>
              <a:rPr lang="en-US" altLang="zh-CN" sz="1400" dirty="0" smtClean="0">
                <a:latin typeface="Consolas" pitchFamily="49" charset="0"/>
                <a:ea typeface="宋体" pitchFamily="2" charset="-122"/>
                <a:cs typeface="Consolas" pitchFamily="49" charset="0"/>
              </a:rPr>
              <a:t>    }</a:t>
            </a:r>
            <a:r>
              <a:rPr lang="zh-CN" altLang="zh-CN" sz="1400" dirty="0" smtClean="0">
                <a:latin typeface="Consolas" pitchFamily="49" charset="0"/>
                <a:ea typeface="宋体" pitchFamily="2" charset="-122"/>
                <a:cs typeface="Consolas" pitchFamily="49" charset="0"/>
              </a:rPr>
              <a:t/>
            </a:r>
            <a:br>
              <a:rPr lang="zh-CN" altLang="zh-CN" sz="1400" dirty="0" smtClean="0">
                <a:latin typeface="Consolas" pitchFamily="49" charset="0"/>
                <a:ea typeface="宋体" pitchFamily="2" charset="-122"/>
                <a:cs typeface="Consolas" pitchFamily="49" charset="0"/>
              </a:rPr>
            </a:br>
            <a:r>
              <a:rPr lang="zh-CN" altLang="zh-CN" sz="1400" dirty="0" smtClean="0">
                <a:latin typeface="Consolas" pitchFamily="49" charset="0"/>
                <a:ea typeface="宋体" pitchFamily="2" charset="-122"/>
                <a:cs typeface="Consolas" pitchFamily="49" charset="0"/>
              </a:rPr>
              <a:t>}</a:t>
            </a:r>
            <a:endParaRPr lang="zh-CN" altLang="zh-CN" sz="1400" dirty="0" smtClean="0">
              <a:latin typeface="Arial" pitchFamily="34" charset="0"/>
              <a:ea typeface="宋体" pitchFamily="2" charset="-122"/>
              <a:cs typeface="宋体" pitchFamily="2" charset="-122"/>
            </a:endParaRPr>
          </a:p>
        </p:txBody>
      </p:sp>
      <p:sp>
        <p:nvSpPr>
          <p:cNvPr id="7" name="矩形 6"/>
          <p:cNvSpPr/>
          <p:nvPr/>
        </p:nvSpPr>
        <p:spPr>
          <a:xfrm>
            <a:off x="683568" y="3645024"/>
            <a:ext cx="7920880" cy="1477328"/>
          </a:xfrm>
          <a:prstGeom prst="rect">
            <a:avLst/>
          </a:prstGeom>
        </p:spPr>
        <p:txBody>
          <a:bodyPr wrap="square">
            <a:spAutoFit/>
          </a:bodyPr>
          <a:lstStyle/>
          <a:p>
            <a:r>
              <a:rPr lang="en-US" altLang="zh-CN" dirty="0" smtClean="0"/>
              <a:t>        &lt;receiver android:name</a:t>
            </a:r>
            <a:r>
              <a:rPr lang="en-US" altLang="zh-CN" dirty="0" smtClean="0"/>
              <a:t>=".MyReceiver" </a:t>
            </a:r>
            <a:r>
              <a:rPr lang="en-US" altLang="zh-CN" dirty="0" smtClean="0"/>
              <a:t/>
            </a:r>
            <a:br>
              <a:rPr lang="en-US" altLang="zh-CN" dirty="0" smtClean="0"/>
            </a:br>
            <a:r>
              <a:rPr lang="en-US" altLang="zh-CN" dirty="0" smtClean="0"/>
              <a:t>            &lt;intent-filter&gt;</a:t>
            </a:r>
            <a:br>
              <a:rPr lang="en-US" altLang="zh-CN" dirty="0" smtClean="0"/>
            </a:br>
            <a:r>
              <a:rPr lang="en-US" altLang="zh-CN" dirty="0" smtClean="0"/>
              <a:t>                &lt;action android:name="android.intent.action.BOOT_COMPLETED" </a:t>
            </a:r>
            <a:r>
              <a:rPr lang="en-US" altLang="zh-CN" dirty="0" smtClean="0"/>
              <a:t>/&gt;</a:t>
            </a:r>
            <a:r>
              <a:rPr lang="en-US" altLang="zh-CN" dirty="0" smtClean="0"/>
              <a:t/>
            </a:r>
            <a:br>
              <a:rPr lang="en-US" altLang="zh-CN" dirty="0" smtClean="0"/>
            </a:br>
            <a:r>
              <a:rPr lang="en-US" altLang="zh-CN" dirty="0" smtClean="0"/>
              <a:t>            &lt;/intent-filter&gt; </a:t>
            </a:r>
            <a:br>
              <a:rPr lang="en-US" altLang="zh-CN" dirty="0" smtClean="0"/>
            </a:br>
            <a:r>
              <a:rPr lang="en-US" altLang="zh-CN" dirty="0" smtClean="0"/>
              <a:t>        &lt;/receiver&gt;</a:t>
            </a:r>
            <a:endParaRPr lang="zh-CN" altLang="en-US" dirty="0"/>
          </a:p>
        </p:txBody>
      </p:sp>
      <p:sp>
        <p:nvSpPr>
          <p:cNvPr id="8" name="矩形 7"/>
          <p:cNvSpPr/>
          <p:nvPr/>
        </p:nvSpPr>
        <p:spPr>
          <a:xfrm>
            <a:off x="1043608" y="5229200"/>
            <a:ext cx="7920880" cy="923330"/>
          </a:xfrm>
          <a:prstGeom prst="rect">
            <a:avLst/>
          </a:prstGeom>
        </p:spPr>
        <p:txBody>
          <a:bodyPr wrap="square">
            <a:spAutoFit/>
          </a:bodyPr>
          <a:lstStyle/>
          <a:p>
            <a:r>
              <a:rPr lang="en-US" altLang="zh-CN" dirty="0" smtClean="0"/>
              <a:t>&lt;uses-permission </a:t>
            </a:r>
            <a:r>
              <a:rPr lang="en-US" altLang="zh-CN" dirty="0" smtClean="0"/>
              <a:t>	android:name</a:t>
            </a:r>
            <a:r>
              <a:rPr lang="en-US" altLang="zh-CN" dirty="0" smtClean="0"/>
              <a:t>="android.permission.RECEIVE_BOOT_COMPLETED</a:t>
            </a:r>
            <a:r>
              <a:rPr lang="en-US" altLang="zh-CN" dirty="0" smtClean="0"/>
              <a:t>"&gt;</a:t>
            </a:r>
          </a:p>
          <a:p>
            <a:r>
              <a:rPr lang="en-US" altLang="zh-CN" dirty="0" smtClean="0"/>
              <a:t>&lt;/</a:t>
            </a:r>
            <a:r>
              <a:rPr lang="en-US" altLang="zh-CN" dirty="0" smtClean="0"/>
              <a:t>uses-permission&gt;</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3"/>
            <a:ext cx="8229600" cy="576064"/>
          </a:xfrm>
        </p:spPr>
        <p:txBody>
          <a:bodyPr>
            <a:normAutofit lnSpcReduction="10000"/>
          </a:bodyPr>
          <a:lstStyle/>
          <a:p>
            <a:r>
              <a:rPr lang="en-US" altLang="zh-CN" dirty="0" smtClean="0"/>
              <a:t>Service</a:t>
            </a:r>
            <a:r>
              <a:rPr lang="zh-CN" altLang="en-US" dirty="0" smtClean="0"/>
              <a:t>其他</a:t>
            </a:r>
            <a:endParaRPr lang="en-US" altLang="zh-CN" dirty="0" smtClean="0"/>
          </a:p>
        </p:txBody>
      </p:sp>
      <p:sp>
        <p:nvSpPr>
          <p:cNvPr id="5" name="内容占位符 2"/>
          <p:cNvSpPr txBox="1">
            <a:spLocks/>
          </p:cNvSpPr>
          <p:nvPr/>
        </p:nvSpPr>
        <p:spPr>
          <a:xfrm>
            <a:off x="539552" y="1124744"/>
            <a:ext cx="8229600" cy="5256584"/>
          </a:xfrm>
          <a:prstGeom prst="rect">
            <a:avLst/>
          </a:prstGeom>
        </p:spPr>
        <p:txBody>
          <a:bodyPr vert="horz" lIns="91440" tIns="45720" rIns="91440" bIns="45720" rtlCol="0">
            <a:normAutofit/>
          </a:bodyPr>
          <a:lstStyle/>
          <a:p>
            <a:pPr marL="342900" indent="-342900">
              <a:lnSpc>
                <a:spcPct val="150000"/>
              </a:lnSpc>
              <a:spcBef>
                <a:spcPct val="20000"/>
              </a:spcBef>
            </a:pPr>
            <a:r>
              <a:rPr lang="en-US" altLang="zh-CN" sz="2000" b="1" dirty="0" smtClean="0"/>
              <a:t>	</a:t>
            </a:r>
            <a:r>
              <a:rPr lang="en-US" altLang="zh-CN" sz="2000" b="1" dirty="0" smtClean="0"/>
              <a:t>4. </a:t>
            </a:r>
            <a:r>
              <a:rPr lang="zh-CN" altLang="en-US" sz="2000" b="1" dirty="0" smtClean="0"/>
              <a:t>系</a:t>
            </a:r>
            <a:r>
              <a:rPr lang="zh-CN" altLang="en-US" sz="2000" b="1" dirty="0" smtClean="0"/>
              <a:t>统服务</a:t>
            </a:r>
            <a:endParaRPr lang="en-US" altLang="zh-CN" sz="2000" b="1" dirty="0" smtClean="0"/>
          </a:p>
          <a:p>
            <a:pPr marL="342900" indent="-342900">
              <a:lnSpc>
                <a:spcPct val="150000"/>
              </a:lnSpc>
              <a:spcBef>
                <a:spcPct val="20000"/>
              </a:spcBef>
            </a:pPr>
            <a:r>
              <a:rPr lang="en-US" altLang="zh-CN" sz="2000" b="1" dirty="0" smtClean="0"/>
              <a:t>	</a:t>
            </a:r>
          </a:p>
        </p:txBody>
      </p:sp>
      <p:sp>
        <p:nvSpPr>
          <p:cNvPr id="6" name="TextBox 5"/>
          <p:cNvSpPr txBox="1"/>
          <p:nvPr/>
        </p:nvSpPr>
        <p:spPr>
          <a:xfrm>
            <a:off x="971600" y="1772816"/>
            <a:ext cx="7740352" cy="3970318"/>
          </a:xfrm>
          <a:prstGeom prst="rect">
            <a:avLst/>
          </a:prstGeom>
          <a:noFill/>
        </p:spPr>
        <p:txBody>
          <a:bodyPr wrap="square" rtlCol="0">
            <a:spAutoFit/>
          </a:bodyPr>
          <a:lstStyle/>
          <a:p>
            <a:pPr marL="342900" lvl="0" indent="-342900" fontAlgn="base">
              <a:spcBef>
                <a:spcPct val="0"/>
              </a:spcBef>
              <a:spcAft>
                <a:spcPct val="0"/>
              </a:spcAft>
              <a:buAutoNum type="arabicPeriod"/>
            </a:pPr>
            <a:r>
              <a:rPr lang="zh-CN" altLang="en-US" sz="1400" dirty="0" smtClean="0">
                <a:latin typeface="Consolas" pitchFamily="49" charset="0"/>
                <a:ea typeface="宋体" pitchFamily="2" charset="-122"/>
                <a:cs typeface="Consolas" pitchFamily="49" charset="0"/>
              </a:rPr>
              <a:t>电话管理器</a:t>
            </a:r>
            <a:r>
              <a:rPr lang="en-US" altLang="zh-CN" sz="1400" dirty="0" smtClean="0">
                <a:latin typeface="Consolas" pitchFamily="49" charset="0"/>
                <a:ea typeface="宋体" pitchFamily="2" charset="-122"/>
                <a:cs typeface="Consolas" pitchFamily="49" charset="0"/>
              </a:rPr>
              <a:t>(TelephoneManager)</a:t>
            </a:r>
          </a:p>
          <a:p>
            <a:pPr marL="342900" lvl="0" indent="-342900" fontAlgn="base">
              <a:spcBef>
                <a:spcPct val="0"/>
              </a:spcBef>
              <a:spcAft>
                <a:spcPct val="0"/>
              </a:spcAft>
            </a:pPr>
            <a:r>
              <a:rPr lang="en-US" altLang="zh-CN" sz="1400" dirty="0" smtClean="0">
                <a:latin typeface="Consolas" pitchFamily="49" charset="0"/>
                <a:ea typeface="宋体" pitchFamily="2" charset="-122"/>
                <a:cs typeface="Consolas" pitchFamily="49" charset="0"/>
              </a:rPr>
              <a:t>	</a:t>
            </a:r>
            <a:r>
              <a:rPr lang="en-US" altLang="zh-CN" sz="1400" dirty="0" smtClean="0">
                <a:latin typeface="Consolas" pitchFamily="49" charset="0"/>
                <a:ea typeface="宋体" pitchFamily="2" charset="-122"/>
                <a:cs typeface="Consolas" pitchFamily="49" charset="0"/>
              </a:rPr>
              <a:t>TelephonyManager </a:t>
            </a:r>
            <a:r>
              <a:rPr lang="en-US" altLang="zh-CN" sz="1400" dirty="0" smtClean="0">
                <a:latin typeface="Consolas" pitchFamily="49" charset="0"/>
                <a:ea typeface="宋体" pitchFamily="2" charset="-122"/>
                <a:cs typeface="Consolas" pitchFamily="49" charset="0"/>
              </a:rPr>
              <a:t>telephonyManager = </a:t>
            </a:r>
            <a:endParaRPr lang="en-US" altLang="zh-CN" sz="1400" dirty="0" smtClean="0">
              <a:latin typeface="Consolas" pitchFamily="49" charset="0"/>
              <a:ea typeface="宋体" pitchFamily="2" charset="-122"/>
              <a:cs typeface="Consolas" pitchFamily="49" charset="0"/>
            </a:endParaRPr>
          </a:p>
          <a:p>
            <a:pPr marL="342900" lvl="0" indent="-342900" fontAlgn="base">
              <a:spcBef>
                <a:spcPct val="0"/>
              </a:spcBef>
              <a:spcAft>
                <a:spcPct val="0"/>
              </a:spcAft>
            </a:pPr>
            <a:r>
              <a:rPr lang="en-US" altLang="zh-CN" sz="1400" dirty="0" smtClean="0">
                <a:latin typeface="Consolas" pitchFamily="49" charset="0"/>
                <a:ea typeface="宋体" pitchFamily="2" charset="-122"/>
                <a:cs typeface="Consolas" pitchFamily="49" charset="0"/>
              </a:rPr>
              <a:t>	</a:t>
            </a:r>
            <a:r>
              <a:rPr lang="en-US" altLang="zh-CN" sz="1400" dirty="0" smtClean="0">
                <a:latin typeface="Consolas" pitchFamily="49" charset="0"/>
                <a:ea typeface="宋体" pitchFamily="2" charset="-122"/>
                <a:cs typeface="Consolas" pitchFamily="49" charset="0"/>
              </a:rPr>
              <a:t>	(</a:t>
            </a:r>
            <a:r>
              <a:rPr lang="en-US" altLang="zh-CN" sz="1400" dirty="0" smtClean="0">
                <a:latin typeface="Consolas" pitchFamily="49" charset="0"/>
                <a:ea typeface="宋体" pitchFamily="2" charset="-122"/>
                <a:cs typeface="Consolas" pitchFamily="49" charset="0"/>
              </a:rPr>
              <a:t>TelephonyManager) getSystemService(Context.TELEPHONY_SERVICE</a:t>
            </a:r>
            <a:r>
              <a:rPr lang="en-US" altLang="zh-CN" sz="1400" dirty="0" smtClean="0">
                <a:latin typeface="Consolas" pitchFamily="49" charset="0"/>
                <a:ea typeface="宋体" pitchFamily="2" charset="-122"/>
                <a:cs typeface="Consolas" pitchFamily="49" charset="0"/>
              </a:rPr>
              <a:t>);</a:t>
            </a:r>
          </a:p>
          <a:p>
            <a:pPr marL="342900" lvl="0" indent="-342900" fontAlgn="base">
              <a:spcBef>
                <a:spcPct val="0"/>
              </a:spcBef>
              <a:spcAft>
                <a:spcPct val="0"/>
              </a:spcAft>
            </a:pPr>
            <a:endParaRPr lang="en-US" altLang="zh-CN" sz="1400" dirty="0" smtClean="0">
              <a:latin typeface="Consolas" pitchFamily="49" charset="0"/>
              <a:ea typeface="宋体" pitchFamily="2" charset="-122"/>
              <a:cs typeface="Consolas" pitchFamily="49" charset="0"/>
            </a:endParaRPr>
          </a:p>
          <a:p>
            <a:pPr marL="342900" lvl="0" indent="-342900" fontAlgn="base">
              <a:spcBef>
                <a:spcPct val="0"/>
              </a:spcBef>
              <a:spcAft>
                <a:spcPct val="0"/>
              </a:spcAft>
            </a:pPr>
            <a:r>
              <a:rPr lang="en-US" altLang="zh-CN" sz="1400" dirty="0" smtClean="0">
                <a:latin typeface="Consolas" pitchFamily="49" charset="0"/>
                <a:ea typeface="宋体" pitchFamily="2" charset="-122"/>
                <a:cs typeface="Consolas" pitchFamily="49" charset="0"/>
              </a:rPr>
              <a:t>2. </a:t>
            </a:r>
            <a:r>
              <a:rPr lang="zh-CN" altLang="en-US" sz="1400" dirty="0" smtClean="0">
                <a:latin typeface="Consolas" pitchFamily="49" charset="0"/>
                <a:ea typeface="宋体" pitchFamily="2" charset="-122"/>
                <a:cs typeface="Consolas" pitchFamily="49" charset="0"/>
              </a:rPr>
              <a:t>短</a:t>
            </a:r>
            <a:r>
              <a:rPr lang="zh-CN" altLang="en-US" sz="1400" dirty="0" smtClean="0">
                <a:latin typeface="Consolas" pitchFamily="49" charset="0"/>
                <a:ea typeface="宋体" pitchFamily="2" charset="-122"/>
                <a:cs typeface="Consolas" pitchFamily="49" charset="0"/>
              </a:rPr>
              <a:t>信管理器</a:t>
            </a:r>
            <a:endParaRPr lang="en-US" altLang="zh-CN" sz="1400" dirty="0" smtClean="0">
              <a:latin typeface="Consolas" pitchFamily="49" charset="0"/>
              <a:ea typeface="宋体" pitchFamily="2" charset="-122"/>
              <a:cs typeface="Consolas" pitchFamily="49" charset="0"/>
            </a:endParaRPr>
          </a:p>
          <a:p>
            <a:pPr marL="342900" lvl="0" indent="-342900" fontAlgn="base">
              <a:spcBef>
                <a:spcPct val="0"/>
              </a:spcBef>
              <a:spcAft>
                <a:spcPct val="0"/>
              </a:spcAft>
            </a:pPr>
            <a:r>
              <a:rPr lang="en-US" altLang="zh-CN" sz="1400" dirty="0" smtClean="0">
                <a:latin typeface="Consolas" pitchFamily="49" charset="0"/>
                <a:ea typeface="宋体" pitchFamily="2" charset="-122"/>
                <a:cs typeface="Consolas" pitchFamily="49" charset="0"/>
              </a:rPr>
              <a:t>	</a:t>
            </a:r>
            <a:r>
              <a:rPr lang="en-US" altLang="zh-CN" sz="1400" dirty="0" smtClean="0"/>
              <a:t> SmsManager smsManager = SmsManager.</a:t>
            </a:r>
            <a:r>
              <a:rPr lang="en-US" altLang="zh-CN" sz="1400" i="1" dirty="0" smtClean="0"/>
              <a:t>getDefault</a:t>
            </a:r>
            <a:r>
              <a:rPr lang="en-US" altLang="zh-CN" sz="1400" dirty="0" smtClean="0"/>
              <a:t>();</a:t>
            </a:r>
          </a:p>
          <a:p>
            <a:pPr marL="342900" lvl="0" indent="-342900" fontAlgn="base">
              <a:spcBef>
                <a:spcPct val="0"/>
              </a:spcBef>
              <a:spcAft>
                <a:spcPct val="0"/>
              </a:spcAft>
            </a:pPr>
            <a:endParaRPr lang="en-US" altLang="zh-CN" sz="1400" dirty="0" smtClean="0"/>
          </a:p>
          <a:p>
            <a:pPr marL="342900" lvl="0" indent="-342900" fontAlgn="base">
              <a:spcBef>
                <a:spcPct val="0"/>
              </a:spcBef>
              <a:spcAft>
                <a:spcPct val="0"/>
              </a:spcAft>
            </a:pPr>
            <a:r>
              <a:rPr lang="en-US" altLang="zh-CN" sz="1400" dirty="0" smtClean="0">
                <a:latin typeface="Arial" pitchFamily="34" charset="0"/>
                <a:ea typeface="宋体" pitchFamily="2" charset="-122"/>
                <a:cs typeface="宋体" pitchFamily="2" charset="-122"/>
              </a:rPr>
              <a:t>3. </a:t>
            </a:r>
            <a:r>
              <a:rPr lang="zh-CN" altLang="en-US" sz="1400" dirty="0" smtClean="0">
                <a:latin typeface="Arial" pitchFamily="34" charset="0"/>
                <a:ea typeface="宋体" pitchFamily="2" charset="-122"/>
                <a:cs typeface="宋体" pitchFamily="2" charset="-122"/>
              </a:rPr>
              <a:t>音频管理器</a:t>
            </a:r>
            <a:endParaRPr lang="en-US" altLang="zh-CN" sz="1400" dirty="0" smtClean="0">
              <a:latin typeface="Arial" pitchFamily="34" charset="0"/>
              <a:ea typeface="宋体" pitchFamily="2" charset="-122"/>
              <a:cs typeface="宋体" pitchFamily="2" charset="-122"/>
            </a:endParaRPr>
          </a:p>
          <a:p>
            <a:pPr marL="342900" lvl="0" indent="-342900" fontAlgn="base">
              <a:spcBef>
                <a:spcPct val="0"/>
              </a:spcBef>
              <a:spcAft>
                <a:spcPct val="0"/>
              </a:spcAft>
            </a:pPr>
            <a:r>
              <a:rPr lang="en-US" altLang="zh-CN" sz="1400" dirty="0" smtClean="0">
                <a:latin typeface="Arial" pitchFamily="34" charset="0"/>
                <a:ea typeface="宋体" pitchFamily="2" charset="-122"/>
                <a:cs typeface="宋体" pitchFamily="2" charset="-122"/>
              </a:rPr>
              <a:t>	</a:t>
            </a:r>
            <a:r>
              <a:rPr lang="en-US" altLang="zh-CN" sz="1400" dirty="0" smtClean="0"/>
              <a:t> AudioManager audioManager = (AudioManager) getSystemService(Context.</a:t>
            </a:r>
            <a:r>
              <a:rPr lang="en-US" altLang="zh-CN" sz="1400" i="1" dirty="0" smtClean="0"/>
              <a:t>AUDIO_SERVICE</a:t>
            </a:r>
            <a:r>
              <a:rPr lang="en-US" altLang="zh-CN" sz="1400" dirty="0" smtClean="0"/>
              <a:t>);</a:t>
            </a:r>
          </a:p>
          <a:p>
            <a:pPr marL="342900" lvl="0" indent="-342900" fontAlgn="base">
              <a:spcBef>
                <a:spcPct val="0"/>
              </a:spcBef>
              <a:spcAft>
                <a:spcPct val="0"/>
              </a:spcAft>
            </a:pPr>
            <a:endParaRPr lang="en-US" altLang="zh-CN" sz="1400" dirty="0" smtClean="0"/>
          </a:p>
          <a:p>
            <a:pPr marL="342900" lvl="0" indent="-342900" fontAlgn="base">
              <a:spcBef>
                <a:spcPct val="0"/>
              </a:spcBef>
              <a:spcAft>
                <a:spcPct val="0"/>
              </a:spcAft>
            </a:pPr>
            <a:r>
              <a:rPr lang="en-US" altLang="zh-CN" sz="1400" dirty="0" smtClean="0">
                <a:latin typeface="Arial" pitchFamily="34" charset="0"/>
                <a:ea typeface="宋体" pitchFamily="2" charset="-122"/>
                <a:cs typeface="宋体" pitchFamily="2" charset="-122"/>
              </a:rPr>
              <a:t>4. </a:t>
            </a:r>
            <a:r>
              <a:rPr lang="zh-CN" altLang="en-US" sz="1400" dirty="0" smtClean="0">
                <a:latin typeface="Arial" pitchFamily="34" charset="0"/>
                <a:ea typeface="宋体" pitchFamily="2" charset="-122"/>
                <a:cs typeface="宋体" pitchFamily="2" charset="-122"/>
              </a:rPr>
              <a:t>振动器</a:t>
            </a:r>
            <a:endParaRPr lang="en-US" altLang="zh-CN" sz="1400" dirty="0" smtClean="0">
              <a:latin typeface="Arial" pitchFamily="34" charset="0"/>
              <a:ea typeface="宋体" pitchFamily="2" charset="-122"/>
              <a:cs typeface="宋体" pitchFamily="2" charset="-122"/>
            </a:endParaRPr>
          </a:p>
          <a:p>
            <a:pPr marL="342900" lvl="0" indent="-342900" fontAlgn="base">
              <a:spcBef>
                <a:spcPct val="0"/>
              </a:spcBef>
              <a:spcAft>
                <a:spcPct val="0"/>
              </a:spcAft>
            </a:pPr>
            <a:r>
              <a:rPr lang="en-US" altLang="zh-CN" sz="1400" dirty="0" smtClean="0">
                <a:latin typeface="Arial" pitchFamily="34" charset="0"/>
                <a:ea typeface="宋体" pitchFamily="2" charset="-122"/>
                <a:cs typeface="宋体" pitchFamily="2" charset="-122"/>
              </a:rPr>
              <a:t>	</a:t>
            </a:r>
            <a:r>
              <a:rPr lang="en-US" altLang="zh-CN" sz="1400" dirty="0" smtClean="0"/>
              <a:t> Vibrator vibrator = (Vibrator)getSystemService(Context.</a:t>
            </a:r>
            <a:r>
              <a:rPr lang="en-US" altLang="zh-CN" sz="1400" i="1" dirty="0" smtClean="0"/>
              <a:t>VIBRATOR_SERVICE</a:t>
            </a:r>
            <a:r>
              <a:rPr lang="en-US" altLang="zh-CN" sz="1400" dirty="0" smtClean="0"/>
              <a:t>);</a:t>
            </a:r>
          </a:p>
          <a:p>
            <a:pPr marL="342900" lvl="0" indent="-342900" fontAlgn="base">
              <a:spcBef>
                <a:spcPct val="0"/>
              </a:spcBef>
              <a:spcAft>
                <a:spcPct val="0"/>
              </a:spcAft>
            </a:pPr>
            <a:endParaRPr lang="en-US" altLang="zh-CN" sz="1400" dirty="0" smtClean="0"/>
          </a:p>
          <a:p>
            <a:pPr marL="342900" lvl="0" indent="-342900" fontAlgn="base">
              <a:spcBef>
                <a:spcPct val="0"/>
              </a:spcBef>
              <a:spcAft>
                <a:spcPct val="0"/>
              </a:spcAft>
            </a:pPr>
            <a:r>
              <a:rPr lang="en-US" altLang="zh-CN" sz="1400" dirty="0" smtClean="0">
                <a:latin typeface="Arial" pitchFamily="34" charset="0"/>
                <a:ea typeface="宋体" pitchFamily="2" charset="-122"/>
                <a:cs typeface="宋体" pitchFamily="2" charset="-122"/>
              </a:rPr>
              <a:t>5. </a:t>
            </a:r>
            <a:r>
              <a:rPr lang="zh-CN" altLang="en-US" sz="1400" dirty="0" smtClean="0">
                <a:latin typeface="Arial" pitchFamily="34" charset="0"/>
                <a:ea typeface="宋体" pitchFamily="2" charset="-122"/>
                <a:cs typeface="宋体" pitchFamily="2" charset="-122"/>
              </a:rPr>
              <a:t>闹铃</a:t>
            </a:r>
            <a:endParaRPr lang="en-US" altLang="zh-CN" sz="1400" dirty="0" smtClean="0">
              <a:latin typeface="Arial" pitchFamily="34" charset="0"/>
              <a:ea typeface="宋体" pitchFamily="2" charset="-122"/>
              <a:cs typeface="宋体" pitchFamily="2" charset="-122"/>
            </a:endParaRPr>
          </a:p>
          <a:p>
            <a:pPr marL="342900" lvl="0" indent="-342900" fontAlgn="base">
              <a:spcBef>
                <a:spcPct val="0"/>
              </a:spcBef>
              <a:spcAft>
                <a:spcPct val="0"/>
              </a:spcAft>
            </a:pPr>
            <a:r>
              <a:rPr lang="en-US" altLang="zh-CN" sz="1400" dirty="0" smtClean="0">
                <a:latin typeface="Arial" pitchFamily="34" charset="0"/>
                <a:ea typeface="宋体" pitchFamily="2" charset="-122"/>
                <a:cs typeface="宋体" pitchFamily="2" charset="-122"/>
              </a:rPr>
              <a:t>	</a:t>
            </a:r>
            <a:r>
              <a:rPr lang="en-US" altLang="zh-CN" sz="1400" dirty="0" smtClean="0"/>
              <a:t> AlarmManager alarmManager = (AlarmManager) </a:t>
            </a:r>
            <a:r>
              <a:rPr lang="en-US" altLang="zh-CN" sz="1400" dirty="0" smtClean="0"/>
              <a:t>getSystemService(Service.</a:t>
            </a:r>
            <a:r>
              <a:rPr lang="en-US" altLang="zh-CN" sz="1400" i="1" dirty="0" smtClean="0"/>
              <a:t>ALARM_SERVICE</a:t>
            </a:r>
            <a:r>
              <a:rPr lang="en-US" altLang="zh-CN" sz="1400" dirty="0" smtClean="0"/>
              <a:t>);</a:t>
            </a:r>
          </a:p>
          <a:p>
            <a:pPr marL="342900" lvl="0" indent="-342900" fontAlgn="base">
              <a:spcBef>
                <a:spcPct val="0"/>
              </a:spcBef>
              <a:spcAft>
                <a:spcPct val="0"/>
              </a:spcAft>
            </a:pPr>
            <a:endParaRPr lang="en-US" altLang="zh-CN" sz="1400" dirty="0" smtClean="0"/>
          </a:p>
          <a:p>
            <a:pPr marL="342900" lvl="0" indent="-342900" fontAlgn="base">
              <a:spcBef>
                <a:spcPct val="0"/>
              </a:spcBef>
              <a:spcAft>
                <a:spcPct val="0"/>
              </a:spcAft>
            </a:pPr>
            <a:r>
              <a:rPr lang="en-US" altLang="zh-CN" sz="1400" dirty="0" smtClean="0">
                <a:latin typeface="Arial" pitchFamily="34" charset="0"/>
                <a:ea typeface="宋体" pitchFamily="2" charset="-122"/>
                <a:cs typeface="宋体" pitchFamily="2" charset="-122"/>
              </a:rPr>
              <a:t>…</a:t>
            </a:r>
          </a:p>
          <a:p>
            <a:pPr marL="342900" lvl="0" indent="-342900" fontAlgn="base">
              <a:spcBef>
                <a:spcPct val="0"/>
              </a:spcBef>
              <a:spcAft>
                <a:spcPct val="0"/>
              </a:spcAft>
            </a:pPr>
            <a:r>
              <a:rPr lang="en-US" altLang="zh-CN" sz="1400" dirty="0" smtClean="0">
                <a:latin typeface="Arial" pitchFamily="34" charset="0"/>
                <a:ea typeface="宋体" pitchFamily="2" charset="-122"/>
                <a:cs typeface="宋体" pitchFamily="2" charset="-122"/>
              </a:rPr>
              <a:t>…</a:t>
            </a:r>
            <a:endParaRPr lang="zh-CN" altLang="zh-CN" sz="1400" dirty="0" smtClean="0">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3"/>
            <a:ext cx="8229600" cy="576064"/>
          </a:xfrm>
        </p:spPr>
        <p:txBody>
          <a:bodyPr>
            <a:normAutofit lnSpcReduction="10000"/>
          </a:bodyPr>
          <a:lstStyle/>
          <a:p>
            <a:r>
              <a:rPr lang="en-US" altLang="zh-CN" dirty="0" smtClean="0"/>
              <a:t>Service</a:t>
            </a:r>
            <a:r>
              <a:rPr lang="zh-CN" altLang="en-US" dirty="0" smtClean="0"/>
              <a:t>是什么</a:t>
            </a:r>
            <a:endParaRPr lang="en-US" altLang="zh-CN" dirty="0" smtClean="0"/>
          </a:p>
        </p:txBody>
      </p:sp>
      <p:sp>
        <p:nvSpPr>
          <p:cNvPr id="5" name="内容占位符 2"/>
          <p:cNvSpPr txBox="1">
            <a:spLocks/>
          </p:cNvSpPr>
          <p:nvPr/>
        </p:nvSpPr>
        <p:spPr>
          <a:xfrm>
            <a:off x="539552" y="1124744"/>
            <a:ext cx="8229600" cy="5256584"/>
          </a:xfrm>
          <a:prstGeom prst="rect">
            <a:avLst/>
          </a:prstGeom>
        </p:spPr>
        <p:txBody>
          <a:bodyPr vert="horz" lIns="91440" tIns="45720" rIns="91440" bIns="45720" rtlCol="0">
            <a:normAutofit/>
          </a:bodyPr>
          <a:lstStyle/>
          <a:p>
            <a:pPr marL="342900" lvl="0" indent="-342900">
              <a:lnSpc>
                <a:spcPct val="150000"/>
              </a:lnSpc>
              <a:spcBef>
                <a:spcPct val="20000"/>
              </a:spcBef>
            </a:pPr>
            <a:r>
              <a:rPr lang="en-US" altLang="zh-CN" sz="2000" dirty="0" smtClean="0"/>
              <a:t>	</a:t>
            </a:r>
            <a:r>
              <a:rPr lang="en-US" altLang="zh-CN" sz="2000" b="1" dirty="0" smtClean="0"/>
              <a:t>Definition:</a:t>
            </a:r>
            <a:endParaRPr lang="en-US" altLang="zh-CN" sz="2000" dirty="0" smtClean="0"/>
          </a:p>
          <a:p>
            <a:pPr marL="342900" lvl="0" indent="-342900">
              <a:lnSpc>
                <a:spcPct val="150000"/>
              </a:lnSpc>
              <a:spcBef>
                <a:spcPct val="20000"/>
              </a:spcBef>
            </a:pPr>
            <a:r>
              <a:rPr lang="en-US" altLang="zh-CN" sz="2000" dirty="0" smtClean="0"/>
              <a:t>	A</a:t>
            </a:r>
            <a:r>
              <a:rPr lang="en-US" altLang="zh-CN" sz="2000" dirty="0"/>
              <a:t> </a:t>
            </a:r>
            <a:r>
              <a:rPr lang="en-US" altLang="zh-CN" sz="2000" dirty="0" smtClean="0">
                <a:solidFill>
                  <a:srgbClr val="0000FF"/>
                </a:solidFill>
              </a:rPr>
              <a:t>Service</a:t>
            </a:r>
            <a:r>
              <a:rPr lang="en-US" altLang="zh-CN" sz="2000" dirty="0"/>
              <a:t> is an application </a:t>
            </a:r>
            <a:r>
              <a:rPr lang="en-US" altLang="zh-CN" sz="2000" dirty="0">
                <a:solidFill>
                  <a:srgbClr val="0070C0"/>
                </a:solidFill>
              </a:rPr>
              <a:t>component</a:t>
            </a:r>
            <a:r>
              <a:rPr lang="en-US" altLang="zh-CN" sz="2000" dirty="0"/>
              <a:t> that can perform long-running operations in the </a:t>
            </a:r>
            <a:r>
              <a:rPr lang="en-US" altLang="zh-CN" sz="2000" dirty="0">
                <a:solidFill>
                  <a:srgbClr val="0070C0"/>
                </a:solidFill>
              </a:rPr>
              <a:t>background</a:t>
            </a:r>
            <a:r>
              <a:rPr lang="en-US" altLang="zh-CN" sz="2000" dirty="0"/>
              <a:t> and does not provide a user interface. Another application component can </a:t>
            </a:r>
            <a:r>
              <a:rPr lang="en-US" altLang="zh-CN" sz="2000" b="1" dirty="0"/>
              <a:t>start</a:t>
            </a:r>
            <a:r>
              <a:rPr lang="en-US" altLang="zh-CN" sz="2000" dirty="0"/>
              <a:t> a service and it will </a:t>
            </a:r>
            <a:r>
              <a:rPr lang="en-US" altLang="zh-CN" sz="2000" dirty="0">
                <a:solidFill>
                  <a:srgbClr val="0070C0"/>
                </a:solidFill>
              </a:rPr>
              <a:t>continue</a:t>
            </a:r>
            <a:r>
              <a:rPr lang="en-US" altLang="zh-CN" sz="2000" dirty="0"/>
              <a:t> to </a:t>
            </a:r>
            <a:r>
              <a:rPr lang="en-US" altLang="zh-CN" sz="2000" dirty="0">
                <a:solidFill>
                  <a:srgbClr val="0070C0"/>
                </a:solidFill>
              </a:rPr>
              <a:t>run</a:t>
            </a:r>
            <a:r>
              <a:rPr lang="en-US" altLang="zh-CN" sz="2000" dirty="0"/>
              <a:t> in the background </a:t>
            </a:r>
            <a:r>
              <a:rPr lang="en-US" altLang="zh-CN" sz="2000" dirty="0">
                <a:solidFill>
                  <a:srgbClr val="0070C0"/>
                </a:solidFill>
              </a:rPr>
              <a:t>even if </a:t>
            </a:r>
            <a:r>
              <a:rPr lang="en-US" altLang="zh-CN" sz="2000" dirty="0"/>
              <a:t>the user switches to another application. Additionally, a component can </a:t>
            </a:r>
            <a:r>
              <a:rPr lang="en-US" altLang="zh-CN" sz="2000" b="1" dirty="0"/>
              <a:t>bind</a:t>
            </a:r>
            <a:r>
              <a:rPr lang="en-US" altLang="zh-CN" sz="2000" dirty="0"/>
              <a:t> to a service to </a:t>
            </a:r>
            <a:r>
              <a:rPr lang="en-US" altLang="zh-CN" sz="2000" dirty="0">
                <a:solidFill>
                  <a:srgbClr val="0070C0"/>
                </a:solidFill>
              </a:rPr>
              <a:t>interact</a:t>
            </a:r>
            <a:r>
              <a:rPr lang="en-US" altLang="zh-CN" sz="2000" dirty="0"/>
              <a:t> with it and even perform interprocess communication (</a:t>
            </a:r>
            <a:r>
              <a:rPr lang="en-US" altLang="zh-CN" sz="2000" dirty="0">
                <a:solidFill>
                  <a:srgbClr val="0070C0"/>
                </a:solidFill>
              </a:rPr>
              <a:t>IPC</a:t>
            </a:r>
            <a:r>
              <a:rPr lang="en-US" altLang="zh-CN" sz="2000" dirty="0"/>
              <a:t>). For example, a service might handle network transactions, play music, perform file I/O, or interact with a content provider, all from the background.</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87824" y="2348880"/>
            <a:ext cx="3178696" cy="1584176"/>
          </a:xfrm>
        </p:spPr>
        <p:txBody>
          <a:bodyPr>
            <a:noAutofit/>
          </a:bodyPr>
          <a:lstStyle/>
          <a:p>
            <a:pPr algn="ctr">
              <a:buNone/>
            </a:pPr>
            <a:r>
              <a:rPr lang="en-US" altLang="zh-CN" sz="4800" dirty="0" smtClean="0"/>
              <a:t>End</a:t>
            </a:r>
          </a:p>
          <a:p>
            <a:pPr algn="ctr">
              <a:buNone/>
            </a:pPr>
            <a:r>
              <a:rPr lang="zh-CN" altLang="en-US" sz="4800" dirty="0" smtClean="0"/>
              <a:t>谢</a:t>
            </a:r>
            <a:r>
              <a:rPr lang="zh-CN" altLang="en-US" sz="4800" dirty="0" smtClean="0"/>
              <a:t>谢</a:t>
            </a:r>
            <a:endParaRPr lang="en-US" altLang="zh-CN" sz="48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539552" y="1124744"/>
            <a:ext cx="8229600" cy="5256584"/>
          </a:xfrm>
          <a:prstGeom prst="rect">
            <a:avLst/>
          </a:prstGeom>
        </p:spPr>
        <p:txBody>
          <a:bodyPr vert="horz" lIns="91440" tIns="45720" rIns="91440" bIns="45720" rtlCol="0">
            <a:normAutofit/>
          </a:bodyPr>
          <a:lstStyle/>
          <a:p>
            <a:pPr marL="342900" lvl="0" indent="-342900">
              <a:lnSpc>
                <a:spcPct val="150000"/>
              </a:lnSpc>
              <a:spcBef>
                <a:spcPct val="20000"/>
              </a:spcBef>
            </a:pPr>
            <a:r>
              <a:rPr lang="en-US" altLang="zh-CN" sz="2000" dirty="0" smtClean="0"/>
              <a:t>	</a:t>
            </a:r>
            <a:r>
              <a:rPr lang="en-US" altLang="zh-CN" sz="2000" b="1" dirty="0" smtClean="0"/>
              <a:t>Forms:</a:t>
            </a:r>
          </a:p>
          <a:p>
            <a:pPr marL="342900" lvl="0" indent="-342900">
              <a:lnSpc>
                <a:spcPct val="150000"/>
              </a:lnSpc>
              <a:spcBef>
                <a:spcPct val="20000"/>
              </a:spcBef>
            </a:pPr>
            <a:r>
              <a:rPr lang="en-US" altLang="zh-CN" sz="2000" dirty="0" smtClean="0"/>
              <a:t>	 A </a:t>
            </a:r>
            <a:r>
              <a:rPr lang="en-US" altLang="zh-CN" sz="2000" dirty="0" smtClean="0">
                <a:solidFill>
                  <a:srgbClr val="0000FF"/>
                </a:solidFill>
              </a:rPr>
              <a:t>Service</a:t>
            </a:r>
            <a:r>
              <a:rPr lang="en-US" altLang="zh-CN" sz="2000" dirty="0" smtClean="0"/>
              <a:t> can essentially take Two forms.</a:t>
            </a:r>
          </a:p>
          <a:p>
            <a:pPr marL="342900" lvl="0" indent="-342900">
              <a:lnSpc>
                <a:spcPct val="150000"/>
              </a:lnSpc>
              <a:spcBef>
                <a:spcPct val="20000"/>
              </a:spcBef>
            </a:pPr>
            <a:r>
              <a:rPr lang="en-US" altLang="zh-CN" sz="2000" dirty="0" smtClean="0"/>
              <a:t>	</a:t>
            </a:r>
            <a:r>
              <a:rPr lang="en-US" altLang="zh-CN" sz="2000" b="1" dirty="0" smtClean="0"/>
              <a:t>Started</a:t>
            </a:r>
            <a:r>
              <a:rPr lang="zh-CN" altLang="en-US" sz="2000" b="1" dirty="0" smtClean="0"/>
              <a:t>：</a:t>
            </a:r>
            <a:r>
              <a:rPr lang="en-US" altLang="zh-CN" sz="2000" dirty="0"/>
              <a:t>A service is "started" when an application component (such as an activity) starts it by calling </a:t>
            </a:r>
            <a:r>
              <a:rPr lang="en-US" altLang="zh-CN" sz="2000" dirty="0">
                <a:solidFill>
                  <a:srgbClr val="0070C0"/>
                </a:solidFill>
              </a:rPr>
              <a:t>startService</a:t>
            </a:r>
            <a:r>
              <a:rPr lang="en-US" altLang="zh-CN" sz="2000" dirty="0" smtClean="0">
                <a:solidFill>
                  <a:srgbClr val="0070C0"/>
                </a:solidFill>
              </a:rPr>
              <a:t>(). </a:t>
            </a:r>
            <a:r>
              <a:rPr lang="en-US" altLang="zh-CN" sz="2000" dirty="0" smtClean="0"/>
              <a:t>Once </a:t>
            </a:r>
            <a:r>
              <a:rPr lang="en-US" altLang="zh-CN" sz="2000" dirty="0"/>
              <a:t>started, a service can run in the background indefinitely, even if the component that started it is destroyed. Usually, a started service performs a single operation and does not return a result to the caller. For example, it might download or upload a file over the network. When the operation is done, the service should stop itself.</a:t>
            </a:r>
            <a:endParaRPr kumimoji="0" lang="zh-CN" altLang="en-US" sz="20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 name="内容占位符 2"/>
          <p:cNvSpPr>
            <a:spLocks noGrp="1"/>
          </p:cNvSpPr>
          <p:nvPr>
            <p:ph idx="1"/>
          </p:nvPr>
        </p:nvSpPr>
        <p:spPr>
          <a:xfrm>
            <a:off x="457200" y="476673"/>
            <a:ext cx="8229600" cy="576064"/>
          </a:xfrm>
        </p:spPr>
        <p:txBody>
          <a:bodyPr>
            <a:normAutofit lnSpcReduction="10000"/>
          </a:bodyPr>
          <a:lstStyle/>
          <a:p>
            <a:r>
              <a:rPr lang="en-US" altLang="zh-CN" dirty="0" smtClean="0"/>
              <a:t>Service</a:t>
            </a:r>
            <a:r>
              <a:rPr lang="zh-CN" altLang="en-US" dirty="0" smtClean="0"/>
              <a:t>是什么</a:t>
            </a:r>
            <a:endParaRPr lang="en-US" altLang="zh-CN"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539552" y="1124744"/>
            <a:ext cx="8229600" cy="5256584"/>
          </a:xfrm>
          <a:prstGeom prst="rect">
            <a:avLst/>
          </a:prstGeom>
        </p:spPr>
        <p:txBody>
          <a:bodyPr vert="horz" lIns="91440" tIns="45720" rIns="91440" bIns="45720" rtlCol="0">
            <a:normAutofit/>
          </a:bodyPr>
          <a:lstStyle/>
          <a:p>
            <a:pPr marL="342900" lvl="0" indent="-342900">
              <a:lnSpc>
                <a:spcPct val="150000"/>
              </a:lnSpc>
              <a:spcBef>
                <a:spcPct val="20000"/>
              </a:spcBef>
            </a:pPr>
            <a:r>
              <a:rPr lang="en-US" altLang="zh-CN" sz="2000" dirty="0" smtClean="0"/>
              <a:t>	</a:t>
            </a:r>
            <a:r>
              <a:rPr lang="en-US" altLang="zh-CN" sz="2000" b="1" dirty="0" smtClean="0"/>
              <a:t>Forms:</a:t>
            </a:r>
          </a:p>
          <a:p>
            <a:pPr marL="342900" lvl="0" indent="-342900">
              <a:lnSpc>
                <a:spcPct val="150000"/>
              </a:lnSpc>
              <a:spcBef>
                <a:spcPct val="20000"/>
              </a:spcBef>
            </a:pPr>
            <a:r>
              <a:rPr lang="en-US" altLang="zh-CN" sz="2000" dirty="0" smtClean="0"/>
              <a:t>	 A </a:t>
            </a:r>
            <a:r>
              <a:rPr lang="en-US" altLang="zh-CN" sz="2000" dirty="0" smtClean="0">
                <a:solidFill>
                  <a:srgbClr val="0000FF"/>
                </a:solidFill>
              </a:rPr>
              <a:t>Service</a:t>
            </a:r>
            <a:r>
              <a:rPr lang="en-US" altLang="zh-CN" sz="2000" dirty="0" smtClean="0"/>
              <a:t> can essentially take Two forms.</a:t>
            </a:r>
          </a:p>
          <a:p>
            <a:pPr marL="342900" lvl="0" indent="-342900">
              <a:lnSpc>
                <a:spcPct val="150000"/>
              </a:lnSpc>
              <a:spcBef>
                <a:spcPct val="20000"/>
              </a:spcBef>
            </a:pPr>
            <a:r>
              <a:rPr lang="en-US" altLang="zh-CN" sz="2000" dirty="0" smtClean="0"/>
              <a:t>	</a:t>
            </a:r>
            <a:r>
              <a:rPr lang="en-US" altLang="zh-CN" sz="2000" b="1" dirty="0" smtClean="0"/>
              <a:t>Bound</a:t>
            </a:r>
            <a:r>
              <a:rPr lang="zh-CN" altLang="en-US" sz="2000" b="1" dirty="0" smtClean="0"/>
              <a:t>：</a:t>
            </a:r>
            <a:r>
              <a:rPr lang="en-US" altLang="zh-CN" sz="2000" dirty="0" smtClean="0"/>
              <a:t>A service is "bound" when an application component binds to it by calling </a:t>
            </a:r>
            <a:r>
              <a:rPr lang="en-US" altLang="zh-CN" sz="2000" dirty="0">
                <a:solidFill>
                  <a:srgbClr val="0070C0"/>
                </a:solidFill>
              </a:rPr>
              <a:t>bindService</a:t>
            </a:r>
            <a:r>
              <a:rPr lang="en-US" altLang="zh-CN" sz="2000" dirty="0" smtClean="0">
                <a:solidFill>
                  <a:srgbClr val="0070C0"/>
                </a:solidFill>
              </a:rPr>
              <a:t>()</a:t>
            </a:r>
            <a:r>
              <a:rPr lang="en-US" altLang="zh-CN" sz="2000" dirty="0" smtClean="0"/>
              <a:t>. A bound service offers a client-server interface that allows components to interact with the service, send requests, get results, and even do so across processes with interprocess communication (IPC). A bound service runs only as long as another application component is bound to it. Multiple components can bind to the service at once, but when all of them unbind, the service is destroyed.</a:t>
            </a:r>
            <a:endParaRPr kumimoji="0" lang="zh-CN" altLang="en-US" sz="20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 name="内容占位符 2"/>
          <p:cNvSpPr>
            <a:spLocks noGrp="1"/>
          </p:cNvSpPr>
          <p:nvPr>
            <p:ph idx="1"/>
          </p:nvPr>
        </p:nvSpPr>
        <p:spPr>
          <a:xfrm>
            <a:off x="457200" y="476673"/>
            <a:ext cx="8229600" cy="576064"/>
          </a:xfrm>
        </p:spPr>
        <p:txBody>
          <a:bodyPr>
            <a:normAutofit lnSpcReduction="10000"/>
          </a:bodyPr>
          <a:lstStyle/>
          <a:p>
            <a:r>
              <a:rPr lang="en-US" altLang="zh-CN" dirty="0" smtClean="0"/>
              <a:t>Service</a:t>
            </a:r>
            <a:r>
              <a:rPr lang="zh-CN" altLang="en-US" dirty="0" smtClean="0"/>
              <a:t>是什么</a:t>
            </a:r>
            <a:endParaRPr lang="en-US" altLang="zh-C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539552" y="1124744"/>
            <a:ext cx="8229600" cy="5256584"/>
          </a:xfrm>
          <a:prstGeom prst="rect">
            <a:avLst/>
          </a:prstGeom>
        </p:spPr>
        <p:txBody>
          <a:bodyPr vert="horz" lIns="91440" tIns="45720" rIns="91440" bIns="45720" rtlCol="0">
            <a:normAutofit/>
          </a:bodyPr>
          <a:lstStyle/>
          <a:p>
            <a:pPr marL="342900" lvl="0" indent="-342900">
              <a:lnSpc>
                <a:spcPct val="150000"/>
              </a:lnSpc>
              <a:spcBef>
                <a:spcPct val="20000"/>
              </a:spcBef>
            </a:pPr>
            <a:r>
              <a:rPr lang="en-US" altLang="zh-CN" sz="2000" dirty="0" smtClean="0"/>
              <a:t>	</a:t>
            </a:r>
            <a:r>
              <a:rPr lang="en-US" altLang="zh-CN" sz="2000" b="1" dirty="0" smtClean="0"/>
              <a:t>Caution:</a:t>
            </a:r>
          </a:p>
          <a:p>
            <a:pPr marL="342900" lvl="0" indent="-342900">
              <a:lnSpc>
                <a:spcPct val="150000"/>
              </a:lnSpc>
              <a:spcBef>
                <a:spcPct val="20000"/>
              </a:spcBef>
            </a:pPr>
            <a:r>
              <a:rPr lang="en-US" altLang="zh-CN" sz="2000" dirty="0" smtClean="0"/>
              <a:t>	 A </a:t>
            </a:r>
            <a:r>
              <a:rPr lang="en-US" altLang="zh-CN" sz="2000" dirty="0" smtClean="0">
                <a:solidFill>
                  <a:srgbClr val="0000FF"/>
                </a:solidFill>
              </a:rPr>
              <a:t>Service</a:t>
            </a:r>
            <a:r>
              <a:rPr lang="en-US" altLang="zh-CN" sz="2000" dirty="0" smtClean="0"/>
              <a:t>  runs in the main thread of its hosting process—the service does </a:t>
            </a:r>
            <a:r>
              <a:rPr lang="en-US" altLang="zh-CN" sz="2000" b="1" dirty="0" smtClean="0"/>
              <a:t>not</a:t>
            </a:r>
            <a:r>
              <a:rPr lang="en-US" altLang="zh-CN" sz="2000" dirty="0" smtClean="0"/>
              <a:t> create its own thread and does </a:t>
            </a:r>
            <a:r>
              <a:rPr lang="en-US" altLang="zh-CN" sz="2000" b="1" dirty="0" smtClean="0"/>
              <a:t>not</a:t>
            </a:r>
            <a:r>
              <a:rPr lang="en-US" altLang="zh-CN" sz="2000" dirty="0" smtClean="0"/>
              <a:t> run in a separate process (unless you specify otherwise). This means that, if your service is going to do any CPU intensive work or blocking operations (such as MP3 playback or networking), you should create a new thread within the service to do that work. By using a separate thread, you will reduce the risk of Application Not Responding (ANR) errors and the application's main thread can remain dedicated to user interaction with your activities.</a:t>
            </a:r>
            <a:endParaRPr kumimoji="0" lang="zh-CN" altLang="en-US" sz="20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 name="内容占位符 2"/>
          <p:cNvSpPr>
            <a:spLocks noGrp="1"/>
          </p:cNvSpPr>
          <p:nvPr>
            <p:ph idx="1"/>
          </p:nvPr>
        </p:nvSpPr>
        <p:spPr>
          <a:xfrm>
            <a:off x="457200" y="476673"/>
            <a:ext cx="8229600" cy="576064"/>
          </a:xfrm>
        </p:spPr>
        <p:txBody>
          <a:bodyPr>
            <a:normAutofit lnSpcReduction="10000"/>
          </a:bodyPr>
          <a:lstStyle/>
          <a:p>
            <a:r>
              <a:rPr lang="en-US" altLang="zh-CN" dirty="0" smtClean="0"/>
              <a:t>Service</a:t>
            </a:r>
            <a:r>
              <a:rPr lang="zh-CN" altLang="en-US" dirty="0" smtClean="0"/>
              <a:t>是什么</a:t>
            </a:r>
            <a:endParaRPr lang="en-US" altLang="zh-CN"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539552" y="1196752"/>
            <a:ext cx="8229600" cy="5328592"/>
          </a:xfrm>
          <a:prstGeom prst="rect">
            <a:avLst/>
          </a:prstGeom>
        </p:spPr>
        <p:txBody>
          <a:bodyPr vert="horz" lIns="91440" tIns="45720" rIns="91440" bIns="45720" rtlCol="0">
            <a:normAutofit fontScale="92500"/>
          </a:bodyPr>
          <a:lstStyle/>
          <a:p>
            <a:pPr marL="342900" indent="-342900">
              <a:lnSpc>
                <a:spcPct val="150000"/>
              </a:lnSpc>
              <a:spcBef>
                <a:spcPct val="20000"/>
              </a:spcBef>
            </a:pPr>
            <a:r>
              <a:rPr lang="en-US" altLang="zh-CN" sz="2000" dirty="0" smtClean="0"/>
              <a:t>	</a:t>
            </a:r>
            <a:r>
              <a:rPr lang="en-US" altLang="zh-CN" sz="2000" b="1" dirty="0" smtClean="0"/>
              <a:t>Use </a:t>
            </a:r>
            <a:r>
              <a:rPr lang="en-US" altLang="zh-CN" sz="2000" b="1" dirty="0"/>
              <a:t>a service or a </a:t>
            </a:r>
            <a:r>
              <a:rPr lang="en-US" altLang="zh-CN" sz="2000" b="1" dirty="0" smtClean="0"/>
              <a:t>thread?</a:t>
            </a:r>
          </a:p>
          <a:p>
            <a:pPr marL="342900" indent="-342900">
              <a:lnSpc>
                <a:spcPct val="150000"/>
              </a:lnSpc>
              <a:spcBef>
                <a:spcPct val="20000"/>
              </a:spcBef>
            </a:pPr>
            <a:r>
              <a:rPr lang="en-US" altLang="zh-CN" sz="2000" b="1" dirty="0"/>
              <a:t>	</a:t>
            </a:r>
            <a:r>
              <a:rPr lang="en-US" altLang="zh-CN" sz="2000" dirty="0" smtClean="0"/>
              <a:t>A </a:t>
            </a:r>
            <a:r>
              <a:rPr lang="en-US" altLang="zh-CN" sz="2000" dirty="0" smtClean="0">
                <a:solidFill>
                  <a:srgbClr val="0000FF"/>
                </a:solidFill>
              </a:rPr>
              <a:t>Service</a:t>
            </a:r>
            <a:r>
              <a:rPr lang="en-US" altLang="zh-CN" sz="2000" dirty="0"/>
              <a:t> </a:t>
            </a:r>
            <a:r>
              <a:rPr lang="en-US" altLang="zh-CN" sz="2000" dirty="0" smtClean="0"/>
              <a:t>is </a:t>
            </a:r>
            <a:r>
              <a:rPr lang="en-US" altLang="zh-CN" sz="2000" dirty="0"/>
              <a:t>simply a component that can run in the background </a:t>
            </a:r>
            <a:r>
              <a:rPr lang="en-US" altLang="zh-CN" sz="2000" dirty="0" smtClean="0"/>
              <a:t>even when </a:t>
            </a:r>
            <a:r>
              <a:rPr lang="en-US" altLang="zh-CN" sz="2000" dirty="0"/>
              <a:t>the user is not interacting with your application. Thus, you should create a service only if that is what you </a:t>
            </a:r>
            <a:r>
              <a:rPr lang="en-US" altLang="zh-CN" sz="2000" dirty="0" smtClean="0"/>
              <a:t>need.</a:t>
            </a:r>
          </a:p>
          <a:p>
            <a:pPr marL="342900" indent="-342900">
              <a:lnSpc>
                <a:spcPct val="150000"/>
              </a:lnSpc>
              <a:spcBef>
                <a:spcPct val="20000"/>
              </a:spcBef>
            </a:pPr>
            <a:r>
              <a:rPr lang="en-US" altLang="zh-CN" sz="2000" dirty="0"/>
              <a:t>	</a:t>
            </a:r>
            <a:r>
              <a:rPr lang="en-US" altLang="zh-CN" sz="2000" dirty="0" smtClean="0"/>
              <a:t>If </a:t>
            </a:r>
            <a:r>
              <a:rPr lang="en-US" altLang="zh-CN" sz="2000" dirty="0"/>
              <a:t>you need to perform work outside your main thread, but only while the user is interacting with your application, then you should probably instead create a new thread and not a service. For example, if you want to play some music, but only while your activity is running, you might create </a:t>
            </a:r>
            <a:r>
              <a:rPr lang="en-US" altLang="zh-CN" sz="2000" dirty="0" smtClean="0"/>
              <a:t>a thread. </a:t>
            </a:r>
          </a:p>
          <a:p>
            <a:pPr marL="342900" indent="-342900">
              <a:lnSpc>
                <a:spcPct val="150000"/>
              </a:lnSpc>
              <a:spcBef>
                <a:spcPct val="20000"/>
              </a:spcBef>
            </a:pPr>
            <a:r>
              <a:rPr lang="en-US" altLang="zh-CN" sz="2000" dirty="0" smtClean="0"/>
              <a:t>	Remember </a:t>
            </a:r>
            <a:r>
              <a:rPr lang="en-US" altLang="zh-CN" sz="2000" dirty="0"/>
              <a:t>that if you do use a service, it still runs in your application's main thread by default, so you should still create a new thread within the service if it performs intensive or blocking operations.</a:t>
            </a:r>
          </a:p>
          <a:p>
            <a:pPr marL="342900" lvl="0" indent="-342900">
              <a:lnSpc>
                <a:spcPct val="150000"/>
              </a:lnSpc>
              <a:spcBef>
                <a:spcPct val="20000"/>
              </a:spcBef>
            </a:pPr>
            <a:endParaRPr kumimoji="0" lang="zh-CN" altLang="en-US" sz="20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 name="内容占位符 2"/>
          <p:cNvSpPr>
            <a:spLocks noGrp="1"/>
          </p:cNvSpPr>
          <p:nvPr>
            <p:ph idx="1"/>
          </p:nvPr>
        </p:nvSpPr>
        <p:spPr>
          <a:xfrm>
            <a:off x="457200" y="476673"/>
            <a:ext cx="8229600" cy="576064"/>
          </a:xfrm>
        </p:spPr>
        <p:txBody>
          <a:bodyPr>
            <a:normAutofit lnSpcReduction="10000"/>
          </a:bodyPr>
          <a:lstStyle/>
          <a:p>
            <a:r>
              <a:rPr lang="en-US" altLang="zh-CN" dirty="0" smtClean="0"/>
              <a:t>Service</a:t>
            </a:r>
            <a:r>
              <a:rPr lang="zh-CN" altLang="en-US" dirty="0" smtClean="0"/>
              <a:t>是什么</a:t>
            </a:r>
            <a:endParaRPr lang="en-US" altLang="zh-CN"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3"/>
            <a:ext cx="8229600" cy="576064"/>
          </a:xfrm>
        </p:spPr>
        <p:txBody>
          <a:bodyPr>
            <a:normAutofit lnSpcReduction="10000"/>
          </a:bodyPr>
          <a:lstStyle/>
          <a:p>
            <a:r>
              <a:rPr lang="en-US" altLang="zh-CN" dirty="0" smtClean="0"/>
              <a:t>Service</a:t>
            </a:r>
            <a:r>
              <a:rPr lang="zh-CN" altLang="en-US" dirty="0" smtClean="0"/>
              <a:t>的种类</a:t>
            </a:r>
            <a:endParaRPr lang="en-US" altLang="zh-CN" dirty="0" smtClean="0"/>
          </a:p>
        </p:txBody>
      </p:sp>
      <p:sp>
        <p:nvSpPr>
          <p:cNvPr id="5" name="内容占位符 2"/>
          <p:cNvSpPr txBox="1">
            <a:spLocks/>
          </p:cNvSpPr>
          <p:nvPr/>
        </p:nvSpPr>
        <p:spPr>
          <a:xfrm>
            <a:off x="539552" y="1124744"/>
            <a:ext cx="8229600" cy="5256584"/>
          </a:xfrm>
          <a:prstGeom prst="rect">
            <a:avLst/>
          </a:prstGeom>
        </p:spPr>
        <p:txBody>
          <a:bodyPr vert="horz" lIns="91440" tIns="45720" rIns="91440" bIns="45720" rtlCol="0">
            <a:normAutofit/>
          </a:bodyPr>
          <a:lstStyle/>
          <a:p>
            <a:pPr marL="342900" lvl="0" indent="-342900">
              <a:lnSpc>
                <a:spcPct val="150000"/>
              </a:lnSpc>
              <a:spcBef>
                <a:spcPct val="20000"/>
              </a:spcBef>
            </a:pPr>
            <a:r>
              <a:rPr lang="en-US" altLang="zh-CN" sz="2000" b="1" dirty="0" smtClean="0"/>
              <a:t>	</a:t>
            </a:r>
            <a:r>
              <a:rPr lang="zh-CN" altLang="en-US" sz="2000" b="1" dirty="0" smtClean="0"/>
              <a:t>按运行地点分</a:t>
            </a:r>
            <a:r>
              <a:rPr lang="en-US" altLang="zh-CN" sz="2000" b="1" dirty="0" smtClean="0"/>
              <a:t>:</a:t>
            </a:r>
          </a:p>
          <a:p>
            <a:pPr marL="342900" lvl="0" indent="-342900">
              <a:lnSpc>
                <a:spcPct val="150000"/>
              </a:lnSpc>
              <a:spcBef>
                <a:spcPct val="20000"/>
              </a:spcBef>
            </a:pPr>
            <a:r>
              <a:rPr lang="en-US" altLang="zh-CN" sz="2000" dirty="0" smtClean="0"/>
              <a:t>	</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p:txBody>
      </p:sp>
      <p:graphicFrame>
        <p:nvGraphicFramePr>
          <p:cNvPr id="6" name="表格 5"/>
          <p:cNvGraphicFramePr>
            <a:graphicFrameLocks noGrp="1"/>
          </p:cNvGraphicFramePr>
          <p:nvPr/>
        </p:nvGraphicFramePr>
        <p:xfrm>
          <a:off x="971600" y="1772816"/>
          <a:ext cx="7416824" cy="3960441"/>
        </p:xfrm>
        <a:graphic>
          <a:graphicData uri="http://schemas.openxmlformats.org/drawingml/2006/table">
            <a:tbl>
              <a:tblPr firstRow="1" bandRow="1">
                <a:tableStyleId>{5C22544A-7EE6-4342-B048-85BDC9FD1C3A}</a:tableStyleId>
              </a:tblPr>
              <a:tblGrid>
                <a:gridCol w="1008112"/>
                <a:gridCol w="2016224"/>
                <a:gridCol w="3096344"/>
                <a:gridCol w="1296144"/>
              </a:tblGrid>
              <a:tr h="589853">
                <a:tc>
                  <a:txBody>
                    <a:bodyPr/>
                    <a:lstStyle/>
                    <a:p>
                      <a:pPr algn="ctr"/>
                      <a:r>
                        <a:rPr lang="zh-CN" altLang="en-US" sz="1800" dirty="0" smtClean="0"/>
                        <a:t>类别</a:t>
                      </a:r>
                      <a:endParaRPr lang="zh-CN" altLang="en-US" sz="1800" dirty="0"/>
                    </a:p>
                  </a:txBody>
                  <a:tcPr anchor="ctr"/>
                </a:tc>
                <a:tc>
                  <a:txBody>
                    <a:bodyPr/>
                    <a:lstStyle/>
                    <a:p>
                      <a:pPr algn="ctr"/>
                      <a:r>
                        <a:rPr lang="zh-CN" altLang="en-US" sz="1800" dirty="0" smtClean="0"/>
                        <a:t>区别</a:t>
                      </a:r>
                      <a:endParaRPr lang="zh-CN" altLang="en-US" sz="1800" dirty="0"/>
                    </a:p>
                  </a:txBody>
                  <a:tcPr anchor="ctr"/>
                </a:tc>
                <a:tc>
                  <a:txBody>
                    <a:bodyPr/>
                    <a:lstStyle/>
                    <a:p>
                      <a:pPr algn="ctr"/>
                      <a:r>
                        <a:rPr lang="zh-CN" altLang="en-US" sz="1800" dirty="0" smtClean="0"/>
                        <a:t>优点</a:t>
                      </a:r>
                      <a:endParaRPr lang="zh-CN" altLang="en-US" sz="1800" dirty="0"/>
                    </a:p>
                  </a:txBody>
                  <a:tcPr anchor="ctr"/>
                </a:tc>
                <a:tc>
                  <a:txBody>
                    <a:bodyPr/>
                    <a:lstStyle/>
                    <a:p>
                      <a:pPr algn="ctr"/>
                      <a:r>
                        <a:rPr lang="zh-CN" altLang="en-US" sz="1800" dirty="0" smtClean="0"/>
                        <a:t>缺点</a:t>
                      </a:r>
                      <a:endParaRPr lang="zh-CN" altLang="en-US" sz="1800" dirty="0"/>
                    </a:p>
                  </a:txBody>
                  <a:tcPr anchor="ctr"/>
                </a:tc>
              </a:tr>
              <a:tr h="1685294">
                <a:tc>
                  <a:txBody>
                    <a:bodyPr/>
                    <a:lstStyle/>
                    <a:p>
                      <a:pPr algn="ctr"/>
                      <a:r>
                        <a:rPr lang="zh-CN" altLang="en-US" sz="1200" dirty="0" smtClean="0"/>
                        <a:t>本地服务（</a:t>
                      </a:r>
                      <a:r>
                        <a:rPr lang="en-US" altLang="zh-CN" sz="1200" dirty="0" smtClean="0"/>
                        <a:t>Loacal</a:t>
                      </a:r>
                      <a:r>
                        <a:rPr lang="zh-CN" altLang="en-US" sz="1200" dirty="0" smtClean="0"/>
                        <a:t>）</a:t>
                      </a:r>
                      <a:endParaRPr lang="zh-CN" altLang="en-US" sz="1200" dirty="0"/>
                    </a:p>
                  </a:txBody>
                  <a:tcPr/>
                </a:tc>
                <a:tc>
                  <a:txBody>
                    <a:bodyPr/>
                    <a:lstStyle/>
                    <a:p>
                      <a:r>
                        <a:rPr lang="zh-CN" altLang="en-US" sz="1200" b="0" i="0" kern="1200" dirty="0" smtClean="0">
                          <a:solidFill>
                            <a:schemeClr val="dk1"/>
                          </a:solidFill>
                          <a:latin typeface="+mn-lt"/>
                          <a:ea typeface="+mn-ea"/>
                          <a:cs typeface="+mn-cs"/>
                        </a:rPr>
                        <a:t>该服务依附在主进程上</a:t>
                      </a:r>
                      <a:endParaRPr lang="zh-CN" altLang="en-US" sz="1200" dirty="0"/>
                    </a:p>
                  </a:txBody>
                  <a:tcPr/>
                </a:tc>
                <a:tc>
                  <a:txBody>
                    <a:bodyPr/>
                    <a:lstStyle/>
                    <a:p>
                      <a:r>
                        <a:rPr lang="zh-CN" altLang="en-US" sz="1200" b="0" i="0" kern="1200" dirty="0" smtClean="0">
                          <a:solidFill>
                            <a:schemeClr val="dk1"/>
                          </a:solidFill>
                          <a:latin typeface="+mn-lt"/>
                          <a:ea typeface="+mn-ea"/>
                          <a:cs typeface="+mn-cs"/>
                        </a:rPr>
                        <a:t>服务依附在主进程上而不是独立的进程，这样在一定程度上节约了资源，另外</a:t>
                      </a:r>
                      <a:r>
                        <a:rPr lang="en-US" altLang="zh-CN" sz="1200" b="0" i="0" kern="1200" dirty="0" smtClean="0">
                          <a:solidFill>
                            <a:schemeClr val="dk1"/>
                          </a:solidFill>
                          <a:latin typeface="+mn-lt"/>
                          <a:ea typeface="+mn-ea"/>
                          <a:cs typeface="+mn-cs"/>
                        </a:rPr>
                        <a:t>Local</a:t>
                      </a:r>
                      <a:r>
                        <a:rPr lang="zh-CN" altLang="en-US" sz="1200" b="0" i="0" kern="1200" dirty="0" smtClean="0">
                          <a:solidFill>
                            <a:schemeClr val="dk1"/>
                          </a:solidFill>
                          <a:latin typeface="+mn-lt"/>
                          <a:ea typeface="+mn-ea"/>
                          <a:cs typeface="+mn-cs"/>
                        </a:rPr>
                        <a:t>服务因为是在同一进程因此不需要</a:t>
                      </a:r>
                      <a:r>
                        <a:rPr lang="en-US" altLang="zh-CN" sz="1200" b="0" i="0" kern="1200" dirty="0" smtClean="0">
                          <a:solidFill>
                            <a:schemeClr val="dk1"/>
                          </a:solidFill>
                          <a:latin typeface="+mn-lt"/>
                          <a:ea typeface="+mn-ea"/>
                          <a:cs typeface="+mn-cs"/>
                        </a:rPr>
                        <a:t>IPC</a:t>
                      </a:r>
                      <a:r>
                        <a:rPr lang="zh-CN" altLang="en-US" sz="1200" b="0" i="0" kern="1200" dirty="0" smtClean="0">
                          <a:solidFill>
                            <a:schemeClr val="dk1"/>
                          </a:solidFill>
                          <a:latin typeface="+mn-lt"/>
                          <a:ea typeface="+mn-ea"/>
                          <a:cs typeface="+mn-cs"/>
                        </a:rPr>
                        <a:t>，也不需要</a:t>
                      </a:r>
                      <a:r>
                        <a:rPr lang="en-US" altLang="zh-CN" sz="1200" b="0" i="0" kern="1200" dirty="0" smtClean="0">
                          <a:solidFill>
                            <a:schemeClr val="dk1"/>
                          </a:solidFill>
                          <a:latin typeface="+mn-lt"/>
                          <a:ea typeface="+mn-ea"/>
                          <a:cs typeface="+mn-cs"/>
                        </a:rPr>
                        <a:t>AIDL</a:t>
                      </a:r>
                      <a:r>
                        <a:rPr lang="zh-CN" altLang="en-US" sz="1200" b="0" i="0" kern="1200" dirty="0" smtClean="0">
                          <a:solidFill>
                            <a:schemeClr val="dk1"/>
                          </a:solidFill>
                          <a:latin typeface="+mn-lt"/>
                          <a:ea typeface="+mn-ea"/>
                          <a:cs typeface="+mn-cs"/>
                        </a:rPr>
                        <a:t>。相应</a:t>
                      </a:r>
                      <a:r>
                        <a:rPr lang="en-US" altLang="zh-CN" sz="1200" b="0" i="0" kern="1200" dirty="0" smtClean="0">
                          <a:solidFill>
                            <a:schemeClr val="dk1"/>
                          </a:solidFill>
                          <a:latin typeface="+mn-lt"/>
                          <a:ea typeface="+mn-ea"/>
                          <a:cs typeface="+mn-cs"/>
                        </a:rPr>
                        <a:t>bindService</a:t>
                      </a:r>
                      <a:r>
                        <a:rPr lang="zh-CN" altLang="en-US" sz="1200" b="0" i="0" kern="1200" dirty="0" smtClean="0">
                          <a:solidFill>
                            <a:schemeClr val="dk1"/>
                          </a:solidFill>
                          <a:latin typeface="+mn-lt"/>
                          <a:ea typeface="+mn-ea"/>
                          <a:cs typeface="+mn-cs"/>
                        </a:rPr>
                        <a:t>会方便很多。</a:t>
                      </a:r>
                      <a:endParaRPr lang="zh-CN" altLang="en-US" sz="1200" dirty="0"/>
                    </a:p>
                  </a:txBody>
                  <a:tcPr/>
                </a:tc>
                <a:tc>
                  <a:txBody>
                    <a:bodyPr/>
                    <a:lstStyle/>
                    <a:p>
                      <a:r>
                        <a:rPr lang="zh-CN" altLang="en-US" sz="1200" b="0" i="0" kern="1200" dirty="0" smtClean="0">
                          <a:solidFill>
                            <a:schemeClr val="dk1"/>
                          </a:solidFill>
                          <a:latin typeface="+mn-lt"/>
                          <a:ea typeface="+mn-ea"/>
                          <a:cs typeface="+mn-cs"/>
                        </a:rPr>
                        <a:t>主进程被</a:t>
                      </a:r>
                      <a:r>
                        <a:rPr lang="en-US" altLang="zh-CN" sz="1200" b="0" i="0" kern="1200" dirty="0" smtClean="0">
                          <a:solidFill>
                            <a:schemeClr val="dk1"/>
                          </a:solidFill>
                          <a:latin typeface="+mn-lt"/>
                          <a:ea typeface="+mn-ea"/>
                          <a:cs typeface="+mn-cs"/>
                        </a:rPr>
                        <a:t>Kill</a:t>
                      </a:r>
                      <a:r>
                        <a:rPr lang="zh-CN" altLang="en-US" sz="1200" b="0" i="0" kern="1200" dirty="0" smtClean="0">
                          <a:solidFill>
                            <a:schemeClr val="dk1"/>
                          </a:solidFill>
                          <a:latin typeface="+mn-lt"/>
                          <a:ea typeface="+mn-ea"/>
                          <a:cs typeface="+mn-cs"/>
                        </a:rPr>
                        <a:t>后，服务便会终止。</a:t>
                      </a:r>
                      <a:endParaRPr lang="zh-CN" altLang="en-US" sz="1200" dirty="0"/>
                    </a:p>
                  </a:txBody>
                  <a:tcPr/>
                </a:tc>
              </a:tr>
              <a:tr h="1685294">
                <a:tc>
                  <a:txBody>
                    <a:bodyPr/>
                    <a:lstStyle/>
                    <a:p>
                      <a:pPr marL="0" algn="ctr" defTabSz="914400" rtl="0" eaLnBrk="1" latinLnBrk="0" hangingPunct="1"/>
                      <a:r>
                        <a:rPr lang="zh-CN" altLang="en-US" sz="1200" kern="1200" dirty="0" smtClean="0">
                          <a:solidFill>
                            <a:schemeClr val="dk1"/>
                          </a:solidFill>
                          <a:latin typeface="+mn-lt"/>
                          <a:ea typeface="+mn-ea"/>
                          <a:cs typeface="+mn-cs"/>
                        </a:rPr>
                        <a:t>远程服务（</a:t>
                      </a:r>
                      <a:r>
                        <a:rPr lang="en-US" altLang="zh-CN" sz="1200" kern="1200" dirty="0" smtClean="0">
                          <a:solidFill>
                            <a:schemeClr val="dk1"/>
                          </a:solidFill>
                          <a:latin typeface="+mn-lt"/>
                          <a:ea typeface="+mn-ea"/>
                          <a:cs typeface="+mn-cs"/>
                        </a:rPr>
                        <a:t>Remote</a:t>
                      </a:r>
                      <a:r>
                        <a:rPr lang="zh-CN" altLang="en-US" sz="1200" kern="1200" dirty="0" smtClean="0">
                          <a:solidFill>
                            <a:schemeClr val="dk1"/>
                          </a:solidFill>
                          <a:latin typeface="+mn-lt"/>
                          <a:ea typeface="+mn-ea"/>
                          <a:cs typeface="+mn-cs"/>
                        </a:rPr>
                        <a:t>）</a:t>
                      </a:r>
                    </a:p>
                  </a:txBody>
                  <a:tcPr/>
                </a:tc>
                <a:tc>
                  <a:txBody>
                    <a:bodyPr/>
                    <a:lstStyle/>
                    <a:p>
                      <a:r>
                        <a:rPr lang="zh-CN" altLang="en-US" sz="1200" b="0" i="0" kern="1200" dirty="0" smtClean="0">
                          <a:solidFill>
                            <a:schemeClr val="dk1"/>
                          </a:solidFill>
                          <a:latin typeface="+mn-lt"/>
                          <a:ea typeface="+mn-ea"/>
                          <a:cs typeface="+mn-cs"/>
                        </a:rPr>
                        <a:t>该服务是独立的进程</a:t>
                      </a:r>
                    </a:p>
                  </a:txBody>
                  <a:tcPr/>
                </a:tc>
                <a:tc>
                  <a:txBody>
                    <a:bodyPr/>
                    <a:lstStyle/>
                    <a:p>
                      <a:r>
                        <a:rPr lang="zh-CN" altLang="en-US" sz="1200" b="0" i="0" kern="1200" dirty="0" smtClean="0">
                          <a:solidFill>
                            <a:schemeClr val="dk1"/>
                          </a:solidFill>
                          <a:latin typeface="+mn-lt"/>
                          <a:ea typeface="+mn-ea"/>
                          <a:cs typeface="+mn-cs"/>
                        </a:rPr>
                        <a:t>服务为独立的进程，对应进程名格式为所在包名加上你指定的</a:t>
                      </a:r>
                      <a:r>
                        <a:rPr lang="en-US" altLang="zh-CN" sz="1200" b="0" i="0" kern="1200" dirty="0" smtClean="0">
                          <a:solidFill>
                            <a:schemeClr val="dk1"/>
                          </a:solidFill>
                          <a:latin typeface="+mn-lt"/>
                          <a:ea typeface="+mn-ea"/>
                          <a:cs typeface="+mn-cs"/>
                        </a:rPr>
                        <a:t>android:process</a:t>
                      </a:r>
                      <a:r>
                        <a:rPr lang="zh-CN" altLang="en-US" sz="1200" b="0" i="0" kern="1200" dirty="0" smtClean="0">
                          <a:solidFill>
                            <a:schemeClr val="dk1"/>
                          </a:solidFill>
                          <a:latin typeface="+mn-lt"/>
                          <a:ea typeface="+mn-ea"/>
                          <a:cs typeface="+mn-cs"/>
                        </a:rPr>
                        <a:t>字符串。由于是独立的进程，因此在</a:t>
                      </a:r>
                      <a:r>
                        <a:rPr lang="en-US" altLang="zh-CN" sz="1200" b="0" i="0" kern="1200" dirty="0" smtClean="0">
                          <a:solidFill>
                            <a:schemeClr val="dk1"/>
                          </a:solidFill>
                          <a:latin typeface="+mn-lt"/>
                          <a:ea typeface="+mn-ea"/>
                          <a:cs typeface="+mn-cs"/>
                        </a:rPr>
                        <a:t>Activity</a:t>
                      </a:r>
                      <a:r>
                        <a:rPr lang="zh-CN" altLang="en-US" sz="1200" b="0" i="0" kern="1200" dirty="0" smtClean="0">
                          <a:solidFill>
                            <a:schemeClr val="dk1"/>
                          </a:solidFill>
                          <a:latin typeface="+mn-lt"/>
                          <a:ea typeface="+mn-ea"/>
                          <a:cs typeface="+mn-cs"/>
                        </a:rPr>
                        <a:t>所在进程被</a:t>
                      </a:r>
                      <a:r>
                        <a:rPr lang="en-US" altLang="zh-CN" sz="1200" b="0" i="0" kern="1200" dirty="0" smtClean="0">
                          <a:solidFill>
                            <a:schemeClr val="dk1"/>
                          </a:solidFill>
                          <a:latin typeface="+mn-lt"/>
                          <a:ea typeface="+mn-ea"/>
                          <a:cs typeface="+mn-cs"/>
                        </a:rPr>
                        <a:t>Kill</a:t>
                      </a:r>
                      <a:r>
                        <a:rPr lang="zh-CN" altLang="en-US" sz="1200" b="0" i="0" kern="1200" dirty="0" smtClean="0">
                          <a:solidFill>
                            <a:schemeClr val="dk1"/>
                          </a:solidFill>
                          <a:latin typeface="+mn-lt"/>
                          <a:ea typeface="+mn-ea"/>
                          <a:cs typeface="+mn-cs"/>
                        </a:rPr>
                        <a:t>的时候，该服务依然在运行，不受其他进程影响，有利于为多个进程提供服务具有较高的灵活性。</a:t>
                      </a:r>
                    </a:p>
                  </a:txBody>
                  <a:tcPr/>
                </a:tc>
                <a:tc>
                  <a:txBody>
                    <a:bodyPr/>
                    <a:lstStyle/>
                    <a:p>
                      <a:r>
                        <a:rPr lang="zh-CN" altLang="en-US" sz="1200" b="0" i="0" kern="1200" dirty="0" smtClean="0">
                          <a:solidFill>
                            <a:schemeClr val="dk1"/>
                          </a:solidFill>
                          <a:latin typeface="+mn-lt"/>
                          <a:ea typeface="+mn-ea"/>
                          <a:cs typeface="+mn-cs"/>
                        </a:rPr>
                        <a:t>该服务是独立的进程，会占用一定资源，并且使用</a:t>
                      </a:r>
                      <a:r>
                        <a:rPr lang="en-US" altLang="zh-CN" sz="1200" b="0" i="0" kern="1200" dirty="0" smtClean="0">
                          <a:solidFill>
                            <a:schemeClr val="dk1"/>
                          </a:solidFill>
                          <a:latin typeface="+mn-lt"/>
                          <a:ea typeface="+mn-ea"/>
                          <a:cs typeface="+mn-cs"/>
                        </a:rPr>
                        <a:t>AIDL</a:t>
                      </a:r>
                      <a:r>
                        <a:rPr lang="zh-CN" altLang="en-US" sz="1200" b="0" i="0" kern="1200" dirty="0" smtClean="0">
                          <a:solidFill>
                            <a:schemeClr val="dk1"/>
                          </a:solidFill>
                          <a:latin typeface="+mn-lt"/>
                          <a:ea typeface="+mn-ea"/>
                          <a:cs typeface="+mn-cs"/>
                        </a:rPr>
                        <a:t>进行</a:t>
                      </a:r>
                      <a:r>
                        <a:rPr lang="en-US" altLang="zh-CN" sz="1200" b="0" i="0" kern="1200" dirty="0" smtClean="0">
                          <a:solidFill>
                            <a:schemeClr val="dk1"/>
                          </a:solidFill>
                          <a:latin typeface="+mn-lt"/>
                          <a:ea typeface="+mn-ea"/>
                          <a:cs typeface="+mn-cs"/>
                        </a:rPr>
                        <a:t>IPC</a:t>
                      </a:r>
                      <a:r>
                        <a:rPr lang="zh-CN" altLang="en-US" sz="1200" b="0" i="0" kern="1200" dirty="0" smtClean="0">
                          <a:solidFill>
                            <a:schemeClr val="dk1"/>
                          </a:solidFill>
                          <a:latin typeface="+mn-lt"/>
                          <a:ea typeface="+mn-ea"/>
                          <a:cs typeface="+mn-cs"/>
                        </a:rPr>
                        <a:t>稍微麻烦一点。</a:t>
                      </a:r>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3"/>
            <a:ext cx="8229600" cy="576064"/>
          </a:xfrm>
        </p:spPr>
        <p:txBody>
          <a:bodyPr>
            <a:normAutofit lnSpcReduction="10000"/>
          </a:bodyPr>
          <a:lstStyle/>
          <a:p>
            <a:r>
              <a:rPr lang="en-US" altLang="zh-CN" dirty="0" smtClean="0"/>
              <a:t>Service</a:t>
            </a:r>
            <a:r>
              <a:rPr lang="zh-CN" altLang="en-US" dirty="0" smtClean="0"/>
              <a:t>的种类</a:t>
            </a:r>
            <a:endParaRPr lang="en-US" altLang="zh-CN" dirty="0" smtClean="0"/>
          </a:p>
        </p:txBody>
      </p:sp>
      <p:sp>
        <p:nvSpPr>
          <p:cNvPr id="5" name="内容占位符 2"/>
          <p:cNvSpPr txBox="1">
            <a:spLocks/>
          </p:cNvSpPr>
          <p:nvPr/>
        </p:nvSpPr>
        <p:spPr>
          <a:xfrm>
            <a:off x="539552" y="1124744"/>
            <a:ext cx="8229600" cy="5256584"/>
          </a:xfrm>
          <a:prstGeom prst="rect">
            <a:avLst/>
          </a:prstGeom>
        </p:spPr>
        <p:txBody>
          <a:bodyPr vert="horz" lIns="91440" tIns="45720" rIns="91440" bIns="45720" rtlCol="0">
            <a:normAutofit/>
          </a:bodyPr>
          <a:lstStyle/>
          <a:p>
            <a:pPr marL="342900" lvl="0" indent="-342900">
              <a:lnSpc>
                <a:spcPct val="150000"/>
              </a:lnSpc>
              <a:spcBef>
                <a:spcPct val="20000"/>
              </a:spcBef>
            </a:pPr>
            <a:r>
              <a:rPr lang="en-US" altLang="zh-CN" sz="2000" b="1" dirty="0" smtClean="0"/>
              <a:t>	</a:t>
            </a:r>
            <a:r>
              <a:rPr lang="zh-CN" altLang="en-US" sz="2000" b="1" dirty="0" smtClean="0"/>
              <a:t>按运行类型分</a:t>
            </a:r>
            <a:r>
              <a:rPr lang="en-US" altLang="zh-CN" sz="2000" b="1" dirty="0" smtClean="0"/>
              <a:t>:</a:t>
            </a:r>
          </a:p>
          <a:p>
            <a:pPr marL="342900" lvl="0" indent="-342900">
              <a:lnSpc>
                <a:spcPct val="150000"/>
              </a:lnSpc>
              <a:spcBef>
                <a:spcPct val="20000"/>
              </a:spcBef>
            </a:pPr>
            <a:r>
              <a:rPr lang="en-US" altLang="zh-CN" sz="2000" dirty="0" smtClean="0"/>
              <a:t>	</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p:txBody>
      </p:sp>
      <p:graphicFrame>
        <p:nvGraphicFramePr>
          <p:cNvPr id="6" name="表格 5"/>
          <p:cNvGraphicFramePr>
            <a:graphicFrameLocks noGrp="1"/>
          </p:cNvGraphicFramePr>
          <p:nvPr/>
        </p:nvGraphicFramePr>
        <p:xfrm>
          <a:off x="971600" y="1772816"/>
          <a:ext cx="7416824" cy="3960441"/>
        </p:xfrm>
        <a:graphic>
          <a:graphicData uri="http://schemas.openxmlformats.org/drawingml/2006/table">
            <a:tbl>
              <a:tblPr firstRow="1" bandRow="1">
                <a:tableStyleId>{5C22544A-7EE6-4342-B048-85BDC9FD1C3A}</a:tableStyleId>
              </a:tblPr>
              <a:tblGrid>
                <a:gridCol w="1008112"/>
                <a:gridCol w="2016224"/>
                <a:gridCol w="4392488"/>
              </a:tblGrid>
              <a:tr h="589853">
                <a:tc>
                  <a:txBody>
                    <a:bodyPr/>
                    <a:lstStyle/>
                    <a:p>
                      <a:pPr algn="ctr"/>
                      <a:r>
                        <a:rPr lang="zh-CN" altLang="en-US" sz="1800" dirty="0" smtClean="0"/>
                        <a:t>类别</a:t>
                      </a:r>
                      <a:endParaRPr lang="zh-CN" altLang="en-US" sz="1800" dirty="0"/>
                    </a:p>
                  </a:txBody>
                  <a:tcPr anchor="ctr"/>
                </a:tc>
                <a:tc>
                  <a:txBody>
                    <a:bodyPr/>
                    <a:lstStyle/>
                    <a:p>
                      <a:pPr algn="ctr"/>
                      <a:r>
                        <a:rPr lang="zh-CN" altLang="en-US" sz="1800" dirty="0" smtClean="0"/>
                        <a:t>区别</a:t>
                      </a:r>
                      <a:endParaRPr lang="zh-CN" altLang="en-US" sz="1800" dirty="0"/>
                    </a:p>
                  </a:txBody>
                  <a:tcPr anchor="ctr"/>
                </a:tc>
                <a:tc>
                  <a:txBody>
                    <a:bodyPr/>
                    <a:lstStyle/>
                    <a:p>
                      <a:pPr algn="ctr"/>
                      <a:r>
                        <a:rPr lang="zh-CN" altLang="en-US" sz="1800" dirty="0" smtClean="0"/>
                        <a:t>应用</a:t>
                      </a:r>
                      <a:endParaRPr lang="zh-CN" altLang="en-US" sz="1800" dirty="0"/>
                    </a:p>
                  </a:txBody>
                  <a:tcPr anchor="ctr"/>
                </a:tc>
              </a:tr>
              <a:tr h="1685294">
                <a:tc>
                  <a:txBody>
                    <a:bodyPr/>
                    <a:lstStyle/>
                    <a:p>
                      <a:pPr algn="ctr"/>
                      <a:r>
                        <a:rPr lang="zh-CN" altLang="en-US" sz="1200" dirty="0" smtClean="0"/>
                        <a:t>前台服务</a:t>
                      </a:r>
                      <a:endParaRPr lang="zh-CN" altLang="en-US" sz="1200" dirty="0"/>
                    </a:p>
                  </a:txBody>
                  <a:tcPr/>
                </a:tc>
                <a:tc>
                  <a:txBody>
                    <a:bodyPr/>
                    <a:lstStyle/>
                    <a:p>
                      <a:r>
                        <a:rPr lang="zh-CN" altLang="en-US" sz="1200" dirty="0" smtClean="0"/>
                        <a:t>会在通知一栏显示</a:t>
                      </a:r>
                      <a:r>
                        <a:rPr lang="en-US" altLang="zh-CN" sz="1200" dirty="0" smtClean="0"/>
                        <a:t>ONGOING</a:t>
                      </a:r>
                      <a:r>
                        <a:rPr lang="zh-CN" altLang="en-US" sz="1200" dirty="0" smtClean="0"/>
                        <a:t>的</a:t>
                      </a:r>
                      <a:r>
                        <a:rPr lang="en-US" altLang="zh-CN" sz="1200" dirty="0" smtClean="0"/>
                        <a:t>Notification</a:t>
                      </a:r>
                      <a:endParaRPr lang="zh-CN" altLang="en-US" sz="1200" dirty="0"/>
                    </a:p>
                  </a:txBody>
                  <a:tcPr/>
                </a:tc>
                <a:tc>
                  <a:txBody>
                    <a:bodyPr/>
                    <a:lstStyle/>
                    <a:p>
                      <a:r>
                        <a:rPr lang="zh-CN" altLang="en-US" sz="1200" dirty="0" smtClean="0"/>
                        <a:t>当服务被禁止的时候，通知栏的</a:t>
                      </a:r>
                      <a:r>
                        <a:rPr lang="en-US" altLang="zh-CN" sz="1200" dirty="0" smtClean="0"/>
                        <a:t>Notification</a:t>
                      </a:r>
                      <a:r>
                        <a:rPr lang="zh-CN" altLang="en-US" sz="1200" dirty="0" smtClean="0"/>
                        <a:t>也会消失，这样对用户有一定的通知作用。常见的，如音乐播放服务。</a:t>
                      </a:r>
                      <a:endParaRPr lang="zh-CN" altLang="en-US" sz="1200" dirty="0"/>
                    </a:p>
                  </a:txBody>
                  <a:tcPr/>
                </a:tc>
              </a:tr>
              <a:tr h="1685294">
                <a:tc>
                  <a:txBody>
                    <a:bodyPr/>
                    <a:lstStyle/>
                    <a:p>
                      <a:pPr marL="0" algn="ctr" defTabSz="914400" rtl="0" eaLnBrk="1" latinLnBrk="0" hangingPunct="1"/>
                      <a:r>
                        <a:rPr lang="zh-CN" altLang="en-US" sz="1200" kern="1200" dirty="0" smtClean="0">
                          <a:solidFill>
                            <a:schemeClr val="dk1"/>
                          </a:solidFill>
                          <a:latin typeface="+mn-lt"/>
                          <a:ea typeface="+mn-ea"/>
                          <a:cs typeface="+mn-cs"/>
                        </a:rPr>
                        <a:t>后台服务</a:t>
                      </a:r>
                    </a:p>
                  </a:txBody>
                  <a:tcPr/>
                </a:tc>
                <a:tc>
                  <a:txBody>
                    <a:bodyPr/>
                    <a:lstStyle/>
                    <a:p>
                      <a:r>
                        <a:rPr lang="zh-CN" altLang="en-US" sz="1200" b="0" i="0" kern="1200" dirty="0" smtClean="0">
                          <a:solidFill>
                            <a:schemeClr val="dk1"/>
                          </a:solidFill>
                          <a:latin typeface="+mn-lt"/>
                          <a:ea typeface="+mn-ea"/>
                          <a:cs typeface="+mn-cs"/>
                        </a:rPr>
                        <a:t>默认的服务即为后台服务，不会在通知栏显示</a:t>
                      </a:r>
                      <a:r>
                        <a:rPr lang="en-US" altLang="zh-CN" sz="1200" b="0" i="0" kern="1200" dirty="0" smtClean="0">
                          <a:solidFill>
                            <a:schemeClr val="dk1"/>
                          </a:solidFill>
                          <a:latin typeface="+mn-lt"/>
                          <a:ea typeface="+mn-ea"/>
                          <a:cs typeface="+mn-cs"/>
                        </a:rPr>
                        <a:t>ONGOING</a:t>
                      </a:r>
                      <a:r>
                        <a:rPr lang="zh-CN" altLang="en-US" sz="1200" b="0" i="0" kern="1200" dirty="0" smtClean="0">
                          <a:solidFill>
                            <a:schemeClr val="dk1"/>
                          </a:solidFill>
                          <a:latin typeface="+mn-lt"/>
                          <a:ea typeface="+mn-ea"/>
                          <a:cs typeface="+mn-cs"/>
                        </a:rPr>
                        <a:t>的</a:t>
                      </a:r>
                      <a:r>
                        <a:rPr lang="en-US" altLang="zh-CN" sz="1200" b="0" i="0" kern="1200" dirty="0" smtClean="0">
                          <a:solidFill>
                            <a:schemeClr val="dk1"/>
                          </a:solidFill>
                          <a:latin typeface="+mn-lt"/>
                          <a:ea typeface="+mn-ea"/>
                          <a:cs typeface="+mn-cs"/>
                        </a:rPr>
                        <a:t>Notification</a:t>
                      </a:r>
                      <a:endParaRPr lang="zh-CN" altLang="en-US" sz="1200" b="0" i="0" kern="1200" dirty="0" smtClean="0">
                        <a:solidFill>
                          <a:schemeClr val="dk1"/>
                        </a:solidFill>
                        <a:latin typeface="+mn-lt"/>
                        <a:ea typeface="+mn-ea"/>
                        <a:cs typeface="+mn-cs"/>
                      </a:endParaRPr>
                    </a:p>
                  </a:txBody>
                  <a:tcPr/>
                </a:tc>
                <a:tc>
                  <a:txBody>
                    <a:bodyPr/>
                    <a:lstStyle/>
                    <a:p>
                      <a:r>
                        <a:rPr lang="zh-CN" altLang="en-US" sz="1200" b="0" i="0" kern="1200" dirty="0" smtClean="0">
                          <a:solidFill>
                            <a:schemeClr val="dk1"/>
                          </a:solidFill>
                          <a:latin typeface="+mn-lt"/>
                          <a:ea typeface="+mn-ea"/>
                          <a:cs typeface="+mn-cs"/>
                        </a:rPr>
                        <a:t>当服务被禁止的时候，用户看不到效果。某些不需要终止提示的服务，如天气更新，日期同步，邮件同步。</a:t>
                      </a:r>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835</TotalTime>
  <Words>3080</Words>
  <Application>Microsoft Office PowerPoint</Application>
  <PresentationFormat>全屏显示(4:3)</PresentationFormat>
  <Paragraphs>346</Paragraphs>
  <Slides>30</Slides>
  <Notes>28</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Office 主题</vt:lpstr>
      <vt:lpstr>Android Service</vt:lpstr>
      <vt:lpstr>目录</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Service</dc:title>
  <dc:creator>Administrator</dc:creator>
  <cp:lastModifiedBy>Administrator</cp:lastModifiedBy>
  <cp:revision>178</cp:revision>
  <dcterms:created xsi:type="dcterms:W3CDTF">2016-03-28T02:16:50Z</dcterms:created>
  <dcterms:modified xsi:type="dcterms:W3CDTF">2016-03-29T06:06:47Z</dcterms:modified>
</cp:coreProperties>
</file>