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6"/>
  </p:notesMasterIdLst>
  <p:sldIdLst>
    <p:sldId id="704" r:id="rId2"/>
    <p:sldId id="653" r:id="rId3"/>
    <p:sldId id="658" r:id="rId4"/>
    <p:sldId id="663" r:id="rId5"/>
    <p:sldId id="660" r:id="rId6"/>
    <p:sldId id="665" r:id="rId7"/>
    <p:sldId id="664" r:id="rId8"/>
    <p:sldId id="667" r:id="rId9"/>
    <p:sldId id="685" r:id="rId10"/>
    <p:sldId id="666" r:id="rId11"/>
    <p:sldId id="668" r:id="rId12"/>
    <p:sldId id="669" r:id="rId13"/>
    <p:sldId id="670" r:id="rId14"/>
    <p:sldId id="686" r:id="rId15"/>
    <p:sldId id="687" r:id="rId16"/>
    <p:sldId id="688" r:id="rId17"/>
    <p:sldId id="689" r:id="rId18"/>
    <p:sldId id="690" r:id="rId19"/>
    <p:sldId id="691" r:id="rId20"/>
    <p:sldId id="692" r:id="rId21"/>
    <p:sldId id="693" r:id="rId22"/>
    <p:sldId id="694" r:id="rId23"/>
    <p:sldId id="695" r:id="rId24"/>
    <p:sldId id="696" r:id="rId25"/>
    <p:sldId id="661" r:id="rId26"/>
    <p:sldId id="678" r:id="rId27"/>
    <p:sldId id="677" r:id="rId28"/>
    <p:sldId id="679" r:id="rId29"/>
    <p:sldId id="681" r:id="rId30"/>
    <p:sldId id="682" r:id="rId31"/>
    <p:sldId id="684" r:id="rId32"/>
    <p:sldId id="662" r:id="rId33"/>
    <p:sldId id="683" r:id="rId34"/>
    <p:sldId id="675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148CFD-0654-4998-90FF-DEB8DEA3B5D8}">
          <p14:sldIdLst>
            <p14:sldId id="704"/>
            <p14:sldId id="653"/>
            <p14:sldId id="658"/>
            <p14:sldId id="663"/>
            <p14:sldId id="660"/>
            <p14:sldId id="665"/>
            <p14:sldId id="664"/>
            <p14:sldId id="667"/>
            <p14:sldId id="685"/>
            <p14:sldId id="666"/>
            <p14:sldId id="668"/>
            <p14:sldId id="669"/>
            <p14:sldId id="670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</p14:sldIdLst>
        </p14:section>
        <p14:section name="无标题节" id="{D78D4BE1-7EE0-48D7-B968-9B385C903DDC}">
          <p14:sldIdLst>
            <p14:sldId id="661"/>
            <p14:sldId id="678"/>
            <p14:sldId id="677"/>
            <p14:sldId id="679"/>
            <p14:sldId id="681"/>
            <p14:sldId id="682"/>
            <p14:sldId id="684"/>
            <p14:sldId id="662"/>
            <p14:sldId id="683"/>
            <p14:sldId id="6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70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7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1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4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0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6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35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91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31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1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7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03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42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72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92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01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94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58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12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01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38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9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88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0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4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3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3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3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3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7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E1-DB96-4EAC-B578-5B7E8310F301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5/8/2022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5DAB6-4DB7-455D-BD05-5988E463BE69}"/>
              </a:ext>
            </a:extLst>
          </p:cNvPr>
          <p:cNvCxnSpPr>
            <a:cxnSpLocks/>
          </p:cNvCxnSpPr>
          <p:nvPr userDrawn="1"/>
        </p:nvCxnSpPr>
        <p:spPr>
          <a:xfrm>
            <a:off x="166977" y="356348"/>
            <a:ext cx="86748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874" r:id="rId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第十讲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建模结果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4A1A89-35D2-A695-73C9-4278F707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657350"/>
            <a:ext cx="5743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1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建模结果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计算每天的预测值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B60B9-074F-4356-AC13-102AA4FD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165"/>
            <a:ext cx="9144000" cy="1023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F0046-A341-403A-AFC8-CF492530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81" y="3381925"/>
            <a:ext cx="7798279" cy="10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建模结果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计算预测值的抽样与评估模型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5C66EB-2153-4A7D-B4F3-F11FEA3E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166937"/>
            <a:ext cx="6496050" cy="809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99DA4E-4E06-4CFE-A78D-E01EB554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0" y="3214087"/>
            <a:ext cx="7470475" cy="14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建模结果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71016D-E5D6-4A7A-B7ED-A2B0D04A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58" y="1571139"/>
            <a:ext cx="6932665" cy="29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6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建模结果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F12E03-DCC9-E76B-F5D0-F4AFF8A07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68" y="2264164"/>
            <a:ext cx="4237846" cy="26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7341CC-1C73-0A31-C7F3-8B801938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139" y="1643808"/>
            <a:ext cx="46005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E562F9-D364-4156-9333-796CD453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49" y="1443764"/>
            <a:ext cx="4859458" cy="3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6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A44E6F-34A2-B697-C9F2-A9706440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804987"/>
            <a:ext cx="50482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94398D-B8FE-43FE-B116-03E73280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461285"/>
            <a:ext cx="87725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2B2C19-53F0-47BD-84B9-6628B613B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285"/>
            <a:ext cx="8540151" cy="29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44FF38-3A74-43A4-A25F-9C4BE8D8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553441"/>
            <a:ext cx="8022566" cy="2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404847"/>
            <a:ext cx="7498080" cy="85725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xgboost,lightgbm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2.gbm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3.xgboost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4.lightgbm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56D3FC-5F95-4B7B-81C3-96A1FE64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" y="1481832"/>
            <a:ext cx="6512943" cy="29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55553F-8A70-4789-9D9F-B7A9DF98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2105025"/>
            <a:ext cx="7991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6E6577-EFC3-4825-B88A-844F7A9F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1443764"/>
            <a:ext cx="7267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C1CEE6-4D90-2220-FA5E-D521CDEFA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39" y="982099"/>
            <a:ext cx="3970220" cy="250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CE6149-140D-C14A-236E-578417EE2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47" y="2015283"/>
            <a:ext cx="1933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滚动建模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整体而言不是特别好，但是也比样本内外好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最近的行情可以盈利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整体来说</a:t>
            </a:r>
            <a:r>
              <a:rPr lang="en-US" altLang="zh-CN" dirty="0" err="1"/>
              <a:t>gbm</a:t>
            </a:r>
            <a:r>
              <a:rPr lang="zh-CN" altLang="en-US" dirty="0"/>
              <a:t>比不上普通的线性模型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3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3.xgboost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846387" y="971184"/>
            <a:ext cx="751260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xgboost</a:t>
            </a:r>
            <a:r>
              <a:rPr lang="zh-CN" altLang="en-US" sz="2000" dirty="0"/>
              <a:t>背景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华人研究出来的计算模型，大概</a:t>
            </a: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更快速计算</a:t>
            </a:r>
            <a:r>
              <a:rPr lang="en-US" altLang="zh-CN" sz="2000" dirty="0"/>
              <a:t>gradient boosting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kaggle</a:t>
            </a:r>
            <a:r>
              <a:rPr lang="zh-CN" altLang="en-US" sz="2000" dirty="0"/>
              <a:t>上目前最热门</a:t>
            </a:r>
            <a:endParaRPr lang="en-US" altLang="zh-CN" sz="2000" dirty="0"/>
          </a:p>
          <a:p>
            <a:endParaRPr lang="en-US" altLang="zh-CN" sz="1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1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3.xgboost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846387" y="971184"/>
            <a:ext cx="7512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xgboost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并行化：计算每棵树的时候并行，提高了速度，但依然是一棵一棵树迭代计算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二阶逼近：</a:t>
            </a:r>
            <a:r>
              <a:rPr lang="en-US" altLang="zh-CN" sz="2000" dirty="0" err="1"/>
              <a:t>gbm</a:t>
            </a:r>
            <a:r>
              <a:rPr lang="zh-CN" altLang="en-US" sz="2000" dirty="0"/>
              <a:t>是一阶，</a:t>
            </a:r>
            <a:r>
              <a:rPr lang="en-US" altLang="zh-CN" sz="2000" dirty="0" err="1"/>
              <a:t>xgboost</a:t>
            </a:r>
            <a:r>
              <a:rPr lang="zh-CN" altLang="en-US" sz="2000" dirty="0"/>
              <a:t>是二阶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还有一些小技巧</a:t>
            </a:r>
            <a:r>
              <a:rPr lang="en-US" altLang="zh-CN" sz="2000" dirty="0"/>
              <a:t>, subsample</a:t>
            </a:r>
            <a:r>
              <a:rPr lang="zh-CN" altLang="en-US" sz="2000" dirty="0"/>
              <a:t>，避免过度拟合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几十个参数，很多不需要调，自动设好较优值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一般需要调整的：</a:t>
            </a:r>
            <a:r>
              <a:rPr lang="zh-CN" altLang="en-US" sz="2000" dirty="0">
                <a:solidFill>
                  <a:srgbClr val="FF0000"/>
                </a:solidFill>
              </a:rPr>
              <a:t>树的深度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树的棵数</a:t>
            </a:r>
            <a:r>
              <a:rPr lang="zh-CN" altLang="en-US" sz="2000" dirty="0"/>
              <a:t>，（学习速度），</a:t>
            </a:r>
            <a:r>
              <a:rPr lang="en-US" altLang="zh-CN" sz="2000" dirty="0"/>
              <a:t>(</a:t>
            </a:r>
            <a:r>
              <a:rPr lang="zh-CN" altLang="en-US" sz="2000" dirty="0"/>
              <a:t>最小的叶子数目</a:t>
            </a:r>
            <a:r>
              <a:rPr lang="en-US" altLang="zh-CN" sz="2000" dirty="0"/>
              <a:t>)</a:t>
            </a:r>
            <a:r>
              <a:rPr lang="zh-CN" altLang="en-US" sz="2000" dirty="0"/>
              <a:t>等，跟</a:t>
            </a:r>
            <a:r>
              <a:rPr lang="en-US" altLang="zh-CN" sz="2000" dirty="0" err="1"/>
              <a:t>gbm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066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3.xgboost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64566" y="971184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xgboost</a:t>
            </a:r>
            <a:r>
              <a:rPr lang="zh-CN" altLang="en-US" dirty="0"/>
              <a:t>建模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415EB-28A5-4196-ADA3-535DC583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62266"/>
            <a:ext cx="4267200" cy="1666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6664D0-DD2E-6346-DAC0-369AEDB2F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68" y="3516792"/>
            <a:ext cx="5124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3.xgboost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64566" y="971184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xgboost</a:t>
            </a:r>
            <a:r>
              <a:rPr lang="zh-CN" altLang="en-US" dirty="0"/>
              <a:t>回测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31AAC-3A25-A6E5-F021-B472850D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1928812"/>
            <a:ext cx="8582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2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3.xgboost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64566" y="971184"/>
            <a:ext cx="7194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xgboost</a:t>
            </a:r>
            <a:r>
              <a:rPr lang="en-US" altLang="zh-CN" dirty="0"/>
              <a:t>   vs </a:t>
            </a:r>
            <a:r>
              <a:rPr lang="en-US" altLang="zh-CN" dirty="0" err="1"/>
              <a:t>gbm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gbm</a:t>
            </a:r>
            <a:r>
              <a:rPr lang="zh-CN" altLang="en-US" dirty="0"/>
              <a:t>由于收敛速度慢，预测值偏小，欠拟合明显，交易次数较少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xgboost</a:t>
            </a:r>
            <a:r>
              <a:rPr lang="zh-CN" altLang="en-US" dirty="0"/>
              <a:t>收敛速度快，预测值偏大，有过拟合现象，交易次数较多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此次建模</a:t>
            </a:r>
            <a:r>
              <a:rPr lang="en-US" altLang="zh-CN" dirty="0" err="1"/>
              <a:t>xgboost</a:t>
            </a:r>
            <a:r>
              <a:rPr lang="zh-CN" altLang="en-US" dirty="0"/>
              <a:t>表现还行，</a:t>
            </a:r>
            <a:r>
              <a:rPr lang="en-US" altLang="zh-CN" dirty="0" err="1"/>
              <a:t>gbm</a:t>
            </a:r>
            <a:r>
              <a:rPr lang="zh-CN" altLang="en-US" dirty="0"/>
              <a:t>滚动效果不好，</a:t>
            </a:r>
            <a:r>
              <a:rPr lang="en-US" altLang="zh-CN" dirty="0" err="1"/>
              <a:t>gbm</a:t>
            </a:r>
            <a:r>
              <a:rPr lang="zh-CN" altLang="en-US" dirty="0"/>
              <a:t>样本内外表现较好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8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xgboost,lightgbm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282341-3694-4A41-8A9A-36C9F5845788}"/>
              </a:ext>
            </a:extLst>
          </p:cNvPr>
          <p:cNvSpPr txBox="1"/>
          <p:nvPr/>
        </p:nvSpPr>
        <p:spPr>
          <a:xfrm>
            <a:off x="660597" y="1178879"/>
            <a:ext cx="684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 install 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lightgbm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C2A911-6328-435C-A2B8-62C181E1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9" y="1916611"/>
            <a:ext cx="7486650" cy="1038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32917E-CEE9-4E83-B0CC-51D27982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3230903"/>
            <a:ext cx="90392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3.xgboost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64566" y="971184"/>
            <a:ext cx="7194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未来改进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使用贝叶斯优化</a:t>
            </a:r>
            <a:r>
              <a:rPr lang="en-US" altLang="zh-CN" dirty="0"/>
              <a:t>Bayesian optimization</a:t>
            </a:r>
            <a:r>
              <a:rPr lang="zh-CN" altLang="en-US" dirty="0"/>
              <a:t>来调参，提高计算速度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xgboost</a:t>
            </a:r>
            <a:r>
              <a:rPr lang="zh-CN" altLang="en-US" dirty="0"/>
              <a:t>使用滚动优化，这样或许曲线可以更平滑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9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3.xgboost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31D5B-22BF-7724-2F45-2C155D5F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43" y="2550863"/>
            <a:ext cx="3976358" cy="25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9EEA03-475E-568F-8281-574B02AD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822" y="1273025"/>
            <a:ext cx="4648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4.lightgbm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1416F5-BAF7-4248-A49E-A33FD55D315B}"/>
              </a:ext>
            </a:extLst>
          </p:cNvPr>
          <p:cNvSpPr txBox="1"/>
          <p:nvPr/>
        </p:nvSpPr>
        <p:spPr>
          <a:xfrm>
            <a:off x="845389" y="1091953"/>
            <a:ext cx="6901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微软开发的</a:t>
            </a:r>
            <a:r>
              <a:rPr lang="en-US" altLang="zh-CN" dirty="0" err="1"/>
              <a:t>gbm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en-US" altLang="zh-CN" dirty="0"/>
              <a:t> vs </a:t>
            </a:r>
            <a:r>
              <a:rPr lang="en-US" altLang="zh-CN" dirty="0" err="1"/>
              <a:t>xgboost</a:t>
            </a:r>
            <a:r>
              <a:rPr lang="en-US" altLang="zh-CN" dirty="0"/>
              <a:t> vs </a:t>
            </a:r>
            <a:r>
              <a:rPr lang="en-US" altLang="zh-CN" dirty="0" err="1"/>
              <a:t>gbm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一般认为</a:t>
            </a:r>
            <a:r>
              <a:rPr lang="en-US" altLang="zh-CN" dirty="0" err="1"/>
              <a:t>lightgbm</a:t>
            </a:r>
            <a:r>
              <a:rPr lang="zh-CN" altLang="en-US" dirty="0"/>
              <a:t>速度会比</a:t>
            </a:r>
            <a:r>
              <a:rPr lang="en-US" altLang="zh-CN" dirty="0" err="1"/>
              <a:t>xgboost</a:t>
            </a:r>
            <a:r>
              <a:rPr lang="zh-CN" altLang="en-US" dirty="0"/>
              <a:t>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凡是这些模型对比的文章都有一定的倾向性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比如它要证明</a:t>
            </a:r>
            <a:r>
              <a:rPr lang="en-US" altLang="zh-CN" dirty="0" err="1"/>
              <a:t>xgboost</a:t>
            </a:r>
            <a:r>
              <a:rPr lang="en-US" altLang="zh-CN" dirty="0"/>
              <a:t> </a:t>
            </a:r>
            <a:r>
              <a:rPr lang="zh-CN" altLang="en-US" dirty="0"/>
              <a:t>比 </a:t>
            </a:r>
            <a:r>
              <a:rPr lang="en-US" altLang="zh-CN" dirty="0" err="1"/>
              <a:t>gbm</a:t>
            </a:r>
            <a:r>
              <a:rPr lang="zh-CN" altLang="en-US" dirty="0"/>
              <a:t>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可能花在</a:t>
            </a:r>
            <a:r>
              <a:rPr lang="en-US" altLang="zh-CN" dirty="0" err="1"/>
              <a:t>xgboost</a:t>
            </a:r>
            <a:r>
              <a:rPr lang="zh-CN" altLang="en-US" dirty="0"/>
              <a:t>的调参时间比</a:t>
            </a:r>
            <a:r>
              <a:rPr lang="en-US" altLang="zh-CN" dirty="0" err="1"/>
              <a:t>gbm</a:t>
            </a:r>
            <a:r>
              <a:rPr lang="zh-CN" altLang="en-US" dirty="0"/>
              <a:t>多的多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en-US" altLang="zh-CN" dirty="0"/>
              <a:t> vs 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也可能作者自己更擅长</a:t>
            </a:r>
            <a:r>
              <a:rPr lang="en-US" altLang="zh-CN" dirty="0" err="1"/>
              <a:t>lightgbm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最后大家可以自己用熟一个就行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7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总结与作业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1416F5-BAF7-4248-A49E-A33FD55D315B}"/>
              </a:ext>
            </a:extLst>
          </p:cNvPr>
          <p:cNvSpPr txBox="1"/>
          <p:nvPr/>
        </p:nvSpPr>
        <p:spPr>
          <a:xfrm>
            <a:off x="845389" y="1091953"/>
            <a:ext cx="6901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介绍了</a:t>
            </a:r>
            <a:r>
              <a:rPr lang="en-US" altLang="zh-CN" dirty="0" err="1"/>
              <a:t>gbm</a:t>
            </a:r>
            <a:r>
              <a:rPr lang="en-US" altLang="zh-CN" dirty="0"/>
              <a:t>/</a:t>
            </a:r>
            <a:r>
              <a:rPr lang="en-US" altLang="zh-CN" dirty="0" err="1"/>
              <a:t>xgboost</a:t>
            </a:r>
            <a:r>
              <a:rPr lang="en-US" altLang="zh-CN" dirty="0"/>
              <a:t>/</a:t>
            </a:r>
            <a:r>
              <a:rPr lang="en-US" altLang="zh-CN" dirty="0" err="1"/>
              <a:t>lightgbm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xgboost</a:t>
            </a:r>
            <a:r>
              <a:rPr lang="zh-CN" altLang="en-US" dirty="0"/>
              <a:t>表现不错，调参也需要经验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尝试用</a:t>
            </a:r>
            <a:r>
              <a:rPr lang="en-US" altLang="zh-CN" dirty="0" err="1"/>
              <a:t>lightgbm</a:t>
            </a:r>
            <a:r>
              <a:rPr lang="zh-CN" altLang="en-US" dirty="0"/>
              <a:t>在建模，仿照前面的步骤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xgboost,lightgbm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51D69-FBE9-4DC2-B0C0-D9940049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97" y="1866309"/>
            <a:ext cx="3590925" cy="866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F820D1-59F1-453F-941E-676E22CC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98" y="2723639"/>
            <a:ext cx="4505325" cy="57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AB6F6A-2952-4FA0-A4EA-E2829A216257}"/>
              </a:ext>
            </a:extLst>
          </p:cNvPr>
          <p:cNvSpPr txBox="1"/>
          <p:nvPr/>
        </p:nvSpPr>
        <p:spPr>
          <a:xfrm>
            <a:off x="743697" y="1125997"/>
            <a:ext cx="623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调用相关的函数包</a:t>
            </a:r>
            <a:endParaRPr lang="en-US" altLang="zh-CN" dirty="0"/>
          </a:p>
          <a:p>
            <a:r>
              <a:rPr lang="en-US" altLang="zh-CN" dirty="0" err="1"/>
              <a:t>gbm</a:t>
            </a:r>
            <a:r>
              <a:rPr lang="zh-CN" altLang="en-US" dirty="0"/>
              <a:t>的函数包在</a:t>
            </a:r>
            <a:r>
              <a:rPr lang="en-US" altLang="zh-CN" dirty="0" err="1"/>
              <a:t>sklearn</a:t>
            </a:r>
            <a:r>
              <a:rPr lang="zh-CN" altLang="en-US" dirty="0"/>
              <a:t>里面有，不用单独安装</a:t>
            </a:r>
          </a:p>
        </p:txBody>
      </p:sp>
    </p:spTree>
    <p:extLst>
      <p:ext uri="{BB962C8B-B14F-4D97-AF65-F5344CB8AC3E}">
        <p14:creationId xmlns:p14="http://schemas.microsoft.com/office/powerpoint/2010/main" val="400321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gradient boosting machine,1999,</a:t>
            </a:r>
            <a:r>
              <a:rPr lang="zh-CN" altLang="en-US" dirty="0"/>
              <a:t>斯坦福统计系教授发明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背景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1995</a:t>
            </a:r>
            <a:r>
              <a:rPr lang="zh-CN" altLang="en-US" dirty="0"/>
              <a:t>年发明了</a:t>
            </a:r>
            <a:r>
              <a:rPr lang="en-US" altLang="zh-CN" dirty="0" err="1"/>
              <a:t>adaboost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1996</a:t>
            </a:r>
            <a:r>
              <a:rPr lang="zh-CN" altLang="en-US" dirty="0"/>
              <a:t>年发明了</a:t>
            </a:r>
            <a:r>
              <a:rPr lang="en-US" altLang="zh-CN" dirty="0"/>
              <a:t>lasso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1999</a:t>
            </a:r>
            <a:r>
              <a:rPr lang="zh-CN" altLang="en-US" dirty="0"/>
              <a:t>，斯坦福的</a:t>
            </a:r>
            <a:r>
              <a:rPr lang="en-US" altLang="zh-CN" dirty="0"/>
              <a:t>Friedman</a:t>
            </a:r>
            <a:r>
              <a:rPr lang="zh-CN" altLang="en-US" dirty="0"/>
              <a:t>教授发表了对</a:t>
            </a:r>
            <a:r>
              <a:rPr lang="en-US" altLang="zh-CN" dirty="0" err="1"/>
              <a:t>adaboost</a:t>
            </a:r>
            <a:r>
              <a:rPr lang="zh-CN" altLang="en-US" dirty="0"/>
              <a:t>的解释性文章，指出它本质上是损失函数为</a:t>
            </a:r>
            <a:r>
              <a:rPr lang="en-US" altLang="zh-CN" dirty="0"/>
              <a:t>exponential loss</a:t>
            </a:r>
            <a:r>
              <a:rPr lang="zh-CN" altLang="en-US" dirty="0"/>
              <a:t>的模型，然后提出了</a:t>
            </a:r>
            <a:r>
              <a:rPr lang="en-US" altLang="zh-CN" dirty="0" err="1"/>
              <a:t>gbm</a:t>
            </a:r>
            <a:r>
              <a:rPr lang="zh-CN" altLang="en-US" dirty="0"/>
              <a:t>的算法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8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425474" y="997213"/>
            <a:ext cx="8408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本质上是线性可加模型，每个因子是一棵二叉树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迭代进行，每次增加一棵树，减少拟合误差，在增加树这方面无法并行计算，只能依次迭代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增加树的时候，系数乘以一个较小的步长，因此具有</a:t>
            </a:r>
            <a:r>
              <a:rPr lang="en-US" altLang="zh-CN" dirty="0"/>
              <a:t>slow learning</a:t>
            </a:r>
            <a:r>
              <a:rPr lang="zh-CN" altLang="en-US" dirty="0"/>
              <a:t>性质，避免过度拟合，具有类似</a:t>
            </a:r>
            <a:r>
              <a:rPr lang="en-US" altLang="zh-CN" dirty="0"/>
              <a:t>lasso</a:t>
            </a:r>
            <a:r>
              <a:rPr lang="zh-CN" altLang="en-US" dirty="0"/>
              <a:t>的性质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因此可以理解为每个因子是一棵二叉树的缓慢线性拟合的模型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计算上是一阶逼近，收敛速度慢，精度较差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没有使用并行计算，速度较慢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计算结果有时候比较奇怪，正负预测值并不对称，难以用来交易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6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建模过程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</a:t>
            </a:r>
            <a:r>
              <a:rPr lang="en-US" altLang="zh-CN" dirty="0"/>
              <a:t>cross validation</a:t>
            </a:r>
            <a:r>
              <a:rPr lang="zh-CN" altLang="en-US" dirty="0"/>
              <a:t>的参数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n_estimators</a:t>
            </a:r>
            <a:r>
              <a:rPr lang="en-US" altLang="zh-CN" dirty="0"/>
              <a:t>/</a:t>
            </a:r>
            <a:r>
              <a:rPr lang="en-US" altLang="zh-CN" dirty="0" err="1"/>
              <a:t>ntrees</a:t>
            </a:r>
            <a:r>
              <a:rPr lang="zh-CN" altLang="en-US" dirty="0"/>
              <a:t>：树的数目（</a:t>
            </a:r>
            <a:r>
              <a:rPr lang="en-US" altLang="zh-CN" dirty="0"/>
              <a:t>python/R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max_depth</a:t>
            </a:r>
            <a:r>
              <a:rPr lang="en-US" altLang="zh-CN" dirty="0"/>
              <a:t>:</a:t>
            </a:r>
            <a:r>
              <a:rPr lang="zh-CN" altLang="en-US" dirty="0"/>
              <a:t>树的深度（</a:t>
            </a:r>
            <a:r>
              <a:rPr lang="en-US" altLang="zh-CN" dirty="0"/>
              <a:t>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learning_rate</a:t>
            </a:r>
            <a:r>
              <a:rPr lang="zh-CN" altLang="en-US" dirty="0"/>
              <a:t>：学习速率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min_samples_leaf</a:t>
            </a:r>
            <a:r>
              <a:rPr lang="zh-CN" altLang="en-US" dirty="0"/>
              <a:t>：最小叶子的样本数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ABE79F-80ED-43BA-BBB1-CEF2212A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18" y="1854777"/>
            <a:ext cx="4010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2.gbm</a:t>
            </a:r>
            <a:r>
              <a:rPr lang="zh-CN" altLang="en-US" dirty="0"/>
              <a:t>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10883" y="982099"/>
            <a:ext cx="698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gbm</a:t>
            </a:r>
            <a:r>
              <a:rPr lang="zh-CN" altLang="en-US" dirty="0"/>
              <a:t>建模过程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9AD020-7360-34F0-F7DA-1189B7D9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2128837"/>
            <a:ext cx="4200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3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14685</TotalTime>
  <Words>828</Words>
  <Application>Microsoft Office PowerPoint</Application>
  <PresentationFormat>全屏显示(16:9)</PresentationFormat>
  <Paragraphs>182</Paragraphs>
  <Slides>34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1_丝状</vt:lpstr>
      <vt:lpstr>PowerPoint 演示文稿</vt:lpstr>
      <vt:lpstr>本周内容</vt:lpstr>
      <vt:lpstr>1.安装xgboost,lightgbm</vt:lpstr>
      <vt:lpstr>1.安装xgboost,lightgbm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2.gbm建模</vt:lpstr>
      <vt:lpstr>3.xgboost</vt:lpstr>
      <vt:lpstr>3.xgboost</vt:lpstr>
      <vt:lpstr>3.xgboost</vt:lpstr>
      <vt:lpstr>3.xgboost</vt:lpstr>
      <vt:lpstr>3.xgboost</vt:lpstr>
      <vt:lpstr>3.xgboost</vt:lpstr>
      <vt:lpstr>3.xgboost</vt:lpstr>
      <vt:lpstr>4.lightgbm</vt:lpstr>
      <vt:lpstr>5.总结与作业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844</cp:revision>
  <dcterms:created xsi:type="dcterms:W3CDTF">2014-06-18T03:33:00Z</dcterms:created>
  <dcterms:modified xsi:type="dcterms:W3CDTF">2022-05-08T01:31:15Z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