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5"/>
  </p:notesMasterIdLst>
  <p:sldIdLst>
    <p:sldId id="711" r:id="rId2"/>
    <p:sldId id="653" r:id="rId3"/>
    <p:sldId id="658" r:id="rId4"/>
    <p:sldId id="664" r:id="rId5"/>
    <p:sldId id="695" r:id="rId6"/>
    <p:sldId id="663" r:id="rId7"/>
    <p:sldId id="696" r:id="rId8"/>
    <p:sldId id="666" r:id="rId9"/>
    <p:sldId id="712" r:id="rId10"/>
    <p:sldId id="697" r:id="rId11"/>
    <p:sldId id="693" r:id="rId12"/>
    <p:sldId id="710" r:id="rId13"/>
    <p:sldId id="660" r:id="rId14"/>
    <p:sldId id="678" r:id="rId15"/>
    <p:sldId id="699" r:id="rId16"/>
    <p:sldId id="700" r:id="rId17"/>
    <p:sldId id="680" r:id="rId18"/>
    <p:sldId id="701" r:id="rId19"/>
    <p:sldId id="661" r:id="rId20"/>
    <p:sldId id="681" r:id="rId21"/>
    <p:sldId id="702" r:id="rId22"/>
    <p:sldId id="683" r:id="rId23"/>
    <p:sldId id="703" r:id="rId24"/>
    <p:sldId id="704" r:id="rId25"/>
    <p:sldId id="684" r:id="rId26"/>
    <p:sldId id="705" r:id="rId27"/>
    <p:sldId id="706" r:id="rId28"/>
    <p:sldId id="707" r:id="rId29"/>
    <p:sldId id="708" r:id="rId30"/>
    <p:sldId id="709" r:id="rId31"/>
    <p:sldId id="685" r:id="rId32"/>
    <p:sldId id="692" r:id="rId33"/>
    <p:sldId id="675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7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93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2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03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0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0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6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83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39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92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4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81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23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52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42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81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07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2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4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81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48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2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46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93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9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9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5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0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2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5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1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E1-DB96-4EAC-B578-5B7E8310F301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609E-DD71-4297-A8A5-67A504BD22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1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5DAB6-4DB7-455D-BD05-5988E463BE69}"/>
              </a:ext>
            </a:extLst>
          </p:cNvPr>
          <p:cNvCxnSpPr>
            <a:cxnSpLocks/>
          </p:cNvCxnSpPr>
          <p:nvPr userDrawn="1"/>
        </p:nvCxnSpPr>
        <p:spPr>
          <a:xfrm>
            <a:off x="166977" y="356348"/>
            <a:ext cx="86748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8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874" r:id="rId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第十一讲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1.ensemble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515541" y="1061049"/>
            <a:ext cx="655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625C7-ED75-4515-8293-115BBEACF3BD}"/>
              </a:ext>
            </a:extLst>
          </p:cNvPr>
          <p:cNvSpPr txBox="1"/>
          <p:nvPr/>
        </p:nvSpPr>
        <p:spPr>
          <a:xfrm>
            <a:off x="665018" y="1061049"/>
            <a:ext cx="6683765" cy="3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之后过程差不多，计算预测值、分布、回测等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6148B3-BE76-4546-9AD6-B56E56A5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957387"/>
            <a:ext cx="77247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1.ensemble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515541" y="1061049"/>
            <a:ext cx="655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625C7-ED75-4515-8293-115BBEACF3BD}"/>
              </a:ext>
            </a:extLst>
          </p:cNvPr>
          <p:cNvSpPr txBox="1"/>
          <p:nvPr/>
        </p:nvSpPr>
        <p:spPr>
          <a:xfrm>
            <a:off x="665018" y="1061049"/>
            <a:ext cx="6683765" cy="3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建模结果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7C0B5E-28C2-BA31-DEAC-56ADB392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526" y="2299230"/>
            <a:ext cx="4501670" cy="284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4622A4-EE30-691B-3DA0-4DEAE5051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696" y="978003"/>
            <a:ext cx="4705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2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1.ensemble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515541" y="1061049"/>
            <a:ext cx="655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FDF3B7-70C8-488C-A17D-C52957F86F84}"/>
              </a:ext>
            </a:extLst>
          </p:cNvPr>
          <p:cNvSpPr txBox="1"/>
          <p:nvPr/>
        </p:nvSpPr>
        <p:spPr>
          <a:xfrm>
            <a:off x="802257" y="1181819"/>
            <a:ext cx="6683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模型的稀疏性会丧失，基本上每个因子都会取到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所以不同的数据之间还是存在一定差矣的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最后结果还可以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9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另外一种</a:t>
            </a:r>
            <a:r>
              <a:rPr lang="en-US" altLang="zh-CN" dirty="0"/>
              <a:t>ensemble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515541" y="1091953"/>
            <a:ext cx="6987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之前是先取系数平均值，然后得到一个模型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也可以每个模型作出资金曲线，然后再取平均值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这样的好处可以增加容量，因为每个策略下单的时间点不大一样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849294-40BF-44F8-9E41-0DF418CC1C4E}"/>
              </a:ext>
            </a:extLst>
          </p:cNvPr>
          <p:cNvSpPr txBox="1"/>
          <p:nvPr/>
        </p:nvSpPr>
        <p:spPr>
          <a:xfrm>
            <a:off x="4114800" y="2115967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另一种</a:t>
            </a:r>
            <a:r>
              <a:rPr lang="en-US" altLang="zh-CN" dirty="0"/>
              <a:t>ensemble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849294-40BF-44F8-9E41-0DF418CC1C4E}"/>
              </a:ext>
            </a:extLst>
          </p:cNvPr>
          <p:cNvSpPr txBox="1"/>
          <p:nvPr/>
        </p:nvSpPr>
        <p:spPr>
          <a:xfrm>
            <a:off x="4114800" y="2115967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7E105B-A547-4669-A3AA-FB68BE1CA979}"/>
              </a:ext>
            </a:extLst>
          </p:cNvPr>
          <p:cNvSpPr txBox="1"/>
          <p:nvPr/>
        </p:nvSpPr>
        <p:spPr>
          <a:xfrm>
            <a:off x="415636" y="1461285"/>
            <a:ext cx="15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07AA94-7558-4D3A-B3EB-0E3D7803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22" y="1113118"/>
            <a:ext cx="7044157" cy="33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另一种</a:t>
            </a:r>
            <a:r>
              <a:rPr lang="en-US" altLang="zh-CN" dirty="0"/>
              <a:t>ensemble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849294-40BF-44F8-9E41-0DF418CC1C4E}"/>
              </a:ext>
            </a:extLst>
          </p:cNvPr>
          <p:cNvSpPr txBox="1"/>
          <p:nvPr/>
        </p:nvSpPr>
        <p:spPr>
          <a:xfrm>
            <a:off x="4114800" y="2115967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7E105B-A547-4669-A3AA-FB68BE1CA979}"/>
              </a:ext>
            </a:extLst>
          </p:cNvPr>
          <p:cNvSpPr txBox="1"/>
          <p:nvPr/>
        </p:nvSpPr>
        <p:spPr>
          <a:xfrm>
            <a:off x="515541" y="1091953"/>
            <a:ext cx="152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回测模型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1238A9-4841-4420-9428-3E6D30D2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1566977"/>
            <a:ext cx="5909094" cy="29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另一种</a:t>
            </a:r>
            <a:r>
              <a:rPr lang="en-US" altLang="zh-CN" dirty="0"/>
              <a:t>ensemble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849294-40BF-44F8-9E41-0DF418CC1C4E}"/>
              </a:ext>
            </a:extLst>
          </p:cNvPr>
          <p:cNvSpPr txBox="1"/>
          <p:nvPr/>
        </p:nvSpPr>
        <p:spPr>
          <a:xfrm>
            <a:off x="4114800" y="2115967"/>
            <a:ext cx="914400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7E105B-A547-4669-A3AA-FB68BE1CA979}"/>
              </a:ext>
            </a:extLst>
          </p:cNvPr>
          <p:cNvSpPr txBox="1"/>
          <p:nvPr/>
        </p:nvSpPr>
        <p:spPr>
          <a:xfrm>
            <a:off x="515540" y="1091953"/>
            <a:ext cx="296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生成交易曲线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FE27BD-CA06-4633-9576-38B010E6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3" y="1543543"/>
            <a:ext cx="6418729" cy="31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另一种</a:t>
            </a:r>
            <a:r>
              <a:rPr lang="en-US" altLang="zh-CN" dirty="0"/>
              <a:t>ensemble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849294-40BF-44F8-9E41-0DF418CC1C4E}"/>
              </a:ext>
            </a:extLst>
          </p:cNvPr>
          <p:cNvSpPr txBox="1"/>
          <p:nvPr/>
        </p:nvSpPr>
        <p:spPr>
          <a:xfrm>
            <a:off x="7349206" y="2573167"/>
            <a:ext cx="498200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E34DF8-2FB1-CBA2-2DD0-23C37072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85" y="2006320"/>
            <a:ext cx="4847207" cy="308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BFA047-1BA9-B765-B508-ABFAC2433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728" y="1609977"/>
            <a:ext cx="45624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6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另一种</a:t>
            </a:r>
            <a:r>
              <a:rPr lang="en-US" altLang="zh-CN" dirty="0"/>
              <a:t>ensemble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849294-40BF-44F8-9E41-0DF418CC1C4E}"/>
              </a:ext>
            </a:extLst>
          </p:cNvPr>
          <p:cNvSpPr txBox="1"/>
          <p:nvPr/>
        </p:nvSpPr>
        <p:spPr>
          <a:xfrm>
            <a:off x="7349206" y="2573167"/>
            <a:ext cx="498200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F6BCC1-0B4C-44DA-8DC3-352E8FF52D93}"/>
              </a:ext>
            </a:extLst>
          </p:cNvPr>
          <p:cNvSpPr txBox="1"/>
          <p:nvPr/>
        </p:nvSpPr>
        <p:spPr>
          <a:xfrm>
            <a:off x="897147" y="1181819"/>
            <a:ext cx="7073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主要都是避免单用除以</a:t>
            </a:r>
            <a:r>
              <a:rPr lang="en-US" altLang="zh-CN" dirty="0"/>
              <a:t>period</a:t>
            </a:r>
            <a:r>
              <a:rPr lang="zh-CN" altLang="en-US" dirty="0"/>
              <a:t>余</a:t>
            </a:r>
            <a:r>
              <a:rPr lang="en-US" altLang="zh-CN" dirty="0"/>
              <a:t>0</a:t>
            </a:r>
            <a:r>
              <a:rPr lang="zh-CN" altLang="en-US" dirty="0"/>
              <a:t>的样本不大好；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用多几组样本可以降低方差；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两种都可以，效果差不多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2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7200A2-8EA6-4076-AAA9-8AC8BC5F1FE3}"/>
              </a:ext>
            </a:extLst>
          </p:cNvPr>
          <p:cNvSpPr txBox="1"/>
          <p:nvPr/>
        </p:nvSpPr>
        <p:spPr>
          <a:xfrm>
            <a:off x="676425" y="1091953"/>
            <a:ext cx="7194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按合约进行划分，合约结束一定平仓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日内是按天划分因为收盘一定平仓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中低频一般加入平仓阈值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缺乏日内强行平仓的机制，有可能持仓很长时间都不平仓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1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409" y="412404"/>
            <a:ext cx="7498080" cy="85725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1.ensemble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另外一种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中低频隔夜交易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DFB669-13D1-46D0-8319-03145CE5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3" y="1460702"/>
            <a:ext cx="7610475" cy="30765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3F402C-98B8-4286-B9AF-8A1C7FCAD753}"/>
              </a:ext>
            </a:extLst>
          </p:cNvPr>
          <p:cNvSpPr txBox="1"/>
          <p:nvPr/>
        </p:nvSpPr>
        <p:spPr>
          <a:xfrm>
            <a:off x="869058" y="1091953"/>
            <a:ext cx="5584641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统计每个合约的天数</a:t>
            </a:r>
          </a:p>
        </p:txBody>
      </p:sp>
    </p:spTree>
    <p:extLst>
      <p:ext uri="{BB962C8B-B14F-4D97-AF65-F5344CB8AC3E}">
        <p14:creationId xmlns:p14="http://schemas.microsoft.com/office/powerpoint/2010/main" val="36353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402C-98B8-4286-B9AF-8A1C7FCAD753}"/>
              </a:ext>
            </a:extLst>
          </p:cNvPr>
          <p:cNvSpPr txBox="1"/>
          <p:nvPr/>
        </p:nvSpPr>
        <p:spPr>
          <a:xfrm>
            <a:off x="869058" y="1091953"/>
            <a:ext cx="5584641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生成训练集和测试集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408EF-689C-4672-861D-49E8A65A3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1" y="1460702"/>
            <a:ext cx="81438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2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402C-98B8-4286-B9AF-8A1C7FCAD753}"/>
              </a:ext>
            </a:extLst>
          </p:cNvPr>
          <p:cNvSpPr txBox="1"/>
          <p:nvPr/>
        </p:nvSpPr>
        <p:spPr>
          <a:xfrm>
            <a:off x="869058" y="1091953"/>
            <a:ext cx="5584641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拟合模型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D84C0D-C127-E804-2056-E736849D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90" y="1591753"/>
            <a:ext cx="6496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402C-98B8-4286-B9AF-8A1C7FCAD753}"/>
              </a:ext>
            </a:extLst>
          </p:cNvPr>
          <p:cNvSpPr txBox="1"/>
          <p:nvPr/>
        </p:nvSpPr>
        <p:spPr>
          <a:xfrm>
            <a:off x="869058" y="1091953"/>
            <a:ext cx="5584641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每个品种的系数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58330F-481C-4F62-B6BE-9A5D7A9C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21" y="1091953"/>
            <a:ext cx="4088574" cy="37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402C-98B8-4286-B9AF-8A1C7FCAD753}"/>
              </a:ext>
            </a:extLst>
          </p:cNvPr>
          <p:cNvSpPr txBox="1"/>
          <p:nvPr/>
        </p:nvSpPr>
        <p:spPr>
          <a:xfrm>
            <a:off x="869058" y="1091953"/>
            <a:ext cx="5584641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生成预测值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FB29C5-F2E7-497E-998F-4E770785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985962"/>
            <a:ext cx="76104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402C-98B8-4286-B9AF-8A1C7FCAD753}"/>
              </a:ext>
            </a:extLst>
          </p:cNvPr>
          <p:cNvSpPr txBox="1"/>
          <p:nvPr/>
        </p:nvSpPr>
        <p:spPr>
          <a:xfrm>
            <a:off x="869058" y="1091953"/>
            <a:ext cx="5584641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按合约回测，换月才平仓，否则仓位不变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C3B43-41F5-4AD3-A2C2-C2E97877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08" y="1715824"/>
            <a:ext cx="6469798" cy="32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402C-98B8-4286-B9AF-8A1C7FCAD753}"/>
              </a:ext>
            </a:extLst>
          </p:cNvPr>
          <p:cNvSpPr txBox="1"/>
          <p:nvPr/>
        </p:nvSpPr>
        <p:spPr>
          <a:xfrm>
            <a:off x="869058" y="1091953"/>
            <a:ext cx="5584641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计算隔夜持仓的</a:t>
            </a:r>
            <a:r>
              <a:rPr lang="en-US" altLang="zh-CN" dirty="0" err="1"/>
              <a:t>pnl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9EA89C-EF69-4E0C-8624-61205E55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738312"/>
            <a:ext cx="62293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402C-98B8-4286-B9AF-8A1C7FCAD753}"/>
              </a:ext>
            </a:extLst>
          </p:cNvPr>
          <p:cNvSpPr txBox="1"/>
          <p:nvPr/>
        </p:nvSpPr>
        <p:spPr>
          <a:xfrm>
            <a:off x="869058" y="1091953"/>
            <a:ext cx="5584641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加上隔夜持仓的</a:t>
            </a:r>
            <a:r>
              <a:rPr lang="en-US" altLang="zh-CN" dirty="0" err="1"/>
              <a:t>pnl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7F84FD-534B-4BB9-8420-76504BA6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1184"/>
            <a:ext cx="9144000" cy="17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402C-98B8-4286-B9AF-8A1C7FCAD753}"/>
              </a:ext>
            </a:extLst>
          </p:cNvPr>
          <p:cNvSpPr txBox="1"/>
          <p:nvPr/>
        </p:nvSpPr>
        <p:spPr>
          <a:xfrm>
            <a:off x="869058" y="1091953"/>
            <a:ext cx="5584641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回测策略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7D18A-04C0-48BA-9F1E-0701C039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33575"/>
            <a:ext cx="8229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402C-98B8-4286-B9AF-8A1C7FCAD753}"/>
              </a:ext>
            </a:extLst>
          </p:cNvPr>
          <p:cNvSpPr txBox="1"/>
          <p:nvPr/>
        </p:nvSpPr>
        <p:spPr>
          <a:xfrm>
            <a:off x="869058" y="1091953"/>
            <a:ext cx="5584641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训练集表现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BD0F00-B63C-4CAC-A202-EB2C73BE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0702"/>
            <a:ext cx="9144000" cy="32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1.ensemble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515541" y="1061049"/>
            <a:ext cx="6558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之前的模型只考虑了除以</a:t>
            </a:r>
            <a:r>
              <a:rPr lang="en-US" altLang="zh-CN" dirty="0"/>
              <a:t>period</a:t>
            </a:r>
            <a:r>
              <a:rPr lang="zh-CN" altLang="en-US" dirty="0"/>
              <a:t>余</a:t>
            </a:r>
            <a:r>
              <a:rPr lang="en-US" altLang="zh-CN" dirty="0"/>
              <a:t>0</a:t>
            </a:r>
            <a:r>
              <a:rPr lang="zh-CN" altLang="en-US" dirty="0"/>
              <a:t>的点，这样虽然有独立性，但是大量的点没有用到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如果把除以</a:t>
            </a:r>
            <a:r>
              <a:rPr lang="en-US" altLang="zh-CN" dirty="0"/>
              <a:t>period</a:t>
            </a:r>
            <a:r>
              <a:rPr lang="zh-CN" altLang="en-US" dirty="0"/>
              <a:t>余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period-1</a:t>
            </a:r>
            <a:r>
              <a:rPr lang="zh-CN" altLang="en-US" dirty="0"/>
              <a:t>的点都分别独立建模，则模型数目又太多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怎么办？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6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402C-98B8-4286-B9AF-8A1C7FCAD753}"/>
              </a:ext>
            </a:extLst>
          </p:cNvPr>
          <p:cNvSpPr txBox="1"/>
          <p:nvPr/>
        </p:nvSpPr>
        <p:spPr>
          <a:xfrm>
            <a:off x="869058" y="1091953"/>
            <a:ext cx="5584641" cy="36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测试集表现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629FF3-6C0A-4336-AE7C-29605428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0702"/>
            <a:ext cx="9144000" cy="32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6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中低频隔夜交易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E55768-0864-1AC1-BDDE-95152BFA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004" y="1091953"/>
            <a:ext cx="47720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1D0F67-A695-47A1-8D78-055896940B64}"/>
              </a:ext>
            </a:extLst>
          </p:cNvPr>
          <p:cNvSpPr txBox="1"/>
          <p:nvPr/>
        </p:nvSpPr>
        <p:spPr>
          <a:xfrm>
            <a:off x="566777" y="1148668"/>
            <a:ext cx="65972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集成模型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中低频交易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作业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可以尝试滚动优化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目前为止，所有的知识结束了，下一周的课程是完全样本外的数据来测试，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月底</a:t>
            </a:r>
            <a:r>
              <a:rPr lang="en-US" altLang="zh-CN" dirty="0"/>
              <a:t>-2021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报名</a:t>
            </a:r>
            <a:r>
              <a:rPr lang="en-US" altLang="zh-CN" dirty="0"/>
              <a:t>C++</a:t>
            </a:r>
            <a:r>
              <a:rPr lang="zh-CN" altLang="en-US" dirty="0"/>
              <a:t>课程、期货开户可以联系我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80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1.ensemble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515541" y="1061049"/>
            <a:ext cx="65581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除以</a:t>
            </a:r>
            <a:r>
              <a:rPr lang="en-US" altLang="zh-CN" dirty="0"/>
              <a:t>period</a:t>
            </a:r>
            <a:r>
              <a:rPr lang="zh-CN" altLang="en-US" dirty="0"/>
              <a:t>余</a:t>
            </a:r>
            <a:r>
              <a:rPr lang="en-US" altLang="zh-CN" dirty="0"/>
              <a:t>0</a:t>
            </a:r>
            <a:r>
              <a:rPr lang="zh-CN" altLang="en-US" dirty="0"/>
              <a:t>的点抽出来拟合系数（之前做法）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除以</a:t>
            </a:r>
            <a:r>
              <a:rPr lang="en-US" altLang="zh-CN" dirty="0"/>
              <a:t>period</a:t>
            </a:r>
            <a:r>
              <a:rPr lang="zh-CN" altLang="en-US" dirty="0"/>
              <a:t>余</a:t>
            </a:r>
            <a:r>
              <a:rPr lang="en-US" altLang="zh-CN" dirty="0"/>
              <a:t>400</a:t>
            </a:r>
            <a:r>
              <a:rPr lang="zh-CN" altLang="en-US" dirty="0"/>
              <a:t>的点抽出来拟合系数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除以</a:t>
            </a:r>
            <a:r>
              <a:rPr lang="en-US" altLang="zh-CN" dirty="0"/>
              <a:t>period</a:t>
            </a:r>
            <a:r>
              <a:rPr lang="zh-CN" altLang="en-US" dirty="0"/>
              <a:t>余</a:t>
            </a:r>
            <a:r>
              <a:rPr lang="en-US" altLang="zh-CN" dirty="0"/>
              <a:t>800</a:t>
            </a:r>
            <a:r>
              <a:rPr lang="zh-CN" altLang="en-US" dirty="0"/>
              <a:t>的点抽出来拟合系数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除以</a:t>
            </a:r>
            <a:r>
              <a:rPr lang="en-US" altLang="zh-CN" dirty="0"/>
              <a:t>period</a:t>
            </a:r>
            <a:r>
              <a:rPr lang="zh-CN" altLang="en-US" dirty="0"/>
              <a:t>余</a:t>
            </a:r>
            <a:r>
              <a:rPr lang="en-US" altLang="zh-CN" dirty="0"/>
              <a:t>3600</a:t>
            </a:r>
            <a:r>
              <a:rPr lang="zh-CN" altLang="en-US" dirty="0"/>
              <a:t>的点抽出来拟合系数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然后把拟合的系数取平均，作为集成模型（</a:t>
            </a:r>
            <a:r>
              <a:rPr lang="en-US" altLang="zh-CN" dirty="0"/>
              <a:t>ensembled model)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53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1.ensemble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515541" y="1061049"/>
            <a:ext cx="75402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是每个模型拟合的时候样本都是独立的，系数计算不会出问题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最终也只有一个系数，跟之前的模型一样的，不会影响实盘运行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只适用于普通因子，树型模型可能不行，因为每棵树的结构不一样，不能直接相加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如果不同模型训练的树全部加起来，那么因子数目会异常庞大，降低实盘运行速度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1.ensemble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515541" y="1061049"/>
            <a:ext cx="655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625C7-ED75-4515-8293-115BBEACF3BD}"/>
              </a:ext>
            </a:extLst>
          </p:cNvPr>
          <p:cNvSpPr txBox="1"/>
          <p:nvPr/>
        </p:nvSpPr>
        <p:spPr>
          <a:xfrm>
            <a:off x="665018" y="1061049"/>
            <a:ext cx="6683765" cy="3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计算多个因子矩阵的函数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16BF9D-C9B6-4B3B-A7C1-150CAC76A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1428750"/>
            <a:ext cx="7348783" cy="34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1.ensemble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515541" y="1061049"/>
            <a:ext cx="655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625C7-ED75-4515-8293-115BBEACF3BD}"/>
              </a:ext>
            </a:extLst>
          </p:cNvPr>
          <p:cNvSpPr txBox="1"/>
          <p:nvPr/>
        </p:nvSpPr>
        <p:spPr>
          <a:xfrm>
            <a:off x="665018" y="1061049"/>
            <a:ext cx="6683765" cy="3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把因子保存在</a:t>
            </a:r>
            <a:r>
              <a:rPr lang="en-US" altLang="zh-CN" dirty="0"/>
              <a:t>3</a:t>
            </a:r>
            <a:r>
              <a:rPr lang="zh-CN" altLang="en-US" dirty="0"/>
              <a:t>维</a:t>
            </a:r>
            <a:r>
              <a:rPr lang="en-US" altLang="zh-CN" dirty="0"/>
              <a:t>array</a:t>
            </a:r>
            <a:r>
              <a:rPr lang="zh-CN" altLang="en-US" dirty="0"/>
              <a:t>里面，有一维是除</a:t>
            </a:r>
            <a:r>
              <a:rPr lang="en-US" altLang="zh-CN" dirty="0"/>
              <a:t>period</a:t>
            </a:r>
            <a:r>
              <a:rPr lang="zh-CN" altLang="en-US" dirty="0"/>
              <a:t>的余数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824C9D-A89D-4C0C-8D61-E75CEAD0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0" y="1667307"/>
            <a:ext cx="8393502" cy="18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1.ensemble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515541" y="1061049"/>
            <a:ext cx="655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625C7-ED75-4515-8293-115BBEACF3BD}"/>
              </a:ext>
            </a:extLst>
          </p:cNvPr>
          <p:cNvSpPr txBox="1"/>
          <p:nvPr/>
        </p:nvSpPr>
        <p:spPr>
          <a:xfrm>
            <a:off x="665018" y="1061049"/>
            <a:ext cx="6683765" cy="3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</a:t>
            </a:r>
            <a:r>
              <a:rPr lang="en-US" altLang="zh-CN" dirty="0"/>
              <a:t>10</a:t>
            </a:r>
            <a:r>
              <a:rPr lang="zh-CN" altLang="en-US" dirty="0"/>
              <a:t>个模型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E07C8-F280-4F9C-863D-597ACB9BD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525008"/>
            <a:ext cx="6136077" cy="32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1.ensemble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515541" y="1061049"/>
            <a:ext cx="655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625C7-ED75-4515-8293-115BBEACF3BD}"/>
              </a:ext>
            </a:extLst>
          </p:cNvPr>
          <p:cNvSpPr txBox="1"/>
          <p:nvPr/>
        </p:nvSpPr>
        <p:spPr>
          <a:xfrm>
            <a:off x="665018" y="1061049"/>
            <a:ext cx="6683765" cy="3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模型系数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F274D0-FF3D-4904-94D9-32CD3541B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403" y="948416"/>
            <a:ext cx="4905734" cy="37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734</Words>
  <Application>Microsoft Office PowerPoint</Application>
  <PresentationFormat>全屏显示(16:9)</PresentationFormat>
  <Paragraphs>174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1_丝状</vt:lpstr>
      <vt:lpstr>PowerPoint 演示文稿</vt:lpstr>
      <vt:lpstr>本周内容</vt:lpstr>
      <vt:lpstr>1.ensemble建模</vt:lpstr>
      <vt:lpstr>1.ensemble建模</vt:lpstr>
      <vt:lpstr>1.ensemble建模</vt:lpstr>
      <vt:lpstr>1.ensemble建模</vt:lpstr>
      <vt:lpstr>1.ensemble建模</vt:lpstr>
      <vt:lpstr>1.ensemble建模</vt:lpstr>
      <vt:lpstr>1.ensemble建模</vt:lpstr>
      <vt:lpstr>1.ensemble建模</vt:lpstr>
      <vt:lpstr>1.ensemble建模</vt:lpstr>
      <vt:lpstr>1.ensemble建模</vt:lpstr>
      <vt:lpstr>2.另外一种ensemble</vt:lpstr>
      <vt:lpstr>2.另一种ensemble</vt:lpstr>
      <vt:lpstr>2.另一种ensemble</vt:lpstr>
      <vt:lpstr>2.另一种ensemble</vt:lpstr>
      <vt:lpstr>2.另一种ensemble</vt:lpstr>
      <vt:lpstr>2.另一种ensemble</vt:lpstr>
      <vt:lpstr>3.中低频隔夜交易</vt:lpstr>
      <vt:lpstr>3.中低频隔夜交易</vt:lpstr>
      <vt:lpstr>3.中低频隔夜交易</vt:lpstr>
      <vt:lpstr>3.中低频隔夜交易</vt:lpstr>
      <vt:lpstr>3.中低频隔夜交易</vt:lpstr>
      <vt:lpstr>3.中低频隔夜交易</vt:lpstr>
      <vt:lpstr>3.中低频隔夜交易</vt:lpstr>
      <vt:lpstr>3.中低频隔夜交易</vt:lpstr>
      <vt:lpstr>3.中低频隔夜交易</vt:lpstr>
      <vt:lpstr>3.中低频隔夜交易</vt:lpstr>
      <vt:lpstr>3.中低频隔夜交易</vt:lpstr>
      <vt:lpstr>3.中低频隔夜交易</vt:lpstr>
      <vt:lpstr>3.中低频隔夜交易</vt:lpstr>
      <vt:lpstr>4.总结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868</cp:revision>
  <dcterms:created xsi:type="dcterms:W3CDTF">2014-06-18T03:33:00Z</dcterms:created>
  <dcterms:modified xsi:type="dcterms:W3CDTF">2022-05-14T07:29:50Z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