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24"/>
  </p:notesMasterIdLst>
  <p:sldIdLst>
    <p:sldId id="711" r:id="rId2"/>
    <p:sldId id="653" r:id="rId3"/>
    <p:sldId id="658" r:id="rId4"/>
    <p:sldId id="666" r:id="rId5"/>
    <p:sldId id="677" r:id="rId6"/>
    <p:sldId id="687" r:id="rId7"/>
    <p:sldId id="678" r:id="rId8"/>
    <p:sldId id="679" r:id="rId9"/>
    <p:sldId id="695" r:id="rId10"/>
    <p:sldId id="660" r:id="rId11"/>
    <p:sldId id="680" r:id="rId12"/>
    <p:sldId id="681" r:id="rId13"/>
    <p:sldId id="688" r:id="rId14"/>
    <p:sldId id="696" r:id="rId15"/>
    <p:sldId id="713" r:id="rId16"/>
    <p:sldId id="661" r:id="rId17"/>
    <p:sldId id="685" r:id="rId18"/>
    <p:sldId id="686" r:id="rId19"/>
    <p:sldId id="699" r:id="rId20"/>
    <p:sldId id="712" r:id="rId21"/>
    <p:sldId id="664" r:id="rId22"/>
    <p:sldId id="675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786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7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4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2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4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6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2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5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92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5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0C0C04-E408-48A9-82A4-3716296300D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5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04E1-DB96-4EAC-B578-5B7E8310F301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5/22/2022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AC5DAB6-4DB7-455D-BD05-5988E463BE69}"/>
              </a:ext>
            </a:extLst>
          </p:cNvPr>
          <p:cNvCxnSpPr>
            <a:cxnSpLocks/>
          </p:cNvCxnSpPr>
          <p:nvPr userDrawn="1"/>
        </p:nvCxnSpPr>
        <p:spPr>
          <a:xfrm>
            <a:off x="166977" y="356348"/>
            <a:ext cx="86748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8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874" r:id="rId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第十二讲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50426" y="1156225"/>
            <a:ext cx="714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：第</a:t>
            </a:r>
            <a:r>
              <a:rPr lang="en-US" altLang="zh-CN" dirty="0"/>
              <a:t>9</a:t>
            </a:r>
            <a:r>
              <a:rPr lang="zh-CN" altLang="en-US" dirty="0"/>
              <a:t>周的样本内外</a:t>
            </a:r>
            <a:r>
              <a:rPr lang="en-US" altLang="zh-CN" dirty="0"/>
              <a:t>lasso</a:t>
            </a:r>
            <a:r>
              <a:rPr lang="zh-CN" altLang="en-US" dirty="0"/>
              <a:t>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月之前数据训练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：第</a:t>
            </a:r>
            <a:r>
              <a:rPr lang="en-US" altLang="zh-CN" dirty="0"/>
              <a:t>9</a:t>
            </a:r>
            <a:r>
              <a:rPr lang="zh-CN" altLang="en-US" dirty="0"/>
              <a:t>周的滚动</a:t>
            </a:r>
            <a:r>
              <a:rPr lang="en-US" altLang="zh-CN" dirty="0"/>
              <a:t>lasso</a:t>
            </a:r>
            <a:r>
              <a:rPr lang="zh-CN" altLang="en-US" dirty="0"/>
              <a:t>，按月滚动优化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50426" y="1156225"/>
            <a:ext cx="71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：第</a:t>
            </a:r>
            <a:r>
              <a:rPr lang="en-US" altLang="zh-CN" dirty="0"/>
              <a:t>9</a:t>
            </a:r>
            <a:r>
              <a:rPr lang="zh-CN" altLang="en-US" dirty="0"/>
              <a:t>周的样本内外</a:t>
            </a:r>
            <a:r>
              <a:rPr lang="en-US" altLang="zh-CN" dirty="0"/>
              <a:t>lasso</a:t>
            </a:r>
            <a:r>
              <a:rPr lang="zh-CN" altLang="en-US" dirty="0"/>
              <a:t>，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月之前数据训练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FFB1E-9F86-5167-F2DA-A6704183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85" y="1607649"/>
            <a:ext cx="6603773" cy="34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50426" y="1156225"/>
            <a:ext cx="714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：只针对新数据计算预测值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98DD4-0865-4BFB-8431-A4D9C2567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24050"/>
            <a:ext cx="777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50426" y="1156225"/>
            <a:ext cx="71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：回测策略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02C10-68CE-2FB4-6DBF-019BBEF2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715824"/>
            <a:ext cx="8648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01305" y="1010756"/>
            <a:ext cx="71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：回测结果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8CAD40-F660-D612-250E-61ABC02D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48" y="1542482"/>
            <a:ext cx="4829175" cy="885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8E409E-C63E-5B4B-E92F-4D8F93BE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4" y="2413527"/>
            <a:ext cx="4330041" cy="27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样本内外测试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6B2B1C-2D59-4EBD-BB8C-E2DAE6C05DC0}"/>
              </a:ext>
            </a:extLst>
          </p:cNvPr>
          <p:cNvSpPr txBox="1"/>
          <p:nvPr/>
        </p:nvSpPr>
        <p:spPr>
          <a:xfrm>
            <a:off x="897147" y="1091953"/>
            <a:ext cx="561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C7F239-1DCC-4A76-92D1-84765A6624E0}"/>
              </a:ext>
            </a:extLst>
          </p:cNvPr>
          <p:cNvSpPr txBox="1"/>
          <p:nvPr/>
        </p:nvSpPr>
        <p:spPr>
          <a:xfrm>
            <a:off x="897147" y="1302589"/>
            <a:ext cx="69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B4FD3-168E-4D7D-8E56-77AA2A637EAE}"/>
              </a:ext>
            </a:extLst>
          </p:cNvPr>
          <p:cNvSpPr txBox="1"/>
          <p:nvPr/>
        </p:nvSpPr>
        <p:spPr>
          <a:xfrm>
            <a:off x="1001305" y="1010756"/>
            <a:ext cx="71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1</a:t>
            </a:r>
            <a:r>
              <a:rPr lang="zh-CN" altLang="en-US" dirty="0"/>
              <a:t>：回测结果</a:t>
            </a:r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EC03233-C624-D67D-F912-CE5F9A8B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23" y="1461285"/>
            <a:ext cx="5615796" cy="35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5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滚动优化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AFB22-BB78-4C6C-9C19-95FA8A6BBD82}"/>
              </a:ext>
            </a:extLst>
          </p:cNvPr>
          <p:cNvSpPr txBox="1"/>
          <p:nvPr/>
        </p:nvSpPr>
        <p:spPr>
          <a:xfrm>
            <a:off x="776377" y="1276709"/>
            <a:ext cx="6840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lasso</a:t>
            </a:r>
            <a:r>
              <a:rPr lang="zh-CN" altLang="en-US" dirty="0"/>
              <a:t>按月滚动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之前的结果保留，只针对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6E3BB4-1539-F302-7940-04216C5F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1" y="1923691"/>
            <a:ext cx="6624454" cy="302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滚动优化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AFB22-BB78-4C6C-9C19-95FA8A6BBD82}"/>
              </a:ext>
            </a:extLst>
          </p:cNvPr>
          <p:cNvSpPr txBox="1"/>
          <p:nvPr/>
        </p:nvSpPr>
        <p:spPr>
          <a:xfrm>
            <a:off x="776377" y="1276709"/>
            <a:ext cx="684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lasso</a:t>
            </a:r>
            <a:r>
              <a:rPr lang="zh-CN" altLang="en-US" dirty="0"/>
              <a:t>按月滚动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计算预测值的分布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E0D772-5E1F-5FB3-6190-43E30D10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7" y="1981429"/>
            <a:ext cx="5943600" cy="28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滚动优化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AFB22-BB78-4C6C-9C19-95FA8A6BBD82}"/>
              </a:ext>
            </a:extLst>
          </p:cNvPr>
          <p:cNvSpPr txBox="1"/>
          <p:nvPr/>
        </p:nvSpPr>
        <p:spPr>
          <a:xfrm>
            <a:off x="776377" y="1276709"/>
            <a:ext cx="684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lasso</a:t>
            </a:r>
            <a:r>
              <a:rPr lang="zh-CN" altLang="en-US" dirty="0"/>
              <a:t>按月滚动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滚动回测策略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A8FF6C-E8ED-FAAE-6867-758FD74C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7" y="2012111"/>
            <a:ext cx="7038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滚动优化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AFB22-BB78-4C6C-9C19-95FA8A6BBD82}"/>
              </a:ext>
            </a:extLst>
          </p:cNvPr>
          <p:cNvSpPr txBox="1"/>
          <p:nvPr/>
        </p:nvSpPr>
        <p:spPr>
          <a:xfrm>
            <a:off x="776377" y="1276709"/>
            <a:ext cx="684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lasso</a:t>
            </a:r>
            <a:r>
              <a:rPr lang="zh-CN" altLang="en-US" dirty="0"/>
              <a:t>按月滚动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A59787-72C5-317E-B908-1B784EA6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71" y="1793529"/>
            <a:ext cx="5140505" cy="32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C2A731-29B8-9335-A128-FBDEB2CB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24" y="1439599"/>
            <a:ext cx="1981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66" y="351948"/>
            <a:ext cx="7498080" cy="85725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滚动优化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86258-79F2-442E-B9EB-5ACCCDB12F7F}"/>
              </a:ext>
            </a:extLst>
          </p:cNvPr>
          <p:cNvSpPr txBox="1"/>
          <p:nvPr/>
        </p:nvSpPr>
        <p:spPr>
          <a:xfrm>
            <a:off x="1173193" y="1091953"/>
            <a:ext cx="71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3AFB22-BB78-4C6C-9C19-95FA8A6BBD82}"/>
              </a:ext>
            </a:extLst>
          </p:cNvPr>
          <p:cNvSpPr txBox="1"/>
          <p:nvPr/>
        </p:nvSpPr>
        <p:spPr>
          <a:xfrm>
            <a:off x="776377" y="1276709"/>
            <a:ext cx="684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lasso</a:t>
            </a:r>
            <a:r>
              <a:rPr lang="zh-CN" altLang="en-US" dirty="0"/>
              <a:t>按月滚动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B4AA47-DB94-1915-AD22-EA2F651C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8" y="1569660"/>
            <a:ext cx="5609446" cy="35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623871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未来规划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A4A649-02A2-41C0-A4D3-210D68511049}"/>
              </a:ext>
            </a:extLst>
          </p:cNvPr>
          <p:cNvSpPr txBox="1"/>
          <p:nvPr/>
        </p:nvSpPr>
        <p:spPr>
          <a:xfrm>
            <a:off x="1061049" y="1181819"/>
            <a:ext cx="7151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大家可以联系微信</a:t>
            </a:r>
            <a:r>
              <a:rPr lang="en-US" altLang="zh-CN" dirty="0" err="1"/>
              <a:t>babyquant</a:t>
            </a:r>
            <a:r>
              <a:rPr lang="zh-CN" altLang="en-US" dirty="0"/>
              <a:t>报名</a:t>
            </a:r>
            <a:r>
              <a:rPr lang="en-US" altLang="zh-CN" dirty="0"/>
              <a:t>C++</a:t>
            </a:r>
            <a:r>
              <a:rPr lang="zh-CN" altLang="en-US" dirty="0"/>
              <a:t>课程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可以这边开户，</a:t>
            </a:r>
            <a:r>
              <a:rPr lang="en-US" altLang="zh-CN" dirty="0"/>
              <a:t>top 5/20(AA/A)</a:t>
            </a:r>
            <a:r>
              <a:rPr lang="zh-CN" altLang="en-US" dirty="0"/>
              <a:t>级期货公司，可以网上开户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穿透监管在</a:t>
            </a:r>
            <a:r>
              <a:rPr lang="en-US" altLang="zh-CN" dirty="0"/>
              <a:t>C++</a:t>
            </a:r>
            <a:r>
              <a:rPr lang="zh-CN" altLang="en-US" dirty="0"/>
              <a:t>课程会讲，统一开户也好处理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我使用</a:t>
            </a:r>
            <a:r>
              <a:rPr lang="en-US" altLang="zh-CN" dirty="0"/>
              <a:t>ubuntu 16.04 </a:t>
            </a:r>
            <a:r>
              <a:rPr lang="en-US" altLang="zh-CN" dirty="0" err="1"/>
              <a:t>lts</a:t>
            </a:r>
            <a:r>
              <a:rPr lang="zh-CN" altLang="en-US" dirty="0"/>
              <a:t>，上海机房腾讯云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一个月</a:t>
            </a:r>
            <a:r>
              <a:rPr lang="en-US" altLang="zh-CN" dirty="0"/>
              <a:t>60</a:t>
            </a:r>
            <a:r>
              <a:rPr lang="zh-CN" altLang="en-US" dirty="0"/>
              <a:t>元左右，不是给我，给腾讯云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我可以通过镜像来传递程序，</a:t>
            </a:r>
            <a:r>
              <a:rPr lang="en-US" altLang="zh-CN" dirty="0" err="1"/>
              <a:t>linux</a:t>
            </a:r>
            <a:r>
              <a:rPr lang="zh-CN" altLang="en-US" dirty="0"/>
              <a:t>系统比较复杂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大家可以把</a:t>
            </a:r>
            <a:r>
              <a:rPr lang="en-US" altLang="zh-CN" dirty="0"/>
              <a:t>ID</a:t>
            </a:r>
            <a:r>
              <a:rPr lang="zh-CN" altLang="en-US" dirty="0"/>
              <a:t>给我就行，</a:t>
            </a:r>
            <a:r>
              <a:rPr lang="en-US" altLang="zh-CN" dirty="0"/>
              <a:t>ID</a:t>
            </a:r>
            <a:r>
              <a:rPr lang="zh-CN" altLang="en-US" dirty="0"/>
              <a:t>是纯数字，我共享镜像，大家重装系统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Linux</a:t>
            </a:r>
            <a:r>
              <a:rPr lang="zh-CN" altLang="en-US" dirty="0"/>
              <a:t>的编辑器有</a:t>
            </a:r>
            <a:r>
              <a:rPr lang="en-US" altLang="zh-CN" dirty="0"/>
              <a:t>emacs</a:t>
            </a:r>
            <a:r>
              <a:rPr lang="zh-CN" altLang="en-US" dirty="0"/>
              <a:t>和</a:t>
            </a:r>
            <a:r>
              <a:rPr lang="en-US" altLang="zh-CN" dirty="0"/>
              <a:t>vs code</a:t>
            </a:r>
            <a:r>
              <a:rPr lang="zh-CN" altLang="en-US" dirty="0"/>
              <a:t>，</a:t>
            </a:r>
            <a:r>
              <a:rPr lang="en-US" altLang="zh-CN" dirty="0"/>
              <a:t>vim</a:t>
            </a:r>
            <a:r>
              <a:rPr lang="zh-CN" altLang="en-US" dirty="0"/>
              <a:t>是自带的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 err="1"/>
              <a:t>linux</a:t>
            </a:r>
            <a:r>
              <a:rPr lang="zh-CN" altLang="en-US" dirty="0"/>
              <a:t>两种选择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用</a:t>
            </a:r>
            <a:r>
              <a:rPr lang="en-US" altLang="zh-CN" dirty="0"/>
              <a:t>visual studio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谢谢大家！祝学习愉快！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1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计算因变量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r>
              <a:rPr lang="en-US" altLang="zh-CN" dirty="0"/>
              <a:t>-2022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日共</a:t>
            </a:r>
            <a:r>
              <a:rPr lang="en-US" altLang="zh-CN" dirty="0"/>
              <a:t>53</a:t>
            </a:r>
            <a:r>
              <a:rPr lang="zh-CN" altLang="en-US" dirty="0"/>
              <a:t>天的新数据，与之前的加起来一共</a:t>
            </a:r>
            <a:r>
              <a:rPr lang="en-US" altLang="zh-CN" dirty="0"/>
              <a:t>1119</a:t>
            </a:r>
            <a:r>
              <a:rPr lang="zh-CN" altLang="en-US" dirty="0"/>
              <a:t>天的数据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6B7C96-65A5-A68C-B595-C491AB2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4" y="2090751"/>
            <a:ext cx="3495675" cy="1428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234C43-4DCF-7F07-EFFE-56560CEF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09" y="2011732"/>
            <a:ext cx="432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4F103-EEFA-4E38-B26C-9B9E5CDAE891}"/>
              </a:ext>
            </a:extLst>
          </p:cNvPr>
          <p:cNvSpPr txBox="1"/>
          <p:nvPr/>
        </p:nvSpPr>
        <p:spPr>
          <a:xfrm>
            <a:off x="2758314" y="1692774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基础因子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803E15-8327-4E34-9F69-52808AEB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14" y="2012343"/>
            <a:ext cx="30670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4F103-EEFA-4E38-B26C-9B9E5CDAE891}"/>
              </a:ext>
            </a:extLst>
          </p:cNvPr>
          <p:cNvSpPr txBox="1"/>
          <p:nvPr/>
        </p:nvSpPr>
        <p:spPr>
          <a:xfrm>
            <a:off x="3069012" y="1262023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基础因子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98F28A-4315-4F39-A8CD-5BA9BD70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750316"/>
            <a:ext cx="5791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4F103-EEFA-4E38-B26C-9B9E5CDAE891}"/>
              </a:ext>
            </a:extLst>
          </p:cNvPr>
          <p:cNvSpPr txBox="1"/>
          <p:nvPr/>
        </p:nvSpPr>
        <p:spPr>
          <a:xfrm>
            <a:off x="3069012" y="1581253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复合因子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3E74F-BF92-4ABA-92BE-E4845ED2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1" y="1900483"/>
            <a:ext cx="7604134" cy="29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计算因变量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C42BA9-6911-4C24-BF5F-69689389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4" y="1809738"/>
            <a:ext cx="8410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0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整理新数据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48E465-A9F6-4134-8286-8105448C32B3}"/>
              </a:ext>
            </a:extLst>
          </p:cNvPr>
          <p:cNvSpPr txBox="1"/>
          <p:nvPr/>
        </p:nvSpPr>
        <p:spPr>
          <a:xfrm>
            <a:off x="1056735" y="881035"/>
            <a:ext cx="7030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B34E3-D83E-4488-A9CC-315B43CBBAB5}"/>
              </a:ext>
            </a:extLst>
          </p:cNvPr>
          <p:cNvSpPr txBox="1"/>
          <p:nvPr/>
        </p:nvSpPr>
        <p:spPr>
          <a:xfrm>
            <a:off x="905076" y="1262023"/>
            <a:ext cx="76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统计每天的行情数目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FDCD70-C4AD-47FA-8364-548B867A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0" y="1856018"/>
            <a:ext cx="8543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</TotalTime>
  <Words>469</Words>
  <Application>Microsoft Office PowerPoint</Application>
  <PresentationFormat>全屏显示(16:9)</PresentationFormat>
  <Paragraphs>109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1_丝状</vt:lpstr>
      <vt:lpstr>PowerPoint 演示文稿</vt:lpstr>
      <vt:lpstr>本周内容</vt:lpstr>
      <vt:lpstr>1.整理新数据 </vt:lpstr>
      <vt:lpstr>1.整理新数据 </vt:lpstr>
      <vt:lpstr>1.整理新数据 </vt:lpstr>
      <vt:lpstr>1.整理新数据 </vt:lpstr>
      <vt:lpstr>1.整理新数据 </vt:lpstr>
      <vt:lpstr>1.整理新数据 </vt:lpstr>
      <vt:lpstr>1.整理新数据 </vt:lpstr>
      <vt:lpstr>2.样本内外测试</vt:lpstr>
      <vt:lpstr>2.样本内外测试</vt:lpstr>
      <vt:lpstr>2.样本内外测试</vt:lpstr>
      <vt:lpstr>2.样本内外测试</vt:lpstr>
      <vt:lpstr>2.样本内外测试</vt:lpstr>
      <vt:lpstr>2.样本内外测试</vt:lpstr>
      <vt:lpstr>3.滚动优化</vt:lpstr>
      <vt:lpstr>3.滚动优化</vt:lpstr>
      <vt:lpstr>3.滚动优化</vt:lpstr>
      <vt:lpstr>3.滚动优化</vt:lpstr>
      <vt:lpstr>3.滚动优化</vt:lpstr>
      <vt:lpstr>4.未来规划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921</cp:revision>
  <dcterms:created xsi:type="dcterms:W3CDTF">2014-06-18T03:33:00Z</dcterms:created>
  <dcterms:modified xsi:type="dcterms:W3CDTF">2022-05-22T02:20:58Z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