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63"/>
  </p:notesMasterIdLst>
  <p:sldIdLst>
    <p:sldId id="676" r:id="rId2"/>
    <p:sldId id="653" r:id="rId3"/>
    <p:sldId id="656" r:id="rId4"/>
    <p:sldId id="678" r:id="rId5"/>
    <p:sldId id="661" r:id="rId6"/>
    <p:sldId id="679" r:id="rId7"/>
    <p:sldId id="680" r:id="rId8"/>
    <p:sldId id="681" r:id="rId9"/>
    <p:sldId id="658" r:id="rId10"/>
    <p:sldId id="683" r:id="rId11"/>
    <p:sldId id="696" r:id="rId12"/>
    <p:sldId id="697" r:id="rId13"/>
    <p:sldId id="682" r:id="rId14"/>
    <p:sldId id="735" r:id="rId15"/>
    <p:sldId id="699" r:id="rId16"/>
    <p:sldId id="698" r:id="rId17"/>
    <p:sldId id="736" r:id="rId18"/>
    <p:sldId id="737" r:id="rId19"/>
    <p:sldId id="685" r:id="rId20"/>
    <p:sldId id="686" r:id="rId21"/>
    <p:sldId id="687" r:id="rId22"/>
    <p:sldId id="725" r:id="rId23"/>
    <p:sldId id="688" r:id="rId24"/>
    <p:sldId id="700" r:id="rId25"/>
    <p:sldId id="701" r:id="rId26"/>
    <p:sldId id="689" r:id="rId27"/>
    <p:sldId id="727" r:id="rId28"/>
    <p:sldId id="705" r:id="rId29"/>
    <p:sldId id="706" r:id="rId30"/>
    <p:sldId id="690" r:id="rId31"/>
    <p:sldId id="684" r:id="rId32"/>
    <p:sldId id="692" r:id="rId33"/>
    <p:sldId id="707" r:id="rId34"/>
    <p:sldId id="708" r:id="rId35"/>
    <p:sldId id="709" r:id="rId36"/>
    <p:sldId id="710" r:id="rId37"/>
    <p:sldId id="711" r:id="rId38"/>
    <p:sldId id="712" r:id="rId39"/>
    <p:sldId id="713" r:id="rId40"/>
    <p:sldId id="714" r:id="rId41"/>
    <p:sldId id="729" r:id="rId42"/>
    <p:sldId id="715" r:id="rId43"/>
    <p:sldId id="716" r:id="rId44"/>
    <p:sldId id="717" r:id="rId45"/>
    <p:sldId id="718" r:id="rId46"/>
    <p:sldId id="719" r:id="rId47"/>
    <p:sldId id="720" r:id="rId48"/>
    <p:sldId id="662" r:id="rId49"/>
    <p:sldId id="693" r:id="rId50"/>
    <p:sldId id="721" r:id="rId51"/>
    <p:sldId id="659" r:id="rId52"/>
    <p:sldId id="722" r:id="rId53"/>
    <p:sldId id="723" r:id="rId54"/>
    <p:sldId id="724" r:id="rId55"/>
    <p:sldId id="730" r:id="rId56"/>
    <p:sldId id="731" r:id="rId57"/>
    <p:sldId id="732" r:id="rId58"/>
    <p:sldId id="734" r:id="rId59"/>
    <p:sldId id="694" r:id="rId60"/>
    <p:sldId id="663" r:id="rId61"/>
    <p:sldId id="675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7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910D16C5-4A23-4B70-94F9-73FBF4455B4A}"/>
    <pc:docChg chg="custSel modSld">
      <pc:chgData name="li wei" userId="67d2153028aa74cb" providerId="LiveId" clId="{910D16C5-4A23-4B70-94F9-73FBF4455B4A}" dt="2019-10-12T13:25:09.479" v="0" actId="478"/>
      <pc:docMkLst>
        <pc:docMk/>
      </pc:docMkLst>
      <pc:sldChg chg="delSp delAnim">
        <pc:chgData name="li wei" userId="67d2153028aa74cb" providerId="LiveId" clId="{910D16C5-4A23-4B70-94F9-73FBF4455B4A}" dt="2019-10-12T13:25:09.479" v="0" actId="478"/>
        <pc:sldMkLst>
          <pc:docMk/>
          <pc:sldMk cId="2960636737" sldId="658"/>
        </pc:sldMkLst>
        <pc:picChg chg="del">
          <ac:chgData name="li wei" userId="67d2153028aa74cb" providerId="LiveId" clId="{910D16C5-4A23-4B70-94F9-73FBF4455B4A}" dt="2019-10-12T13:25:09.479" v="0" actId="478"/>
          <ac:picMkLst>
            <pc:docMk/>
            <pc:sldMk cId="2960636737" sldId="658"/>
            <ac:picMk id="4" creationId="{31A81A9B-A903-422C-B545-9B96A4D1C850}"/>
          </ac:picMkLst>
        </pc:picChg>
      </pc:sldChg>
    </pc:docChg>
  </pc:docChgLst>
  <pc:docChgLst>
    <pc:chgData name="li wei" userId="67d2153028aa74cb" providerId="LiveId" clId="{118FE938-D4F4-4A24-9863-2910480F2867}"/>
    <pc:docChg chg="undo addSld modSld">
      <pc:chgData name="li wei" userId="67d2153028aa74cb" providerId="LiveId" clId="{118FE938-D4F4-4A24-9863-2910480F2867}" dt="2019-10-14T08:59:48.605" v="763"/>
      <pc:docMkLst>
        <pc:docMk/>
      </pc:docMkLst>
      <pc:sldChg chg="modSp">
        <pc:chgData name="li wei" userId="67d2153028aa74cb" providerId="LiveId" clId="{118FE938-D4F4-4A24-9863-2910480F2867}" dt="2019-10-14T08:53:03.888" v="15"/>
        <pc:sldMkLst>
          <pc:docMk/>
          <pc:sldMk cId="718395056" sldId="662"/>
        </pc:sldMkLst>
        <pc:spChg chg="mod">
          <ac:chgData name="li wei" userId="67d2153028aa74cb" providerId="LiveId" clId="{118FE938-D4F4-4A24-9863-2910480F2867}" dt="2019-10-14T08:53:03.888" v="15"/>
          <ac:spMkLst>
            <pc:docMk/>
            <pc:sldMk cId="718395056" sldId="662"/>
            <ac:spMk id="3" creationId="{1D6DB47F-82DE-4FFB-AED3-036FF5C790DF}"/>
          </ac:spMkLst>
        </pc:spChg>
      </pc:sldChg>
      <pc:sldChg chg="modSp add">
        <pc:chgData name="li wei" userId="67d2153028aa74cb" providerId="LiveId" clId="{118FE938-D4F4-4A24-9863-2910480F2867}" dt="2019-10-14T08:59:48.605" v="763"/>
        <pc:sldMkLst>
          <pc:docMk/>
          <pc:sldMk cId="3579339474" sldId="663"/>
        </pc:sldMkLst>
        <pc:spChg chg="mod">
          <ac:chgData name="li wei" userId="67d2153028aa74cb" providerId="LiveId" clId="{118FE938-D4F4-4A24-9863-2910480F2867}" dt="2019-10-14T08:57:56.609" v="47"/>
          <ac:spMkLst>
            <pc:docMk/>
            <pc:sldMk cId="3579339474" sldId="663"/>
            <ac:spMk id="2" creationId="{77710ACF-EF78-4D4A-895C-9540425D60CA}"/>
          </ac:spMkLst>
        </pc:spChg>
        <pc:spChg chg="mod">
          <ac:chgData name="li wei" userId="67d2153028aa74cb" providerId="LiveId" clId="{118FE938-D4F4-4A24-9863-2910480F2867}" dt="2019-10-14T08:59:48.605" v="763"/>
          <ac:spMkLst>
            <pc:docMk/>
            <pc:sldMk cId="3579339474" sldId="663"/>
            <ac:spMk id="3" creationId="{D77DBF99-8F10-4B38-B3DD-4A19F98FFC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1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26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  <a:prstGeom prst="rect">
            <a:avLst/>
          </a:prstGeo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30A604E1-DB96-4EAC-B578-5B7E8310F301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650" r:id="rId17"/>
    <p:sldLayoutId id="2147483651" r:id="rId18"/>
    <p:sldLayoutId id="2147483652" r:id="rId19"/>
    <p:sldLayoutId id="2147483653" r:id="rId20"/>
    <p:sldLayoutId id="2147483654" r:id="rId2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第三讲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有高效算法，比</a:t>
            </a:r>
            <a:r>
              <a:rPr lang="en-US" altLang="zh-CN" dirty="0"/>
              <a:t>R</a:t>
            </a:r>
            <a:r>
              <a:rPr lang="zh-CN" altLang="en-US" dirty="0"/>
              <a:t>快很多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的算法是直接调用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可以用</a:t>
            </a:r>
            <a:r>
              <a:rPr lang="en-US" altLang="zh-CN" dirty="0" err="1"/>
              <a:t>pandas.rolling_max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我这里直接算好了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的话需要自己找到</a:t>
            </a:r>
            <a:r>
              <a:rPr lang="en-US" altLang="zh-CN" dirty="0"/>
              <a:t>C</a:t>
            </a:r>
            <a:r>
              <a:rPr lang="zh-CN" altLang="en-US" dirty="0"/>
              <a:t>的代码源码来调用，特别麻烦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910C73-6AE1-4445-8AD1-7AD0E43D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9144000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C765D-B763-457E-BC80-5DE857E1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77589"/>
            <a:ext cx="5511597" cy="33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nr</a:t>
            </a:r>
            <a:r>
              <a:rPr lang="zh-CN" altLang="en-US" dirty="0"/>
              <a:t>因子，标准化收益率</a:t>
            </a:r>
            <a:r>
              <a:rPr lang="en-US" altLang="zh-CN" dirty="0"/>
              <a:t>,normalized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结尾加</a:t>
            </a:r>
            <a:r>
              <a:rPr lang="en-US" altLang="zh-CN" dirty="0"/>
              <a:t>.values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get.signal.pnl</a:t>
            </a:r>
            <a:r>
              <a:rPr lang="zh-CN" altLang="en-US" dirty="0"/>
              <a:t>运行出现</a:t>
            </a:r>
            <a:r>
              <a:rPr lang="en-US" altLang="zh-CN" dirty="0" err="1"/>
              <a:t>boolean</a:t>
            </a:r>
            <a:r>
              <a:rPr lang="zh-CN" altLang="en-US" dirty="0"/>
              <a:t>变量长度不匹配，一般就是</a:t>
            </a:r>
            <a:r>
              <a:rPr lang="en-US" altLang="zh-CN" dirty="0"/>
              <a:t>signal</a:t>
            </a:r>
            <a:r>
              <a:rPr lang="zh-CN" altLang="en-US" dirty="0"/>
              <a:t>的类型有错误；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正确类型是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array,</a:t>
            </a:r>
            <a:r>
              <a:rPr lang="zh-CN" altLang="en-US" dirty="0">
                <a:solidFill>
                  <a:srgbClr val="FF0000"/>
                </a:solidFill>
              </a:rPr>
              <a:t>错误类型是</a:t>
            </a:r>
            <a:r>
              <a:rPr lang="en-US" altLang="zh-CN" dirty="0">
                <a:solidFill>
                  <a:srgbClr val="FF0000"/>
                </a:solidFill>
              </a:rPr>
              <a:t>pandas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9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440BA5-DA70-460A-BB81-3A0560C2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26273"/>
            <a:ext cx="8343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pred</a:t>
            </a:r>
            <a:r>
              <a:rPr lang="zh-CN" altLang="en-US" dirty="0"/>
              <a:t>不用加</a:t>
            </a:r>
            <a:r>
              <a:rPr lang="en-US" altLang="zh-CN" dirty="0"/>
              <a:t>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第二周加了可能不大对，后面不用加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733A6-4214-41F6-AC55-B895629E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2475826"/>
            <a:ext cx="9144000" cy="21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np.sign</a:t>
            </a:r>
            <a:r>
              <a:rPr lang="zh-CN" altLang="en-US" dirty="0"/>
              <a:t>类似归一化处理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特别注意实盘用</a:t>
            </a:r>
            <a:r>
              <a:rPr lang="en-US" altLang="zh-CN" dirty="0"/>
              <a:t>C++</a:t>
            </a:r>
            <a:r>
              <a:rPr lang="zh-CN" altLang="en-US" dirty="0"/>
              <a:t>的话可能</a:t>
            </a:r>
            <a:r>
              <a:rPr lang="en-US" altLang="zh-CN" dirty="0" err="1"/>
              <a:t>np.sign</a:t>
            </a:r>
            <a:r>
              <a:rPr lang="zh-CN" altLang="en-US" dirty="0"/>
              <a:t>会有精度的问题，比如</a:t>
            </a:r>
            <a:r>
              <a:rPr lang="en-US" altLang="zh-CN" dirty="0"/>
              <a:t>-1*e-15</a:t>
            </a:r>
            <a:r>
              <a:rPr lang="zh-CN" altLang="en-US" dirty="0"/>
              <a:t>，理论就是零，但一些机器会让它变成</a:t>
            </a:r>
            <a:r>
              <a:rPr lang="en-US" altLang="zh-CN" dirty="0"/>
              <a:t>-1</a:t>
            </a:r>
            <a:r>
              <a:rPr lang="zh-CN" altLang="en-US" dirty="0"/>
              <a:t>，影响了结果。有这类问题可以自己另外写一个函数代替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因为关于挂单量的取值不大平稳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成交、持仓类似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这些属于处理因子的技巧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0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74CCC-83B8-45BE-A0EC-8C7DDB1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73" y="1153513"/>
            <a:ext cx="6496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9BF1D5-38D9-4F69-9714-1EE489801C67}"/>
              </a:ext>
            </a:extLst>
          </p:cNvPr>
          <p:cNvSpPr txBox="1"/>
          <p:nvPr/>
        </p:nvSpPr>
        <p:spPr>
          <a:xfrm>
            <a:off x="923026" y="1078302"/>
            <a:ext cx="6426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np.sign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目前挂单量</a:t>
            </a:r>
            <a:r>
              <a:rPr lang="en-US" altLang="zh-CN" dirty="0" err="1">
                <a:solidFill>
                  <a:srgbClr val="FF0000"/>
                </a:solidFill>
              </a:rPr>
              <a:t>bid.qty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ask.qty</a:t>
            </a:r>
            <a:r>
              <a:rPr lang="zh-CN" altLang="en-US" dirty="0">
                <a:solidFill>
                  <a:srgbClr val="FF0000"/>
                </a:solidFill>
              </a:rPr>
              <a:t>都是整数，所以不会有精度问题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但如果是</a:t>
            </a:r>
            <a:r>
              <a:rPr lang="en-US" altLang="zh-CN" dirty="0"/>
              <a:t>R</a:t>
            </a:r>
            <a:r>
              <a:rPr lang="zh-CN" altLang="en-US" dirty="0"/>
              <a:t>，没有区分整数实数，默认都是实数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比如相邻挂单量都是</a:t>
            </a:r>
            <a:r>
              <a:rPr lang="en-US" altLang="zh-CN" dirty="0"/>
              <a:t>5</a:t>
            </a:r>
            <a:r>
              <a:rPr lang="zh-CN" altLang="en-US" dirty="0"/>
              <a:t>，相减是</a:t>
            </a:r>
            <a:r>
              <a:rPr lang="en-US" altLang="zh-CN" dirty="0"/>
              <a:t>0</a:t>
            </a:r>
            <a:r>
              <a:rPr lang="zh-CN" altLang="en-US" dirty="0"/>
              <a:t>，可能会出现</a:t>
            </a:r>
            <a:r>
              <a:rPr lang="en-US" altLang="zh-CN" dirty="0"/>
              <a:t>1e-15</a:t>
            </a:r>
            <a:r>
              <a:rPr lang="zh-CN" altLang="en-US" dirty="0"/>
              <a:t>的情况；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一不小心，变成</a:t>
            </a:r>
            <a:r>
              <a:rPr lang="en-US" altLang="zh-CN" dirty="0"/>
              <a:t>-1e-15</a:t>
            </a:r>
            <a:r>
              <a:rPr lang="zh-CN" altLang="en-US" dirty="0"/>
              <a:t>，然后加</a:t>
            </a:r>
            <a:r>
              <a:rPr lang="en-US" altLang="zh-CN" dirty="0"/>
              <a:t>sign</a:t>
            </a:r>
            <a:r>
              <a:rPr lang="zh-CN" altLang="en-US" dirty="0"/>
              <a:t>就变成</a:t>
            </a:r>
            <a:r>
              <a:rPr lang="en-US" altLang="zh-CN" dirty="0"/>
              <a:t>-1</a:t>
            </a:r>
          </a:p>
          <a:p>
            <a:endParaRPr lang="en-US" altLang="zh-CN" dirty="0"/>
          </a:p>
          <a:p>
            <a:r>
              <a:rPr lang="zh-CN" altLang="en-US" dirty="0"/>
              <a:t>跟实际不符，产生误差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其他交易品种如数字货币，挂单不是整数，在</a:t>
            </a:r>
            <a:r>
              <a:rPr lang="en-US" altLang="zh-CN" dirty="0"/>
              <a:t>python</a:t>
            </a:r>
            <a:r>
              <a:rPr lang="zh-CN" altLang="en-US" dirty="0"/>
              <a:t>可能也有误差；可以自己写一个</a:t>
            </a:r>
            <a:r>
              <a:rPr lang="en-US" altLang="zh-CN" dirty="0"/>
              <a:t>sign</a:t>
            </a:r>
            <a:r>
              <a:rPr lang="zh-CN" altLang="en-US" dirty="0"/>
              <a:t>函数，排除此类问题</a:t>
            </a:r>
          </a:p>
        </p:txBody>
      </p:sp>
    </p:spTree>
    <p:extLst>
      <p:ext uri="{BB962C8B-B14F-4D97-AF65-F5344CB8AC3E}">
        <p14:creationId xmlns:p14="http://schemas.microsoft.com/office/powerpoint/2010/main" val="33385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调用因子模板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stats.py</a:t>
            </a:r>
            <a:r>
              <a:rPr lang="zh-CN" altLang="en-US" dirty="0"/>
              <a:t>用了一些修饰器的方法，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有兴趣的可以自己去看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这里不细讲</a:t>
            </a:r>
            <a:r>
              <a:rPr lang="en-US" altLang="zh-CN" dirty="0"/>
              <a:t>python</a:t>
            </a:r>
            <a:r>
              <a:rPr lang="zh-CN" altLang="en-US" dirty="0"/>
              <a:t>语言底层的东西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22445-2055-45AE-92FB-7FDA2B53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76" y="948416"/>
            <a:ext cx="3169640" cy="3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06244" y="470270"/>
            <a:ext cx="749808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定义因子对象：</a:t>
            </a:r>
            <a:r>
              <a:rPr lang="en-US" altLang="zh-CN" dirty="0"/>
              <a:t>x3 = </a:t>
            </a:r>
            <a:r>
              <a:rPr lang="en-US" altLang="zh-CN" dirty="0" err="1"/>
              <a:t>foctor_dbook_period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创建因子目录：</a:t>
            </a:r>
            <a:r>
              <a:rPr lang="en-US" altLang="zh-CN" dirty="0" err="1"/>
              <a:t>create_signal_path</a:t>
            </a:r>
            <a:r>
              <a:rPr lang="en-US" altLang="zh-CN" dirty="0"/>
              <a:t>(x3, product, SAVE_PATH)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并行计算因子值：</a:t>
            </a:r>
            <a:endParaRPr lang="en-US" altLang="zh-CN" dirty="0"/>
          </a:p>
          <a:p>
            <a:r>
              <a:rPr lang="en-US" altLang="zh-CN" dirty="0" err="1"/>
              <a:t>parLapply</a:t>
            </a:r>
            <a:r>
              <a:rPr lang="en-US" altLang="zh-CN" dirty="0"/>
              <a:t>(CORE_NUM, </a:t>
            </a:r>
            <a:r>
              <a:rPr lang="en-US" altLang="zh-CN" dirty="0" err="1"/>
              <a:t>file_list</a:t>
            </a:r>
            <a:r>
              <a:rPr lang="en-US" altLang="zh-CN" dirty="0"/>
              <a:t>, </a:t>
            </a:r>
            <a:r>
              <a:rPr lang="en-US" altLang="zh-CN" dirty="0" err="1"/>
              <a:t>build_composite_signal,signal_list</a:t>
            </a:r>
            <a:r>
              <a:rPr lang="en-US" altLang="zh-CN" dirty="0"/>
              <a:t>=x3, product=product, HEAD_PATH=HEAD_PATH)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生成因子分布，本期有所改进，使用了移动均线来计算：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A1E065-C613-468C-ADA9-66558BB6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65634"/>
            <a:ext cx="87820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生成因子分布，本期有所改进，使用了移动均线来计算：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这样计算分布的因子值本质上是过去</a:t>
            </a:r>
            <a:r>
              <a:rPr lang="en-US" altLang="zh-CN" dirty="0"/>
              <a:t>period</a:t>
            </a:r>
            <a:r>
              <a:rPr lang="zh-CN" altLang="en-US" dirty="0"/>
              <a:t>个因子值的平均值，比起过去间隔</a:t>
            </a:r>
            <a:r>
              <a:rPr lang="en-US" altLang="zh-CN" dirty="0"/>
              <a:t>period</a:t>
            </a:r>
            <a:r>
              <a:rPr lang="zh-CN" altLang="en-US" dirty="0"/>
              <a:t>个抽一个好一些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FF577-C289-4B2B-AB6A-DDD86F59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25" y="2925193"/>
            <a:ext cx="3752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计算因子分布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9E21B-6A20-4C8D-A89E-ED4CB439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94" y="2120725"/>
            <a:ext cx="4494842" cy="282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计算因子阈值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一共</a:t>
            </a:r>
            <a:r>
              <a:rPr lang="en-US" altLang="zh-CN" dirty="0"/>
              <a:t>100</a:t>
            </a:r>
            <a:r>
              <a:rPr lang="zh-CN" altLang="en-US" dirty="0"/>
              <a:t>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52935-C215-4FA5-A733-5C6052C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523" y="1035170"/>
            <a:ext cx="5415087" cy="34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回测因子策略，</a:t>
            </a:r>
            <a:r>
              <a:rPr lang="en-US" altLang="zh-CN" dirty="0" err="1"/>
              <a:t>atr_filter</a:t>
            </a:r>
            <a:r>
              <a:rPr lang="zh-CN" altLang="en-US" dirty="0"/>
              <a:t>统一用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D14D8-A2D6-4231-B119-3061A715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2107981"/>
            <a:ext cx="5888786" cy="22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373867" y="1033569"/>
            <a:ext cx="362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回测因子曲线，</a:t>
            </a:r>
            <a:r>
              <a:rPr lang="en-US" altLang="zh-CN" dirty="0"/>
              <a:t>reverse=1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FCA474-AA20-4DFE-AC86-991D0128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6899"/>
            <a:ext cx="2534606" cy="16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DF997B-AAF3-4C23-AE0B-C279F8B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60" y="1980567"/>
            <a:ext cx="2466316" cy="156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1A35B1C-FED6-423E-913C-DFE6B84F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66" y="1953766"/>
            <a:ext cx="2534606" cy="16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422695" y="1259098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整理最终函数：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get_list_signal_stat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thre_mat_list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all_dates</a:t>
            </a:r>
            <a:r>
              <a:rPr lang="en-US" altLang="zh-CN" dirty="0"/>
              <a:t>, </a:t>
            </a:r>
            <a:r>
              <a:rPr lang="en-US" altLang="zh-CN" dirty="0" err="1"/>
              <a:t>atr_filter_list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="2018",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=20, reverse=1)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get_list_signal_result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all_dates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="2018", reverse=1,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8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967085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生成单策略多品种回测结果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4CE18-52B2-4413-A531-08185159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5" y="1817918"/>
            <a:ext cx="6238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生成单策略多品种优化结果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35F7BF-6E80-4BA2-98CE-C75C455E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376487"/>
            <a:ext cx="5724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系统的</a:t>
            </a:r>
            <a:r>
              <a:rPr lang="en-US" altLang="zh-CN" dirty="0" err="1"/>
              <a:t>all_dates</a:t>
            </a:r>
            <a:r>
              <a:rPr lang="zh-CN" altLang="zh-CN" dirty="0"/>
              <a:t>排序问题。如果顺序乱了</a:t>
            </a:r>
            <a:r>
              <a:rPr lang="zh-CN" altLang="en-US" dirty="0"/>
              <a:t>怎么办？</a:t>
            </a:r>
            <a:endParaRPr lang="en-US" altLang="zh-CN" dirty="0"/>
          </a:p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升序排列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注意：不要用 </a:t>
            </a:r>
            <a:r>
              <a:rPr lang="en-US" altLang="zh-CN" dirty="0" err="1">
                <a:solidFill>
                  <a:srgbClr val="FF0000"/>
                </a:solidFill>
              </a:rPr>
              <a:t>all_dates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，直接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00E8AE-A2C6-449A-A55F-E66DBDBD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65" y="2179979"/>
            <a:ext cx="4450661" cy="28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258066-E53E-4C44-9BA9-BBB61C57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80" y="1185115"/>
            <a:ext cx="47339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由于事先不知道因子是正相关（趋势）还是负相关（反转），所以</a:t>
            </a:r>
            <a:r>
              <a:rPr lang="en-US" altLang="zh-CN" dirty="0"/>
              <a:t>reverse=+1/-1</a:t>
            </a:r>
            <a:r>
              <a:rPr lang="zh-CN" altLang="en-US" dirty="0"/>
              <a:t>要测试一下；关键看大阈值时的相关性；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回测结果保存下来，然后筛选策略调整参数计算就比较快了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对单因子要求不必太高，最终是多个因子组合起来</a:t>
            </a:r>
          </a:p>
        </p:txBody>
      </p:sp>
    </p:spTree>
    <p:extLst>
      <p:ext uri="{BB962C8B-B14F-4D97-AF65-F5344CB8AC3E}">
        <p14:creationId xmlns:p14="http://schemas.microsoft.com/office/powerpoint/2010/main" val="35344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range.pos</a:t>
            </a:r>
            <a:r>
              <a:rPr lang="zh-CN" altLang="en-US" dirty="0"/>
              <a:t>：价格的位置；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ma.dif.10</a:t>
            </a:r>
            <a:r>
              <a:rPr lang="zh-CN" altLang="en-US" dirty="0"/>
              <a:t>：双均线；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price.osci</a:t>
            </a:r>
            <a:r>
              <a:rPr lang="zh-CN" altLang="en-US" dirty="0"/>
              <a:t>：摆动指标；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25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：价格的位置；类似势能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943EE-6F8B-4D81-A3D1-03D5E1A8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4" y="4087823"/>
            <a:ext cx="8058150" cy="828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43B01A-882C-4A7B-8CF6-7153BDDA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055972"/>
            <a:ext cx="5266606" cy="17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471776-0250-4AC9-B16A-8A4D9B89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46" y="1900777"/>
            <a:ext cx="4839898" cy="30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744C4-2132-4C8B-A4D3-417DEB568EFF}"/>
              </a:ext>
            </a:extLst>
          </p:cNvPr>
          <p:cNvSpPr txBox="1"/>
          <p:nvPr/>
        </p:nvSpPr>
        <p:spPr>
          <a:xfrm>
            <a:off x="1026543" y="2380891"/>
            <a:ext cx="744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没有输出结果，可能训练集就不大好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可以尝试</a:t>
            </a:r>
            <a:r>
              <a:rPr lang="en-US" altLang="zh-CN" dirty="0"/>
              <a:t>reverse=1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7BAE48-7B54-4476-B794-537FCFEE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0110"/>
            <a:ext cx="8677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8C07BB4-4050-46E9-BB99-8F488A01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57" y="1563894"/>
            <a:ext cx="5529532" cy="3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CCB657-FFEC-40EF-B1F6-8FC467439DFF}"/>
              </a:ext>
            </a:extLst>
          </p:cNvPr>
          <p:cNvSpPr txBox="1"/>
          <p:nvPr/>
        </p:nvSpPr>
        <p:spPr>
          <a:xfrm>
            <a:off x="767751" y="1820174"/>
            <a:ext cx="748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似乎</a:t>
            </a:r>
            <a:r>
              <a:rPr lang="en-US" altLang="zh-CN" dirty="0"/>
              <a:t>reverse=-1</a:t>
            </a:r>
            <a:r>
              <a:rPr lang="zh-CN" altLang="en-US" dirty="0"/>
              <a:t>没有好的结果</a:t>
            </a:r>
          </a:p>
        </p:txBody>
      </p:sp>
    </p:spTree>
    <p:extLst>
      <p:ext uri="{BB962C8B-B14F-4D97-AF65-F5344CB8AC3E}">
        <p14:creationId xmlns:p14="http://schemas.microsoft.com/office/powerpoint/2010/main" val="32812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FD12BB-A613-402E-8365-1A584179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1483"/>
            <a:ext cx="8610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zh-CN" dirty="0"/>
              <a:t>是取黄色的中间部分构造因子</a:t>
            </a:r>
            <a:r>
              <a:rPr lang="zh-CN" altLang="en-US" dirty="0"/>
              <a:t>吗？预热</a:t>
            </a:r>
            <a:r>
              <a:rPr lang="zh-CN" altLang="zh-CN" dirty="0"/>
              <a:t>长度是随意吗</a:t>
            </a:r>
            <a:r>
              <a:rPr lang="zh-CN" altLang="en-US" dirty="0"/>
              <a:t>？</a:t>
            </a:r>
            <a:r>
              <a:rPr lang="zh-CN" altLang="zh-CN" dirty="0"/>
              <a:t>还是只要取的区间够长就好</a:t>
            </a:r>
            <a:r>
              <a:rPr lang="zh-CN" altLang="en-US" dirty="0"/>
              <a:t>？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一共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天数据，长度关系不大，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之类的因子，比如长度是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，那么</a:t>
            </a:r>
            <a:r>
              <a:rPr lang="en-US" altLang="zh-CN" dirty="0">
                <a:solidFill>
                  <a:srgbClr val="FF0000"/>
                </a:solidFill>
              </a:rPr>
              <a:t>1:19</a:t>
            </a:r>
            <a:r>
              <a:rPr lang="zh-CN" altLang="en-US" dirty="0">
                <a:solidFill>
                  <a:srgbClr val="FF0000"/>
                </a:solidFill>
              </a:rPr>
              <a:t>的数可能有问题，取值幅度偏大，导致随机交易；如果长度是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，那么有问题的就比较多，所以加一天的数据来预热。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我们希望因子值尽快收敛，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加了</a:t>
            </a:r>
            <a:r>
              <a:rPr lang="en-US" altLang="zh-CN" dirty="0">
                <a:solidFill>
                  <a:srgbClr val="FF0000"/>
                </a:solidFill>
              </a:rPr>
              <a:t>adjust=True</a:t>
            </a:r>
            <a:r>
              <a:rPr lang="zh-CN" altLang="en-US" dirty="0">
                <a:solidFill>
                  <a:srgbClr val="FF0000"/>
                </a:solidFill>
              </a:rPr>
              <a:t>可以缓解这个问题，取值可以变成正常，不会随机交易。这样的话对预热的长度不会太敏感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CB410D-FF8A-44DB-9153-408C9059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27" y="1470478"/>
            <a:ext cx="5545946" cy="35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7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E62F4D-9A64-4222-A23B-405D0ADC792B}"/>
              </a:ext>
            </a:extLst>
          </p:cNvPr>
          <p:cNvSpPr txBox="1"/>
          <p:nvPr/>
        </p:nvSpPr>
        <p:spPr>
          <a:xfrm>
            <a:off x="759125" y="1793644"/>
            <a:ext cx="653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reverse-=-1</a:t>
            </a:r>
            <a:r>
              <a:rPr lang="zh-CN" altLang="en-US" dirty="0"/>
              <a:t>没有好的结果</a:t>
            </a:r>
          </a:p>
        </p:txBody>
      </p:sp>
    </p:spTree>
    <p:extLst>
      <p:ext uri="{BB962C8B-B14F-4D97-AF65-F5344CB8AC3E}">
        <p14:creationId xmlns:p14="http://schemas.microsoft.com/office/powerpoint/2010/main" val="24800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A98BB-9A81-47F3-9A18-311B4F64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716566"/>
            <a:ext cx="7458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18EAC81-D3F9-4335-ADEF-5FF4C31F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4" y="1491844"/>
            <a:ext cx="5455346" cy="34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330BCD-0171-4541-9423-95154E2B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57" y="2961035"/>
            <a:ext cx="3429300" cy="21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430E86-618A-469D-9EB3-FD584885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148" y="1691152"/>
            <a:ext cx="4857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6F3A9-C479-4AED-893D-4ADCF188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160"/>
            <a:ext cx="9144000" cy="22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EFDAC2-88C0-4211-B641-E535EF10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6" y="1428750"/>
            <a:ext cx="5762445" cy="36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7FEF41B-28A9-41E9-B85F-A44D7F95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6" y="1709314"/>
            <a:ext cx="5396122" cy="34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Encyclopedia Of Technical Market Indicators Robert </a:t>
            </a:r>
            <a:r>
              <a:rPr lang="en-US" altLang="zh-CN" dirty="0" err="1"/>
              <a:t>W.Colby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Statistically Sound Machine Learning for Algorithmic Trading in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R/Python</a:t>
            </a:r>
            <a:r>
              <a:rPr lang="zh-CN" altLang="en-US" dirty="0"/>
              <a:t>的技术指标库</a:t>
            </a:r>
          </a:p>
        </p:txBody>
      </p:sp>
    </p:spTree>
    <p:extLst>
      <p:ext uri="{BB962C8B-B14F-4D97-AF65-F5344CB8AC3E}">
        <p14:creationId xmlns:p14="http://schemas.microsoft.com/office/powerpoint/2010/main" val="7183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矩的概念：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一阶矩</a:t>
            </a:r>
            <a:r>
              <a:rPr lang="en-US" altLang="zh-CN" dirty="0"/>
              <a:t>E(x)</a:t>
            </a:r>
            <a:r>
              <a:rPr lang="zh-CN" altLang="en-US" dirty="0"/>
              <a:t>用来计算均值，或者说期望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二阶矩</a:t>
            </a:r>
            <a:r>
              <a:rPr lang="en-US" altLang="zh-CN" dirty="0"/>
              <a:t>E(x^2)</a:t>
            </a:r>
            <a:r>
              <a:rPr lang="zh-CN" altLang="en-US" dirty="0"/>
              <a:t>用来计算方差（但不相等）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方差</a:t>
            </a:r>
            <a:r>
              <a:rPr lang="en-US" altLang="zh-CN" dirty="0"/>
              <a:t>=E(x^2)-E(x)^2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三阶矩用来计算偏度（左偏、右偏）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四阶矩用来计算峰度（高矮胖瘦）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Q:EWMA</a:t>
            </a:r>
            <a:r>
              <a:rPr lang="zh-CN" altLang="zh-CN" sz="1400" dirty="0"/>
              <a:t>周期为何选</a:t>
            </a:r>
            <a:r>
              <a:rPr lang="en-US" altLang="zh-CN" sz="1400" dirty="0"/>
              <a:t>4096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这个关系不大，一般会有最低限度，大家可以尝试</a:t>
            </a:r>
            <a:r>
              <a:rPr lang="en-US" altLang="zh-CN" sz="1400" dirty="0">
                <a:solidFill>
                  <a:srgbClr val="FF0000"/>
                </a:solidFill>
              </a:rPr>
              <a:t>2048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1024</a:t>
            </a:r>
            <a:r>
              <a:rPr lang="zh-CN" altLang="en-US" sz="1400" dirty="0">
                <a:solidFill>
                  <a:srgbClr val="FF0000"/>
                </a:solidFill>
              </a:rPr>
              <a:t>等等；只是商品取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比较好；股指波动更大，可能取小一点也好；国债波动比较小，取大一些的数值好一些。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另外特别注意，中低频比如用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线，相当于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2=600tikcs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600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500</a:t>
            </a:r>
            <a:r>
              <a:rPr lang="zh-CN" altLang="en-US" sz="1400" dirty="0">
                <a:solidFill>
                  <a:srgbClr val="FF0000"/>
                </a:solidFill>
              </a:rPr>
              <a:t>毫秒，我们用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相当于回看半小时作用。但是如果用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分钟，只有</a:t>
            </a:r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7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线，随机性太强，不大好，行情可能在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分钟内走完了，交易点不大好；如果改用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作为回看，逐点触发，那么可以在较好价位成交。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25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E575A4-9322-48A8-8B35-6C58004B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1175791"/>
            <a:ext cx="7134045" cy="13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矩的意义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因子峰度（</a:t>
            </a:r>
            <a:r>
              <a:rPr lang="en-US" altLang="zh-CN" dirty="0"/>
              <a:t>3-4</a:t>
            </a:r>
            <a:r>
              <a:rPr lang="zh-CN" altLang="en-US" dirty="0"/>
              <a:t>）是比较合适的；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正态分布是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太大容易过度拟合，交易次数会比较多，取值大的机会更多；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太小说明因子太简单，无法识别交易机会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dbook</a:t>
            </a:r>
            <a:r>
              <a:rPr lang="zh-CN" altLang="en-US" dirty="0"/>
              <a:t>：都在</a:t>
            </a:r>
            <a:r>
              <a:rPr lang="en-US" altLang="zh-CN" dirty="0"/>
              <a:t>3-4</a:t>
            </a:r>
            <a:r>
              <a:rPr lang="zh-CN" altLang="en-US" dirty="0"/>
              <a:t>之间，比较好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341DB-AC26-4C4D-91F3-48BBBD51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785937"/>
            <a:ext cx="4191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</a:t>
            </a:r>
            <a:r>
              <a:rPr lang="en-US" altLang="zh-CN" dirty="0"/>
              <a:t>2-3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83B50-493C-495B-BB0F-0D9194AA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785937"/>
            <a:ext cx="4276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ma.dif.10</a:t>
            </a:r>
            <a:r>
              <a:rPr lang="zh-CN" altLang="en-US" dirty="0"/>
              <a:t>：</a:t>
            </a:r>
            <a:r>
              <a:rPr lang="en-US" altLang="zh-CN" dirty="0"/>
              <a:t>5-10</a:t>
            </a:r>
            <a:r>
              <a:rPr lang="zh-CN" altLang="en-US" dirty="0"/>
              <a:t>之间，偏大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D776F-82C5-4B41-9463-1ABC15A1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757362"/>
            <a:ext cx="4324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price.osci.10</a:t>
            </a:r>
            <a:r>
              <a:rPr lang="zh-CN" altLang="en-US" dirty="0"/>
              <a:t>：</a:t>
            </a:r>
            <a:r>
              <a:rPr lang="en-US" altLang="zh-CN" dirty="0"/>
              <a:t>3-5</a:t>
            </a:r>
            <a:r>
              <a:rPr lang="zh-CN" altLang="en-US" dirty="0"/>
              <a:t>之间，可以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22AC7-CC33-4019-8249-8B8AD538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81" y="2046796"/>
            <a:ext cx="4267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nr</a:t>
            </a:r>
            <a:r>
              <a:rPr lang="zh-CN" altLang="en-US" dirty="0"/>
              <a:t>：</a:t>
            </a:r>
            <a:r>
              <a:rPr lang="en-US" altLang="zh-CN" dirty="0"/>
              <a:t>3-5</a:t>
            </a:r>
            <a:r>
              <a:rPr lang="zh-CN" altLang="en-US" dirty="0"/>
              <a:t>之间，可以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7939B-86D8-4D63-8AFF-870CCCBC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790700"/>
            <a:ext cx="4410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1-3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4D7E6-3E2F-4798-B390-90BDE514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3" y="1949839"/>
            <a:ext cx="7648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1-2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1082A-DC9C-4E6F-AB71-49A13AD7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9" y="1738284"/>
            <a:ext cx="768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改进因子的思路：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对太简单的因子，可以通过两个因子相乘使之更复杂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相乘的两个因子一个带方向，一个不带方向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两个带方向的因子相乘意义不大明显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对太复杂的因子，可以对极端值进行过滤，使之更简单</a:t>
            </a:r>
          </a:p>
        </p:txBody>
      </p:sp>
    </p:spTree>
    <p:extLst>
      <p:ext uri="{BB962C8B-B14F-4D97-AF65-F5344CB8AC3E}">
        <p14:creationId xmlns:p14="http://schemas.microsoft.com/office/powerpoint/2010/main" val="32078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r>
              <a:rPr lang="zh-CN" altLang="zh-CN" sz="1400" dirty="0"/>
              <a:t>个开仓值对应</a:t>
            </a:r>
            <a:r>
              <a:rPr lang="en-US" altLang="zh-CN" sz="1400" dirty="0"/>
              <a:t>5</a:t>
            </a:r>
            <a:r>
              <a:rPr lang="zh-CN" altLang="zh-CN" sz="1400" dirty="0"/>
              <a:t>个平仓值</a:t>
            </a:r>
            <a:r>
              <a:rPr lang="zh-CN" altLang="en-US" sz="1400" dirty="0"/>
              <a:t>，</a:t>
            </a:r>
            <a:r>
              <a:rPr lang="zh-CN" altLang="zh-CN" sz="1400" dirty="0"/>
              <a:t>开仓和平仓值如何决定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未来开仓值由分位数决定，避免每个品种分别调参；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平仓值影响不大，只是怕开仓值过大的时候策略难以平仓导致风险太大；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如果开仓值适中，基本上策略非多即空就可以了，两个参数反而容易过度拟合；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中低频可能更需要平仓值，因为没有了日内的束缚，策略持仓时间可能很长，特别一些反转的策略，越是亏钱，越不会平仓；日内就不怕，因为有固定的时间限制，不会越亏越多。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1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因子是机器学习预测模型的基础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如果因子好，其实不需要太复杂的模型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如果因子不好，模型复杂了其实也帮助不大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因此，设计好的因子其实反而是比较重要的，模型都有现成的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另外一个思路是因子普通，但不断迭代选择因子和调整因子的权重，这也是可行的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可以对</a:t>
            </a:r>
            <a:r>
              <a:rPr lang="en-US" altLang="zh-CN" dirty="0"/>
              <a:t>ma_dif_10</a:t>
            </a:r>
            <a:r>
              <a:rPr lang="zh-CN" altLang="en-US" dirty="0"/>
              <a:t>进行调整，比如过滤极端值，或者使用其它周期的均值；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尝试其它周期的因子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3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8361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zh-CN" altLang="zh-CN" sz="1400" dirty="0"/>
              <a:t>收益归一化为什么用指数移动平均线</a:t>
            </a:r>
            <a:r>
              <a:rPr lang="en-US" altLang="zh-CN" sz="1400" dirty="0"/>
              <a:t>/</a:t>
            </a:r>
            <a:r>
              <a:rPr lang="zh-CN" altLang="zh-CN" sz="1400" dirty="0"/>
              <a:t>绝对值？归一化收益</a:t>
            </a:r>
            <a:r>
              <a:rPr lang="en-US" altLang="zh-CN" sz="1400" dirty="0"/>
              <a:t>&gt;</a:t>
            </a:r>
            <a:r>
              <a:rPr lang="zh-CN" altLang="zh-CN" sz="1400" dirty="0"/>
              <a:t>分位数为什么可以作为开仓信号？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这个对应的是</a:t>
            </a:r>
            <a:r>
              <a:rPr lang="en-US" altLang="zh-CN" sz="1400" dirty="0">
                <a:solidFill>
                  <a:srgbClr val="FF0000"/>
                </a:solidFill>
              </a:rPr>
              <a:t>normalized return(nr)</a:t>
            </a:r>
            <a:r>
              <a:rPr lang="zh-CN" altLang="en-US" sz="1400" dirty="0">
                <a:solidFill>
                  <a:srgbClr val="FF0000"/>
                </a:solidFill>
              </a:rPr>
              <a:t>因子，这节课介绍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归一化让取值幅度更统一，这样阈值更稳定；类似机器学习、神经网络每一步对因子重新标准化一样；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收益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en-US" sz="1400" dirty="0">
                <a:solidFill>
                  <a:srgbClr val="FF0000"/>
                </a:solidFill>
              </a:rPr>
              <a:t>分位数说明处于极端状态，市场不够有效，提供了交易机会；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如果市场稳定，那么因子取值也是零附近，不需要交易，甚至可以考虑平仓。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5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data[“good”]</a:t>
            </a:r>
            <a:r>
              <a:rPr lang="zh-CN" altLang="zh-CN" sz="1400" dirty="0"/>
              <a:t>什么意思？</a:t>
            </a:r>
            <a:r>
              <a:rPr lang="en-US" altLang="zh-CN" sz="1400" dirty="0" err="1"/>
              <a:t>next.bid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next.ask</a:t>
            </a:r>
            <a:r>
              <a:rPr lang="zh-CN" altLang="zh-CN" sz="1400" dirty="0"/>
              <a:t>怎么算？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因为数据集有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天的数据，</a:t>
            </a:r>
            <a:r>
              <a:rPr lang="en-US" altLang="zh-CN" sz="1400" dirty="0">
                <a:solidFill>
                  <a:srgbClr val="FF0000"/>
                </a:solidFill>
              </a:rPr>
              <a:t>[“good”]==True</a:t>
            </a:r>
            <a:r>
              <a:rPr lang="zh-CN" altLang="en-US" sz="1400" dirty="0">
                <a:solidFill>
                  <a:srgbClr val="FF0000"/>
                </a:solidFill>
              </a:rPr>
              <a:t>是中间那部分，也就是回测用到的，前面的数据是预热的，后面的数据是计算未来收益率的；只有中间那天的数据用于回测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en-US" altLang="zh-CN" sz="1400" dirty="0" err="1">
                <a:solidFill>
                  <a:srgbClr val="FF0000"/>
                </a:solidFill>
              </a:rPr>
              <a:t>next.bid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next.ask</a:t>
            </a:r>
            <a:r>
              <a:rPr lang="zh-CN" altLang="en-US" sz="1400" dirty="0">
                <a:solidFill>
                  <a:srgbClr val="FF0000"/>
                </a:solidFill>
              </a:rPr>
              <a:t>就是下一跳的价格，保证能够成交的价格，用来回测最保险。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当然，更高频率的不能用这种回测方法，只能用对手价，或者跟踪对手价复杂的回测方法，我这种方法针对日内非高频可以的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更高频的主要赚取一瞬间（几微秒）的优势，我这种方法把</a:t>
            </a:r>
            <a:r>
              <a:rPr lang="en-US" altLang="zh-CN" sz="1400" dirty="0">
                <a:solidFill>
                  <a:srgbClr val="FF0000"/>
                </a:solidFill>
              </a:rPr>
              <a:t>500</a:t>
            </a:r>
            <a:r>
              <a:rPr lang="zh-CN" altLang="en-US" sz="1400" dirty="0">
                <a:solidFill>
                  <a:srgbClr val="FF0000"/>
                </a:solidFill>
              </a:rPr>
              <a:t>毫秒的优势都抹掉了，因此不适合更高频的回测；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95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其余因子参考资料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06621F-E6BE-4F5B-A420-8DFAF9F23BEA}"/>
              </a:ext>
            </a:extLst>
          </p:cNvPr>
          <p:cNvSpPr txBox="1">
            <a:spLocks/>
          </p:cNvSpPr>
          <p:nvPr/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7679</TotalTime>
  <Words>2430</Words>
  <Application>Microsoft Office PowerPoint</Application>
  <PresentationFormat>全屏显示(16:9)</PresentationFormat>
  <Paragraphs>335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丝状</vt:lpstr>
      <vt:lpstr>PowerPoint 演示文稿</vt:lpstr>
      <vt:lpstr>本周内容</vt:lpstr>
      <vt:lpstr>1.第二周答疑</vt:lpstr>
      <vt:lpstr>1.第二周答疑</vt:lpstr>
      <vt:lpstr>1.第二周答疑</vt:lpstr>
      <vt:lpstr>1.第二周答疑</vt:lpstr>
      <vt:lpstr>1.第二周答疑</vt:lpstr>
      <vt:lpstr>1.第二周答疑</vt:lpstr>
      <vt:lpstr>PowerPoint 演示文稿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4.总结与作业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849</cp:revision>
  <dcterms:created xsi:type="dcterms:W3CDTF">2014-06-18T03:33:00Z</dcterms:created>
  <dcterms:modified xsi:type="dcterms:W3CDTF">2022-03-19T03:51:09Z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