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45"/>
  </p:notesMasterIdLst>
  <p:sldIdLst>
    <p:sldId id="653" r:id="rId2"/>
    <p:sldId id="661" r:id="rId3"/>
    <p:sldId id="680" r:id="rId4"/>
    <p:sldId id="678" r:id="rId5"/>
    <p:sldId id="677" r:id="rId6"/>
    <p:sldId id="689" r:id="rId7"/>
    <p:sldId id="696" r:id="rId8"/>
    <p:sldId id="690" r:id="rId9"/>
    <p:sldId id="691" r:id="rId10"/>
    <p:sldId id="692" r:id="rId11"/>
    <p:sldId id="679" r:id="rId12"/>
    <p:sldId id="662" r:id="rId13"/>
    <p:sldId id="682" r:id="rId14"/>
    <p:sldId id="697" r:id="rId15"/>
    <p:sldId id="693" r:id="rId16"/>
    <p:sldId id="713" r:id="rId17"/>
    <p:sldId id="694" r:id="rId18"/>
    <p:sldId id="681" r:id="rId19"/>
    <p:sldId id="695" r:id="rId20"/>
    <p:sldId id="663" r:id="rId21"/>
    <p:sldId id="698" r:id="rId22"/>
    <p:sldId id="683" r:id="rId23"/>
    <p:sldId id="714" r:id="rId24"/>
    <p:sldId id="664" r:id="rId25"/>
    <p:sldId id="687" r:id="rId26"/>
    <p:sldId id="699" r:id="rId27"/>
    <p:sldId id="700" r:id="rId28"/>
    <p:sldId id="684" r:id="rId29"/>
    <p:sldId id="686" r:id="rId30"/>
    <p:sldId id="712" r:id="rId31"/>
    <p:sldId id="701" r:id="rId32"/>
    <p:sldId id="702" r:id="rId33"/>
    <p:sldId id="703" r:id="rId34"/>
    <p:sldId id="704" r:id="rId35"/>
    <p:sldId id="715" r:id="rId36"/>
    <p:sldId id="716" r:id="rId37"/>
    <p:sldId id="717" r:id="rId38"/>
    <p:sldId id="718" r:id="rId39"/>
    <p:sldId id="720" r:id="rId40"/>
    <p:sldId id="721" r:id="rId41"/>
    <p:sldId id="719" r:id="rId42"/>
    <p:sldId id="688" r:id="rId43"/>
    <p:sldId id="675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48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E1-DB96-4EAC-B578-5B7E8310F301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62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66" y="261264"/>
            <a:ext cx="7498080" cy="66175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80755" y="922195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生成因子分布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&gt;0.01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档行情因子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/>
            </a:pPr>
            <a:endParaRPr lang="en-US" altLang="zh-CN" sz="1800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7DB714-0215-48D1-9FBC-B2241AB3208B}"/>
              </a:ext>
            </a:extLst>
          </p:cNvPr>
          <p:cNvSpPr txBox="1"/>
          <p:nvPr/>
        </p:nvSpPr>
        <p:spPr>
          <a:xfrm>
            <a:off x="638355" y="1091953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趋势度因子</a:t>
            </a:r>
            <a:r>
              <a:rPr lang="en-US" altLang="zh-CN" dirty="0" err="1"/>
              <a:t>trend.index.period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F2CBD8-2D1A-4F22-805B-FBD9B17D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66862"/>
            <a:ext cx="81534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32F1F9-6514-4F0D-8FCB-6DFF00FAD59F}"/>
              </a:ext>
            </a:extLst>
          </p:cNvPr>
          <p:cNvSpPr/>
          <p:nvPr/>
        </p:nvSpPr>
        <p:spPr>
          <a:xfrm>
            <a:off x="1155938" y="1276619"/>
            <a:ext cx="64180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计算因子考虑的因素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建议配置：内存</a:t>
            </a:r>
            <a:r>
              <a:rPr lang="en-US" altLang="zh-CN" dirty="0"/>
              <a:t>64G</a:t>
            </a:r>
            <a:r>
              <a:rPr lang="zh-CN" altLang="en-US" dirty="0"/>
              <a:t>，硬盘</a:t>
            </a:r>
            <a:r>
              <a:rPr lang="en-US" altLang="zh-CN" dirty="0"/>
              <a:t>10T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全部数据一次性导入内存然后大规模计算因子可以更快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但很多人电脑内存不够大，因此我这里选择每天导入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未来可以加速的方法：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全部数据先导入内存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每次提取一天的数据，计算全部的指标，不必每个指标都重新读入数据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按天进行并行计算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2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批量生成因子的方法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程序相关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批量生成因子的方法：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预测因子：方向性因子；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波动率因子：不带方向的因子；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方向性因子*不带方向的因子</a:t>
            </a:r>
            <a:r>
              <a:rPr lang="en-US" altLang="zh-CN" dirty="0">
                <a:solidFill>
                  <a:srgbClr val="FF0000"/>
                </a:solidFill>
              </a:rPr>
              <a:t>=&gt;</a:t>
            </a:r>
            <a:r>
              <a:rPr lang="zh-CN" altLang="en-US" dirty="0">
                <a:solidFill>
                  <a:srgbClr val="FF0000"/>
                </a:solidFill>
              </a:rPr>
              <a:t>新的方向因子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注：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两个带方向的因子相乘没意义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可以继续扩展，新的方向性因子继续乘以波动因子变成新的因子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新的因子可以加移动均线、上下界等过滤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两个方向因子相乘没意义：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如果两个都认为涨，两个都是正号，乘起来正号，没问题；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但如果两个都认为跌，两个都是负号，乘起来正号，就刚好预测反了。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86F6C8-C50F-4622-A7AD-64C257E7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9" y="1419231"/>
            <a:ext cx="9144000" cy="27697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8A32D4-C1CB-4416-9FBD-0DA438933A8E}"/>
              </a:ext>
            </a:extLst>
          </p:cNvPr>
          <p:cNvSpPr txBox="1"/>
          <p:nvPr/>
        </p:nvSpPr>
        <p:spPr>
          <a:xfrm>
            <a:off x="267419" y="992038"/>
            <a:ext cx="40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合成新因子的程序</a:t>
            </a:r>
          </a:p>
        </p:txBody>
      </p:sp>
    </p:spTree>
    <p:extLst>
      <p:ext uri="{BB962C8B-B14F-4D97-AF65-F5344CB8AC3E}">
        <p14:creationId xmlns:p14="http://schemas.microsoft.com/office/powerpoint/2010/main" val="25216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A32D4-C1CB-4416-9FBD-0DA438933A8E}"/>
              </a:ext>
            </a:extLst>
          </p:cNvPr>
          <p:cNvSpPr txBox="1"/>
          <p:nvPr/>
        </p:nvSpPr>
        <p:spPr>
          <a:xfrm>
            <a:off x="267419" y="992038"/>
            <a:ext cx="40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合成新因子的程序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005827-225C-43EF-B4A8-7D4DBE55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5" y="1461285"/>
            <a:ext cx="7467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A32D4-C1CB-4416-9FBD-0DA438933A8E}"/>
              </a:ext>
            </a:extLst>
          </p:cNvPr>
          <p:cNvSpPr txBox="1"/>
          <p:nvPr/>
        </p:nvSpPr>
        <p:spPr>
          <a:xfrm>
            <a:off x="267419" y="992038"/>
            <a:ext cx="40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合成新因子，需要时间较长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D12741-EEBE-404C-888D-9C659CCC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9" y="1551756"/>
            <a:ext cx="8458200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C59380-FCF9-4084-A821-D18DB2DE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2157412"/>
            <a:ext cx="745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程序相关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相乘之后要加</a:t>
            </a:r>
            <a:r>
              <a:rPr lang="en-US" altLang="zh-CN" dirty="0">
                <a:solidFill>
                  <a:srgbClr val="FF0000"/>
                </a:solidFill>
              </a:rPr>
              <a:t>.values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construct_composite_signal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dire_signal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range_signal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period_list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all_dates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product_list</a:t>
            </a:r>
            <a:r>
              <a:rPr lang="en-US" altLang="zh-CN" dirty="0">
                <a:solidFill>
                  <a:srgbClr val="FF0000"/>
                </a:solidFill>
              </a:rPr>
              <a:t>, HEAD_PATH)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这部分工作最好用</a:t>
            </a:r>
            <a:r>
              <a:rPr lang="en-US" altLang="zh-CN" dirty="0"/>
              <a:t>C++</a:t>
            </a:r>
            <a:r>
              <a:rPr lang="zh-CN" altLang="en-US" dirty="0"/>
              <a:t>甚至</a:t>
            </a:r>
            <a:r>
              <a:rPr lang="en-US" altLang="zh-CN" dirty="0"/>
              <a:t>C</a:t>
            </a:r>
            <a:r>
              <a:rPr lang="zh-CN" altLang="en-US" dirty="0"/>
              <a:t>，速度最快，跟实盘最接近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批量生成因子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全部因子名称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0D6392-3A57-4F97-A414-6CAB1732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7" y="1470053"/>
            <a:ext cx="8380562" cy="26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波动性因子的定义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波动性因子的作用和举例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计算上的考虑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03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生成因子分布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保存因子抽样的意义：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我们需要计算开平仓阈值，因此需要先对因子进行抽样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一次性生成了，保存下来，不需要重新生成，节省时间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可以选取全部日子，不需要每</a:t>
            </a:r>
            <a:r>
              <a:rPr lang="en-US" altLang="zh-CN" dirty="0"/>
              <a:t>10</a:t>
            </a:r>
            <a:r>
              <a:rPr lang="zh-CN" altLang="en-US" dirty="0"/>
              <a:t>天抽</a:t>
            </a:r>
            <a:r>
              <a:rPr lang="en-US" altLang="zh-CN" dirty="0"/>
              <a:t>1</a:t>
            </a:r>
            <a:r>
              <a:rPr lang="zh-CN" altLang="en-US" dirty="0"/>
              <a:t>天，确保结果更可靠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注：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这周的课程运行时间特别特别长，大家有心里准备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运行的时候看相关目录是否有文件产生，如果没有则需要检查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91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signal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66787" y="1091953"/>
            <a:ext cx="76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data[“good”]</a:t>
            </a:r>
            <a:r>
              <a:rPr lang="zh-CN" altLang="en-US" dirty="0"/>
              <a:t>单独保存，否则每次</a:t>
            </a:r>
            <a:r>
              <a:rPr lang="en-US" altLang="zh-CN" dirty="0"/>
              <a:t>load data</a:t>
            </a:r>
            <a:r>
              <a:rPr lang="zh-CN" altLang="en-US" dirty="0"/>
              <a:t>速度太慢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89FFB2-5CDB-4850-9586-4CB6DAB2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50" y="1566909"/>
            <a:ext cx="7862888" cy="32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signal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66787" y="1091953"/>
            <a:ext cx="76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并行化生成因子的函数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EF47C3-3F44-48AF-A755-BD3F399A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" y="1481679"/>
            <a:ext cx="8729932" cy="19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signal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66787" y="1091953"/>
            <a:ext cx="76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并行化生成因子的函数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78E38F-F064-4913-B169-FCFFD758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095500"/>
            <a:ext cx="85153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带</a:t>
            </a:r>
            <a:r>
              <a:rPr lang="en-US" altLang="zh-CN" dirty="0" err="1"/>
              <a:t>atr</a:t>
            </a:r>
            <a:r>
              <a:rPr lang="zh-CN" altLang="en-US" dirty="0"/>
              <a:t>过滤的情况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结果对比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总结与作业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8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</a:t>
            </a:r>
            <a:r>
              <a:rPr lang="en-US" altLang="zh-CN" dirty="0" err="1"/>
              <a:t>atr</a:t>
            </a:r>
            <a:r>
              <a:rPr lang="zh-CN" altLang="en-US" dirty="0"/>
              <a:t>过滤的情况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34116-97E6-4B6E-89CC-7D624ECF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604962"/>
            <a:ext cx="7800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评估因子的函数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F9D923-4966-48E5-A440-B92DFE93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1461285"/>
            <a:ext cx="6366294" cy="33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获得因子的回测统计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60E36A-4CE2-41C8-B9D9-B04BFA06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" y="1461285"/>
            <a:ext cx="9144000" cy="32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9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统计结果的函数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616CDA-ECD9-47DB-80EA-3E343883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3" y="1423897"/>
            <a:ext cx="6978770" cy="31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表现好的品种数目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406918-CA1A-4FF4-8321-034DD4F3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" y="1461285"/>
            <a:ext cx="9144000" cy="19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波动性因子的定义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有一些因子跟方向无关，只与波动幅度、震荡区间宽度有关，这类因子对于期货无法直接给出买卖信号，因为它无法用来指导方向，但可以起到辅助的作用，我们可以称它们为</a:t>
            </a:r>
            <a:r>
              <a:rPr lang="zh-CN" altLang="en-US" dirty="0">
                <a:solidFill>
                  <a:srgbClr val="FF0000"/>
                </a:solidFill>
              </a:rPr>
              <a:t>波动性因子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3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至少一个品种表现好：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303C5-0061-4F07-8C41-4887C066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14525"/>
            <a:ext cx="4572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至少两个品种表现好：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1BD51E-2FD2-42A6-B05C-F4CE1011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933575"/>
            <a:ext cx="4600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至少三个品种表现好：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0E78D5-ABBC-4CE2-9877-C4CBACDA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919287"/>
            <a:ext cx="43243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至少四个品种表现好：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5A23FE-7D05-4CA9-875C-B90E0391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857375"/>
            <a:ext cx="4171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回测策略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至少五个品种表现好：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7EB21-7CD4-42F8-AA2E-AB7552D9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990725"/>
            <a:ext cx="4257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档行情因子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数据介绍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目前有上期所</a:t>
            </a:r>
            <a:r>
              <a:rPr lang="en-US" altLang="zh-CN" dirty="0"/>
              <a:t>5</a:t>
            </a:r>
            <a:r>
              <a:rPr lang="zh-CN" altLang="en-US" dirty="0"/>
              <a:t>档行情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-2022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时间戳和</a:t>
            </a:r>
            <a:r>
              <a:rPr lang="en-US" altLang="zh-CN" dirty="0"/>
              <a:t>1</a:t>
            </a:r>
            <a:r>
              <a:rPr lang="zh-CN" altLang="en-US" dirty="0"/>
              <a:t>档行情可能对应不上，因此独立分析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简单分析</a:t>
            </a:r>
            <a:r>
              <a:rPr lang="en-US" altLang="zh-CN" dirty="0" err="1"/>
              <a:t>dbook</a:t>
            </a:r>
            <a:r>
              <a:rPr lang="zh-CN" altLang="en-US" dirty="0"/>
              <a:t>因子作为例子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9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档行情因子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数据介绍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BCC03D-93A8-404F-8458-CFA15FD9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94" y="1564802"/>
            <a:ext cx="4780792" cy="28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档行情因子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数据介绍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49BF62-05F0-4DF6-B359-058E774E5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" y="1689062"/>
            <a:ext cx="8557404" cy="15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档行情因子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构造盘口因子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B9B6B-3425-4F39-A0D5-345BF993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81" y="1332143"/>
            <a:ext cx="85344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档行情因子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构造盘口因子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9C4F77-3280-448D-B354-3AB4AB2C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82" y="1379065"/>
            <a:ext cx="4895688" cy="34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波动性因子的作用和举例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波动性因子与价格区间有关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某些方向因子可能峰度取值小于</a:t>
            </a:r>
            <a:r>
              <a:rPr lang="en-US" altLang="zh-CN" dirty="0"/>
              <a:t>3</a:t>
            </a:r>
            <a:r>
              <a:rPr lang="zh-CN" altLang="en-US" dirty="0"/>
              <a:t>，说明过于平稳，没什么波动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这类因子有点欠拟合的味道，回测的时候交易次数不多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可以乘以波动性因子使之更复杂，峰度可以提高，回测起来符合交易的条件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8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档行情因子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构造盘口因子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92B2B4-040C-48DB-967E-B854A8F9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461285"/>
            <a:ext cx="8658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档行情因子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策略回测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3D614-0EF3-4345-89B0-5D6306E3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55" y="1311601"/>
            <a:ext cx="5770652" cy="363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介绍了波动率因子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利用波动率因子生成了更多的方向因子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计算和保存</a:t>
            </a:r>
            <a:r>
              <a:rPr lang="en-US" altLang="zh-CN" dirty="0" err="1"/>
              <a:t>all.signal</a:t>
            </a:r>
            <a:r>
              <a:rPr lang="zh-CN" altLang="en-US" dirty="0"/>
              <a:t>，并回测策略，挑选好的因子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简单介绍了</a:t>
            </a:r>
            <a:r>
              <a:rPr lang="en-US" altLang="zh-CN" dirty="0"/>
              <a:t>5</a:t>
            </a:r>
            <a:r>
              <a:rPr lang="zh-CN" altLang="en-US" dirty="0"/>
              <a:t>档盘口因子，似乎表现一般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可以尝试其它周期，如</a:t>
            </a:r>
            <a:r>
              <a:rPr lang="en-US" altLang="zh-CN" dirty="0"/>
              <a:t>1024</a:t>
            </a:r>
            <a:r>
              <a:rPr lang="zh-CN" altLang="en-US" dirty="0"/>
              <a:t>、</a:t>
            </a:r>
            <a:r>
              <a:rPr lang="en-US" altLang="zh-CN" dirty="0"/>
              <a:t>2048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8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7FB6F-79E9-4CCB-9784-6FE035B947CA}"/>
              </a:ext>
            </a:extLst>
          </p:cNvPr>
          <p:cNvSpPr txBox="1"/>
          <p:nvPr/>
        </p:nvSpPr>
        <p:spPr>
          <a:xfrm>
            <a:off x="948906" y="988436"/>
            <a:ext cx="7168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个波动性因子：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Std</a:t>
            </a:r>
            <a:r>
              <a:rPr lang="zh-CN" altLang="en-US" dirty="0"/>
              <a:t>（波动率）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Range</a:t>
            </a:r>
            <a:r>
              <a:rPr lang="zh-CN" altLang="en-US" dirty="0"/>
              <a:t>（价格变化范围）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Trend.index</a:t>
            </a:r>
            <a:r>
              <a:rPr lang="zh-CN" altLang="en-US" dirty="0"/>
              <a:t>（趋势度指数）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Volume.open.ratio</a:t>
            </a:r>
            <a:r>
              <a:rPr lang="zh-CN" altLang="en-US" dirty="0"/>
              <a:t>（成交、持仓比）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7DB714-0215-48D1-9FBC-B2241AB3208B}"/>
              </a:ext>
            </a:extLst>
          </p:cNvPr>
          <p:cNvSpPr txBox="1"/>
          <p:nvPr/>
        </p:nvSpPr>
        <p:spPr>
          <a:xfrm>
            <a:off x="638355" y="1091953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标准差因子</a:t>
            </a:r>
            <a:r>
              <a:rPr lang="en-US" altLang="zh-CN" dirty="0"/>
              <a:t>std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D36EFC-FAE4-42FC-A177-D8FE09A1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714500"/>
            <a:ext cx="4029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7DB714-0215-48D1-9FBC-B2241AB3208B}"/>
              </a:ext>
            </a:extLst>
          </p:cNvPr>
          <p:cNvSpPr txBox="1"/>
          <p:nvPr/>
        </p:nvSpPr>
        <p:spPr>
          <a:xfrm>
            <a:off x="638355" y="1091953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快速计算方差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C8FFA2-89DC-470D-A0BA-3716D43E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838325"/>
            <a:ext cx="3162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7DB714-0215-48D1-9FBC-B2241AB3208B}"/>
              </a:ext>
            </a:extLst>
          </p:cNvPr>
          <p:cNvSpPr txBox="1"/>
          <p:nvPr/>
        </p:nvSpPr>
        <p:spPr>
          <a:xfrm>
            <a:off x="638355" y="1091953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波动范围</a:t>
            </a:r>
            <a:r>
              <a:rPr lang="en-US" altLang="zh-CN" dirty="0"/>
              <a:t>range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34137B-96C0-4A70-945C-5B0FC3AB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704975"/>
            <a:ext cx="44767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波动性因子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7DB714-0215-48D1-9FBC-B2241AB3208B}"/>
              </a:ext>
            </a:extLst>
          </p:cNvPr>
          <p:cNvSpPr txBox="1"/>
          <p:nvPr/>
        </p:nvSpPr>
        <p:spPr>
          <a:xfrm>
            <a:off x="638355" y="1091953"/>
            <a:ext cx="57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成交持仓比</a:t>
            </a:r>
            <a:r>
              <a:rPr lang="en-US" altLang="zh-CN" dirty="0" err="1"/>
              <a:t>volume.open.ratio.period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56E20F-8E7A-4B5C-B02A-09C581A0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700212"/>
            <a:ext cx="62960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</TotalTime>
  <Words>989</Words>
  <Application>Microsoft Office PowerPoint</Application>
  <PresentationFormat>全屏显示(16:9)</PresentationFormat>
  <Paragraphs>176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1_丝状</vt:lpstr>
      <vt:lpstr>本周内容</vt:lpstr>
      <vt:lpstr>1.波动性因子</vt:lpstr>
      <vt:lpstr>1.波动性因子</vt:lpstr>
      <vt:lpstr>1.波动性因子</vt:lpstr>
      <vt:lpstr>1.波动性因子</vt:lpstr>
      <vt:lpstr>1.波动性因子</vt:lpstr>
      <vt:lpstr>1.波动性因子</vt:lpstr>
      <vt:lpstr>1.波动性因子</vt:lpstr>
      <vt:lpstr>1.波动性因子</vt:lpstr>
      <vt:lpstr>1.波动性因子</vt:lpstr>
      <vt:lpstr>1.波动性因子</vt:lpstr>
      <vt:lpstr>2.批量生成因子</vt:lpstr>
      <vt:lpstr>2.批量生成因子</vt:lpstr>
      <vt:lpstr>2.批量生成因子</vt:lpstr>
      <vt:lpstr>2.批量生成因子</vt:lpstr>
      <vt:lpstr>2.批量生成因子</vt:lpstr>
      <vt:lpstr>2.批量生成因子</vt:lpstr>
      <vt:lpstr>2.批量生成因子</vt:lpstr>
      <vt:lpstr>2.批量生成因子</vt:lpstr>
      <vt:lpstr>3.生成因子分布</vt:lpstr>
      <vt:lpstr>3.生成all signal</vt:lpstr>
      <vt:lpstr>3.生成all signal</vt:lpstr>
      <vt:lpstr>3.生成all signal</vt:lpstr>
      <vt:lpstr>4.回测策略</vt:lpstr>
      <vt:lpstr>4.回测策略</vt:lpstr>
      <vt:lpstr>4.回测策略</vt:lpstr>
      <vt:lpstr>4.回测策略</vt:lpstr>
      <vt:lpstr>4.回测策略</vt:lpstr>
      <vt:lpstr>4.回测策略</vt:lpstr>
      <vt:lpstr>4.回测策略</vt:lpstr>
      <vt:lpstr>4.回测策略</vt:lpstr>
      <vt:lpstr>4.回测策略</vt:lpstr>
      <vt:lpstr>4.回测策略</vt:lpstr>
      <vt:lpstr>4.回测策略</vt:lpstr>
      <vt:lpstr>5.5档行情因子</vt:lpstr>
      <vt:lpstr>5.5档行情因子</vt:lpstr>
      <vt:lpstr>5.5档行情因子</vt:lpstr>
      <vt:lpstr>5.5档行情因子</vt:lpstr>
      <vt:lpstr>5.5档行情因子</vt:lpstr>
      <vt:lpstr>5.5档行情因子</vt:lpstr>
      <vt:lpstr>5.5档行情因子</vt:lpstr>
      <vt:lpstr>6.总结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797</cp:revision>
  <dcterms:created xsi:type="dcterms:W3CDTF">2014-06-18T03:33:00Z</dcterms:created>
  <dcterms:modified xsi:type="dcterms:W3CDTF">2022-03-27T03:24:46Z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