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  <p:sldMasterId id="2147483879" r:id="rId2"/>
  </p:sldMasterIdLst>
  <p:notesMasterIdLst>
    <p:notesMasterId r:id="rId26"/>
  </p:notesMasterIdLst>
  <p:sldIdLst>
    <p:sldId id="676" r:id="rId3"/>
    <p:sldId id="653" r:id="rId4"/>
    <p:sldId id="660" r:id="rId5"/>
    <p:sldId id="694" r:id="rId6"/>
    <p:sldId id="677" r:id="rId7"/>
    <p:sldId id="698" r:id="rId8"/>
    <p:sldId id="678" r:id="rId9"/>
    <p:sldId id="704" r:id="rId10"/>
    <p:sldId id="696" r:id="rId11"/>
    <p:sldId id="697" r:id="rId12"/>
    <p:sldId id="686" r:id="rId13"/>
    <p:sldId id="679" r:id="rId14"/>
    <p:sldId id="661" r:id="rId15"/>
    <p:sldId id="699" r:id="rId16"/>
    <p:sldId id="705" r:id="rId17"/>
    <p:sldId id="706" r:id="rId18"/>
    <p:sldId id="681" r:id="rId19"/>
    <p:sldId id="682" r:id="rId20"/>
    <p:sldId id="701" r:id="rId21"/>
    <p:sldId id="702" r:id="rId22"/>
    <p:sldId id="683" r:id="rId23"/>
    <p:sldId id="662" r:id="rId24"/>
    <p:sldId id="675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8">
          <p15:clr>
            <a:srgbClr val="A4A3A4"/>
          </p15:clr>
        </p15:guide>
        <p15:guide id="2" orient="horz" pos="704">
          <p15:clr>
            <a:srgbClr val="A4A3A4"/>
          </p15:clr>
        </p15:guide>
        <p15:guide id="3" pos="5660">
          <p15:clr>
            <a:srgbClr val="A4A3A4"/>
          </p15:clr>
        </p15:guide>
        <p15:guide id="4" pos="41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6D2C6"/>
    <a:srgbClr val="C8BBA3"/>
    <a:srgbClr val="7A8E6F"/>
    <a:srgbClr val="FB7F03"/>
    <a:srgbClr val="FBA305"/>
    <a:srgbClr val="0F97C7"/>
    <a:srgbClr val="EB2E0F"/>
    <a:srgbClr val="568D11"/>
    <a:srgbClr val="4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3827" autoAdjust="0"/>
  </p:normalViewPr>
  <p:slideViewPr>
    <p:cSldViewPr snapToGrid="0">
      <p:cViewPr varScale="1">
        <p:scale>
          <a:sx n="111" d="100"/>
          <a:sy n="111" d="100"/>
        </p:scale>
        <p:origin x="774" y="108"/>
      </p:cViewPr>
      <p:guideLst>
        <p:guide orient="horz" pos="1068"/>
        <p:guide orient="horz" pos="704"/>
        <p:guide pos="5660"/>
        <p:guide pos="4132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91" d="100"/>
        <a:sy n="1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  <a:pPr/>
              <a:t>2022/4/2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4/2/2022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AC5DAB6-4DB7-455D-BD05-5988E463BE69}"/>
              </a:ext>
            </a:extLst>
          </p:cNvPr>
          <p:cNvCxnSpPr>
            <a:cxnSpLocks/>
          </p:cNvCxnSpPr>
          <p:nvPr userDrawn="1"/>
        </p:nvCxnSpPr>
        <p:spPr>
          <a:xfrm>
            <a:off x="166977" y="356348"/>
            <a:ext cx="86748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45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影响因素辨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4352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影响因素辨识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4352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lIns="91432" tIns="45717" rIns="91432" bIns="45717"/>
          <a:lstStyle/>
          <a:p>
            <a:fld id="{72CD6AF2-9DFB-4C20-B9F9-A186F19BBB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4/2/2022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206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4E1-DB96-4EAC-B578-5B7E8310F301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609E-DD71-4297-A8A5-67A504BD229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48E44BC-65EC-4D9F-AF6F-FA98582A0C5D}"/>
              </a:ext>
            </a:extLst>
          </p:cNvPr>
          <p:cNvCxnSpPr>
            <a:cxnSpLocks/>
          </p:cNvCxnSpPr>
          <p:nvPr userDrawn="1"/>
        </p:nvCxnSpPr>
        <p:spPr>
          <a:xfrm>
            <a:off x="143123" y="356348"/>
            <a:ext cx="876233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79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界定与表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6257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151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53054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响因素辨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4352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000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响因素辨识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4352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061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lIns="91432" tIns="45717" rIns="91432" bIns="45717"/>
          <a:lstStyle/>
          <a:p>
            <a:fld id="{72CD6AF2-9DFB-4C20-B9F9-A186F19BBB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41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604E1-DB96-4EAC-B578-5B7E8310F301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4/2/2022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E2609E-DD71-4297-A8A5-67A504BD229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494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界定与表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6257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0C0C04-E408-48A9-82A4-3716296300D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070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53054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0C0C04-E408-48A9-82A4-3716296300D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47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响因素辨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4352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0C0C04-E408-48A9-82A4-3716296300D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76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响因素辨识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4352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0C0C04-E408-48A9-82A4-3716296300D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818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lIns="91432" tIns="45717" rIns="91432" bIns="45717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CD6AF2-9DFB-4C20-B9F9-A186F19BBBF1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幼圆" panose="02010509060101010101" pitchFamily="49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42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界定与表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6257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53054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22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650" r:id="rId8"/>
    <p:sldLayoutId id="2147483651" r:id="rId9"/>
    <p:sldLayoutId id="2147483652" r:id="rId10"/>
    <p:sldLayoutId id="2147483653" r:id="rId11"/>
    <p:sldLayoutId id="2147483654" r:id="rId12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>
            <a:extLst>
              <a:ext uri="{FF2B5EF4-FFF2-40B4-BE49-F238E27FC236}">
                <a16:creationId xmlns:a16="http://schemas.microsoft.com/office/drawing/2014/main" id="{8A8D0CD3-45B5-4FEB-ADE2-08927A454F1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070" y="123628"/>
            <a:ext cx="767713" cy="163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453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pasted-im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247" y="-75010"/>
            <a:ext cx="9284494" cy="52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128077" y="1187784"/>
            <a:ext cx="5386746" cy="85725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1447AE-9DD2-4FA1-8FEB-18B0A2698220}"/>
              </a:ext>
            </a:extLst>
          </p:cNvPr>
          <p:cNvSpPr txBox="1"/>
          <p:nvPr/>
        </p:nvSpPr>
        <p:spPr>
          <a:xfrm>
            <a:off x="2014091" y="1469760"/>
            <a:ext cx="5209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量化与高频交易课程 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第五讲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en-US" altLang="zh-CN" b="1" dirty="0" err="1">
                <a:solidFill>
                  <a:schemeClr val="bg1"/>
                </a:solidFill>
              </a:rPr>
              <a:t>babyquant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微信：</a:t>
            </a:r>
            <a:r>
              <a:rPr lang="en-US" altLang="zh-CN" b="1" dirty="0" err="1">
                <a:solidFill>
                  <a:schemeClr val="bg1"/>
                </a:solidFill>
              </a:rPr>
              <a:t>babyquant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05780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跨品种因子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A3B618-091E-4F34-A653-6241A8AC6812}"/>
              </a:ext>
            </a:extLst>
          </p:cNvPr>
          <p:cNvSpPr txBox="1"/>
          <p:nvPr/>
        </p:nvSpPr>
        <p:spPr>
          <a:xfrm>
            <a:off x="1121434" y="992042"/>
            <a:ext cx="7660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评估回测结果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B73729-0513-4229-92CB-023413154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1285"/>
            <a:ext cx="9144000" cy="342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1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跨品种因子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A3B618-091E-4F34-A653-6241A8AC6812}"/>
              </a:ext>
            </a:extLst>
          </p:cNvPr>
          <p:cNvSpPr txBox="1"/>
          <p:nvPr/>
        </p:nvSpPr>
        <p:spPr>
          <a:xfrm>
            <a:off x="1121434" y="992042"/>
            <a:ext cx="766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评估测试结果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结果还挺好</a:t>
            </a:r>
            <a:endParaRPr lang="en-US" altLang="zh-C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53FAF7D-4EDA-46DD-B208-9D63CFE2B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187" y="158327"/>
            <a:ext cx="3220888" cy="204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6311A3-1400-45CB-9A41-24465441A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87" y="2439332"/>
            <a:ext cx="70294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7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跨品种因子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A3B618-091E-4F34-A653-6241A8AC6812}"/>
              </a:ext>
            </a:extLst>
          </p:cNvPr>
          <p:cNvSpPr txBox="1"/>
          <p:nvPr/>
        </p:nvSpPr>
        <p:spPr>
          <a:xfrm>
            <a:off x="1121434" y="1250830"/>
            <a:ext cx="76602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评估交易结果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步骤跟前面评估单品种差不多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结果显示测试集还不错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大家可以测试其他因子和品种对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一般跨品种之后因子预测力没有原来的品种强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012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套利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套利因子取值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套利因子回测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套利因子结果评估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703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套利因子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879895" y="910798"/>
            <a:ext cx="7168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套利因子取值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获取套利因子的分布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6946C1-14F4-4D64-9262-2775E6093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9574"/>
            <a:ext cx="9144000" cy="214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3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套利因子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879895" y="910798"/>
            <a:ext cx="7168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套利策略交易过程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一种是各自</a:t>
            </a:r>
            <a:r>
              <a:rPr lang="en-US" altLang="zh-CN" dirty="0"/>
              <a:t>1</a:t>
            </a:r>
            <a:r>
              <a:rPr lang="zh-CN" altLang="en-US" dirty="0"/>
              <a:t>手，一种是相等金额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无论哪种，开仓之后，手数不再改变，直到平仓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C5DC53-661F-427D-ADCD-E6F7BC705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51" y="2206648"/>
            <a:ext cx="8675298" cy="188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0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套利因子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879895" y="910798"/>
            <a:ext cx="7168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套利策略交易过程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手续费计算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73DE4D-6A03-4AF6-BC49-E6E9E8651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95" y="1840328"/>
            <a:ext cx="6419401" cy="292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0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套利因子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套利因子回测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每次买入和卖出对应的都是组合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每次买卖是等资金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套利对的选择最好同板块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未来改进：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有可能需要更长的回测周期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也可以放宽日内的限制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734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套利因子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套利因子回测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两个品种的数据都要处理，同时交易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BE2901-C23C-4E2E-B9D5-62D27559C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06" y="1715824"/>
            <a:ext cx="5874589" cy="307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4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套利因子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14400" y="936678"/>
            <a:ext cx="7168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套利因子回测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样本内回测结果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994009-5B2E-4AA1-B940-F733E645C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343" y="1552247"/>
            <a:ext cx="5826156" cy="31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8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3966" y="338898"/>
            <a:ext cx="7498080" cy="857250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本周内容</a:t>
            </a:r>
            <a:endParaRPr lang="en-US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703117" y="1056588"/>
            <a:ext cx="7904335" cy="345621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跨品种因子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套利因子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总结与作业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endParaRPr lang="en-US" altLang="zh-CN" sz="1800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套利因子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套利因子回测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样本外回测结果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79EAC1-8620-42C2-AA79-B2776D924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24" y="1793672"/>
            <a:ext cx="6027887" cy="267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1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套利因子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802257" y="1088351"/>
            <a:ext cx="71685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套利因子结果评估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样本内表现还可以，样本外不大行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日内套利策略成本大，波动小，</a:t>
            </a:r>
            <a:endParaRPr lang="en-US" altLang="zh-CN" dirty="0"/>
          </a:p>
          <a:p>
            <a:r>
              <a:rPr lang="zh-CN" altLang="en-US" dirty="0"/>
              <a:t>所以挺难做的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783E93C-90EC-4931-906A-421276ABD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235" y="765601"/>
            <a:ext cx="3001573" cy="189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35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总结与作业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87FB6F-79E9-4CCB-9784-6FE035B947CA}"/>
              </a:ext>
            </a:extLst>
          </p:cNvPr>
          <p:cNvSpPr txBox="1"/>
          <p:nvPr/>
        </p:nvSpPr>
        <p:spPr>
          <a:xfrm>
            <a:off x="948906" y="988436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ACA32B-8616-484A-8F8F-001A8E98B691}"/>
              </a:ext>
            </a:extLst>
          </p:cNvPr>
          <p:cNvSpPr txBox="1"/>
          <p:nvPr/>
        </p:nvSpPr>
        <p:spPr>
          <a:xfrm>
            <a:off x="207034" y="1164566"/>
            <a:ext cx="85746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总结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这节课介绍了组合因子、跨品种因子与套利因子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组合因子表现还可以，训练集合测试集比较接近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跨品种表现还不错，可以尝试其它因子或其它组合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套利表现也可以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作业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可以尝试其它因子在跨品种和套利上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838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pasted-image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247" y="-75010"/>
            <a:ext cx="9284494" cy="52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2" name="Text Box 2"/>
          <p:cNvSpPr txBox="1">
            <a:spLocks/>
          </p:cNvSpPr>
          <p:nvPr/>
        </p:nvSpPr>
        <p:spPr bwMode="auto">
          <a:xfrm>
            <a:off x="420291" y="2267701"/>
            <a:ext cx="8302824" cy="608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ctr" defTabSz="307777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60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  <a:sym typeface="Lantinghei SC Demibold" charset="0"/>
              </a:rPr>
              <a:t>谢谢</a:t>
            </a:r>
            <a:r>
              <a:rPr lang="zh-CN" altLang="en-US" sz="360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  <a:sym typeface="Lantinghei SC Demibold" charset="0"/>
              </a:rPr>
              <a:t>大家！</a:t>
            </a:r>
            <a:endParaRPr lang="zh-CN" altLang="zh-CN" sz="360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  <a:sym typeface="Lantinghei SC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4197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跨品种因子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A3B618-091E-4F34-A653-6241A8AC6812}"/>
              </a:ext>
            </a:extLst>
          </p:cNvPr>
          <p:cNvSpPr txBox="1"/>
          <p:nvPr/>
        </p:nvSpPr>
        <p:spPr>
          <a:xfrm>
            <a:off x="1121434" y="1250830"/>
            <a:ext cx="7660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时间对齐与去重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回测跨品种因子交易曲线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评估交易结果</a:t>
            </a:r>
          </a:p>
        </p:txBody>
      </p:sp>
    </p:spTree>
    <p:extLst>
      <p:ext uri="{BB962C8B-B14F-4D97-AF65-F5344CB8AC3E}">
        <p14:creationId xmlns:p14="http://schemas.microsoft.com/office/powerpoint/2010/main" val="234827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跨品种因子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A3B618-091E-4F34-A653-6241A8AC6812}"/>
              </a:ext>
            </a:extLst>
          </p:cNvPr>
          <p:cNvSpPr txBox="1"/>
          <p:nvPr/>
        </p:nvSpPr>
        <p:spPr>
          <a:xfrm>
            <a:off x="1086929" y="1091953"/>
            <a:ext cx="76602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时间对齐与去重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上期毫秒比较固定，跟中金所类似，可以对齐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选取</a:t>
            </a:r>
            <a:r>
              <a:rPr lang="en-US" altLang="zh-CN" dirty="0" err="1"/>
              <a:t>bu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ru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product_x</a:t>
            </a:r>
            <a:r>
              <a:rPr lang="en-US" altLang="zh-CN" dirty="0"/>
              <a:t>=</a:t>
            </a:r>
            <a:r>
              <a:rPr lang="en-US" altLang="zh-CN" dirty="0" err="1"/>
              <a:t>bu</a:t>
            </a:r>
            <a:r>
              <a:rPr lang="en-US" altLang="zh-CN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product_y</a:t>
            </a:r>
            <a:r>
              <a:rPr lang="en-US" altLang="zh-CN" dirty="0"/>
              <a:t> = </a:t>
            </a:r>
            <a:r>
              <a:rPr lang="en-US" altLang="zh-CN" dirty="0" err="1"/>
              <a:t>ru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</a:t>
            </a:r>
            <a:r>
              <a:rPr lang="en-US" altLang="zh-CN" dirty="0" err="1"/>
              <a:t>bu</a:t>
            </a:r>
            <a:r>
              <a:rPr lang="zh-CN" altLang="en-US" dirty="0"/>
              <a:t>的因子交易</a:t>
            </a:r>
            <a:r>
              <a:rPr lang="en-US" altLang="zh-CN" dirty="0" err="1"/>
              <a:t>ru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A3E604-BCB0-49E5-B70B-35F3208B5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212" y="100012"/>
            <a:ext cx="25146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跨品种因子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A3B618-091E-4F34-A653-6241A8AC6812}"/>
              </a:ext>
            </a:extLst>
          </p:cNvPr>
          <p:cNvSpPr txBox="1"/>
          <p:nvPr/>
        </p:nvSpPr>
        <p:spPr>
          <a:xfrm>
            <a:off x="1086929" y="1091953"/>
            <a:ext cx="766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时间对齐与去重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上期所的时间对齐程序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这里简单混合在一起排序， 获得排序的位置，以及两个品种各自的位置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879A3C-92B2-4271-A528-C68E5C8CD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06" y="2042241"/>
            <a:ext cx="69246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跨品种因子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A3B618-091E-4F34-A653-6241A8AC6812}"/>
              </a:ext>
            </a:extLst>
          </p:cNvPr>
          <p:cNvSpPr txBox="1"/>
          <p:nvPr/>
        </p:nvSpPr>
        <p:spPr>
          <a:xfrm>
            <a:off x="1086929" y="1091953"/>
            <a:ext cx="7660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时间对齐与去重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对因子进行合并，计算它们的差，用于未来套利策略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A636DB-AA9E-404B-9705-347C05E42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10" y="1715824"/>
            <a:ext cx="8341743" cy="212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跨品种因子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A3B618-091E-4F34-A653-6241A8AC6812}"/>
              </a:ext>
            </a:extLst>
          </p:cNvPr>
          <p:cNvSpPr txBox="1"/>
          <p:nvPr/>
        </p:nvSpPr>
        <p:spPr>
          <a:xfrm>
            <a:off x="1121434" y="992042"/>
            <a:ext cx="766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回测交易曲线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策略是用</a:t>
            </a:r>
            <a:r>
              <a:rPr lang="en-US" altLang="zh-CN" dirty="0" err="1"/>
              <a:t>product_x</a:t>
            </a:r>
            <a:r>
              <a:rPr lang="zh-CN" altLang="en-US" dirty="0"/>
              <a:t>的因子交易</a:t>
            </a:r>
            <a:r>
              <a:rPr lang="en-US" altLang="zh-CN" dirty="0" err="1"/>
              <a:t>product_y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A3746C-AE88-4FC5-ADB0-7844E501F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67" y="1615913"/>
            <a:ext cx="7483244" cy="343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4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跨品种因子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A3B618-091E-4F34-A653-6241A8AC6812}"/>
              </a:ext>
            </a:extLst>
          </p:cNvPr>
          <p:cNvSpPr txBox="1"/>
          <p:nvPr/>
        </p:nvSpPr>
        <p:spPr>
          <a:xfrm>
            <a:off x="1121434" y="992042"/>
            <a:ext cx="7660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回测交易曲线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选取其中一个因子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61C008-5B2A-4E78-9A25-D1926BA94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804987"/>
            <a:ext cx="85820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跨品种因子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A3B618-091E-4F34-A653-6241A8AC6812}"/>
              </a:ext>
            </a:extLst>
          </p:cNvPr>
          <p:cNvSpPr txBox="1"/>
          <p:nvPr/>
        </p:nvSpPr>
        <p:spPr>
          <a:xfrm>
            <a:off x="1121434" y="992042"/>
            <a:ext cx="766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样本内外回测统计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94AA12-D562-403F-AE44-F98EC900A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1285"/>
            <a:ext cx="9144000" cy="296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7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2_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5228</TotalTime>
  <Words>519</Words>
  <Application>Microsoft Office PowerPoint</Application>
  <PresentationFormat>全屏显示(16:9)</PresentationFormat>
  <Paragraphs>121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 Unicode MS</vt:lpstr>
      <vt:lpstr>Lantinghei SC Demibold</vt:lpstr>
      <vt:lpstr>微软雅黑</vt:lpstr>
      <vt:lpstr>Arial</vt:lpstr>
      <vt:lpstr>Calibri</vt:lpstr>
      <vt:lpstr>Century Gothic</vt:lpstr>
      <vt:lpstr>Wingdings 3</vt:lpstr>
      <vt:lpstr>1_丝状</vt:lpstr>
      <vt:lpstr>2_丝状</vt:lpstr>
      <vt:lpstr>PowerPoint 演示文稿</vt:lpstr>
      <vt:lpstr>本周内容</vt:lpstr>
      <vt:lpstr>1.跨品种因子</vt:lpstr>
      <vt:lpstr>1.跨品种因子</vt:lpstr>
      <vt:lpstr>1.跨品种因子</vt:lpstr>
      <vt:lpstr>1.跨品种因子</vt:lpstr>
      <vt:lpstr>1.跨品种因子</vt:lpstr>
      <vt:lpstr>1.跨品种因子</vt:lpstr>
      <vt:lpstr>1.跨品种因子</vt:lpstr>
      <vt:lpstr>1.跨品种因子</vt:lpstr>
      <vt:lpstr>1.跨品种因子</vt:lpstr>
      <vt:lpstr>1.跨品种因子</vt:lpstr>
      <vt:lpstr>2.套利</vt:lpstr>
      <vt:lpstr>2.套利因子</vt:lpstr>
      <vt:lpstr>2.套利因子</vt:lpstr>
      <vt:lpstr>2.套利因子</vt:lpstr>
      <vt:lpstr>2.套利因子</vt:lpstr>
      <vt:lpstr>2.套利因子</vt:lpstr>
      <vt:lpstr>2.套利因子</vt:lpstr>
      <vt:lpstr>2.套利因子</vt:lpstr>
      <vt:lpstr>2.套利因子</vt:lpstr>
      <vt:lpstr>3.总结与作业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1200</dc:title>
  <dc:creator>Penelope</dc:creator>
  <cp:lastModifiedBy>li wei</cp:lastModifiedBy>
  <cp:revision>847</cp:revision>
  <dcterms:created xsi:type="dcterms:W3CDTF">2014-06-18T03:33:00Z</dcterms:created>
  <dcterms:modified xsi:type="dcterms:W3CDTF">2022-04-02T07:54:46Z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