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48"/>
  </p:notesMasterIdLst>
  <p:sldIdLst>
    <p:sldId id="717" r:id="rId2"/>
    <p:sldId id="653" r:id="rId3"/>
    <p:sldId id="663" r:id="rId4"/>
    <p:sldId id="677" r:id="rId5"/>
    <p:sldId id="659" r:id="rId6"/>
    <p:sldId id="678" r:id="rId7"/>
    <p:sldId id="694" r:id="rId8"/>
    <p:sldId id="693" r:id="rId9"/>
    <p:sldId id="695" r:id="rId10"/>
    <p:sldId id="696" r:id="rId11"/>
    <p:sldId id="660" r:id="rId12"/>
    <p:sldId id="679" r:id="rId13"/>
    <p:sldId id="682" r:id="rId14"/>
    <p:sldId id="686" r:id="rId15"/>
    <p:sldId id="683" r:id="rId16"/>
    <p:sldId id="681" r:id="rId17"/>
    <p:sldId id="697" r:id="rId18"/>
    <p:sldId id="698" r:id="rId19"/>
    <p:sldId id="699" r:id="rId20"/>
    <p:sldId id="700" r:id="rId21"/>
    <p:sldId id="701" r:id="rId22"/>
    <p:sldId id="685" r:id="rId23"/>
    <p:sldId id="703" r:id="rId24"/>
    <p:sldId id="704" r:id="rId25"/>
    <p:sldId id="705" r:id="rId26"/>
    <p:sldId id="684" r:id="rId27"/>
    <p:sldId id="661" r:id="rId28"/>
    <p:sldId id="687" r:id="rId29"/>
    <p:sldId id="688" r:id="rId30"/>
    <p:sldId id="702" r:id="rId31"/>
    <p:sldId id="706" r:id="rId32"/>
    <p:sldId id="707" r:id="rId33"/>
    <p:sldId id="708" r:id="rId34"/>
    <p:sldId id="709" r:id="rId35"/>
    <p:sldId id="710" r:id="rId36"/>
    <p:sldId id="665" r:id="rId37"/>
    <p:sldId id="711" r:id="rId38"/>
    <p:sldId id="712" r:id="rId39"/>
    <p:sldId id="662" r:id="rId40"/>
    <p:sldId id="714" r:id="rId41"/>
    <p:sldId id="690" r:id="rId42"/>
    <p:sldId id="713" r:id="rId43"/>
    <p:sldId id="715" r:id="rId44"/>
    <p:sldId id="716" r:id="rId45"/>
    <p:sldId id="691" r:id="rId46"/>
    <p:sldId id="675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8">
          <p15:clr>
            <a:srgbClr val="A4A3A4"/>
          </p15:clr>
        </p15:guide>
        <p15:guide id="2" orient="horz" pos="704">
          <p15:clr>
            <a:srgbClr val="A4A3A4"/>
          </p15:clr>
        </p15:guide>
        <p15:guide id="3" pos="5660">
          <p15:clr>
            <a:srgbClr val="A4A3A4"/>
          </p15:clr>
        </p15:guide>
        <p15:guide id="4" pos="41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D2C6"/>
    <a:srgbClr val="C8BBA3"/>
    <a:srgbClr val="7A8E6F"/>
    <a:srgbClr val="FB7F03"/>
    <a:srgbClr val="FBA305"/>
    <a:srgbClr val="0F97C7"/>
    <a:srgbClr val="EB2E0F"/>
    <a:srgbClr val="568D11"/>
    <a:srgbClr val="4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827" autoAdjust="0"/>
  </p:normalViewPr>
  <p:slideViewPr>
    <p:cSldViewPr snapToGrid="0">
      <p:cViewPr varScale="1">
        <p:scale>
          <a:sx n="111" d="100"/>
          <a:sy n="111" d="100"/>
        </p:scale>
        <p:origin x="804" y="108"/>
      </p:cViewPr>
      <p:guideLst>
        <p:guide orient="horz" pos="1068"/>
        <p:guide orient="horz" pos="704"/>
        <p:guide pos="5660"/>
        <p:guide pos="4132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pPr/>
              <a:t>2022/4/9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22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15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77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42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514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40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51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155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47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76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8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22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507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07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78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975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77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92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769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81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27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63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73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5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18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066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1671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14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377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320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894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313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458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93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377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629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9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18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25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78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5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0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4/9/2022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C5DAB6-4DB7-455D-BD05-5988E463BE69}"/>
              </a:ext>
            </a:extLst>
          </p:cNvPr>
          <p:cNvCxnSpPr>
            <a:cxnSpLocks/>
          </p:cNvCxnSpPr>
          <p:nvPr userDrawn="1"/>
        </p:nvCxnSpPr>
        <p:spPr>
          <a:xfrm>
            <a:off x="166977" y="356348"/>
            <a:ext cx="86748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2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19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7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lIns="91432" tIns="45717" rIns="91432" bIns="45717"/>
          <a:lstStyle/>
          <a:p>
            <a:fld id="{72CD6AF2-9DFB-4C20-B9F9-A186F19BB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6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53054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lIns="91432" tIns="45717" rIns="91432" bIns="45717"/>
          <a:lstStyle/>
          <a:p>
            <a:fld id="{72CD6AF2-9DFB-4C20-B9F9-A186F19BB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604E1-DB96-4EAC-B578-5B7E8310F301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4/9/2022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E2609E-DD71-4297-A8A5-67A504BD229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85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21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53054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08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19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4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lIns="91432" tIns="45717" rIns="91432" bIns="45717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CD6AF2-9DFB-4C20-B9F9-A186F19BBBF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幼圆" panose="020105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2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62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53054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39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82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650" r:id="rId13"/>
    <p:sldLayoutId id="2147483651" r:id="rId14"/>
    <p:sldLayoutId id="2147483652" r:id="rId15"/>
    <p:sldLayoutId id="2147483653" r:id="rId16"/>
    <p:sldLayoutId id="2147483654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sted-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128077" y="1187784"/>
            <a:ext cx="5386746" cy="85725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1447AE-9DD2-4FA1-8FEB-18B0A2698220}"/>
              </a:ext>
            </a:extLst>
          </p:cNvPr>
          <p:cNvSpPr txBox="1"/>
          <p:nvPr/>
        </p:nvSpPr>
        <p:spPr>
          <a:xfrm>
            <a:off x="2014091" y="1469760"/>
            <a:ext cx="5209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量化与高频交易课程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第六讲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微信：</a:t>
            </a:r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5780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52" y="209289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平均配置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4F0058-CF06-40A1-802C-90A674F534A2}"/>
              </a:ext>
            </a:extLst>
          </p:cNvPr>
          <p:cNvSpPr txBox="1"/>
          <p:nvPr/>
        </p:nvSpPr>
        <p:spPr>
          <a:xfrm>
            <a:off x="138021" y="676500"/>
            <a:ext cx="8289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/>
              <a:t>结果评价</a:t>
            </a:r>
            <a:endParaRPr lang="en-US" altLang="zh-CN" dirty="0"/>
          </a:p>
          <a:p>
            <a:pPr lvl="0"/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训练集表现不错，但测试集不大行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有可能行情原因，也可能单因子不够稳定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未来用模型汇总因子，并且滚动优化，可能可以好一些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23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马科维茨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A0174-36AE-4ECD-BBB5-DB8AF26C89C1}"/>
              </a:ext>
            </a:extLst>
          </p:cNvPr>
          <p:cNvSpPr txBox="1"/>
          <p:nvPr/>
        </p:nvSpPr>
        <p:spPr>
          <a:xfrm>
            <a:off x="974785" y="1091953"/>
            <a:ext cx="7401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基础理论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程序实现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加入约束条件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优缺点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马科维茨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A0174-36AE-4ECD-BBB5-DB8AF26C89C1}"/>
              </a:ext>
            </a:extLst>
          </p:cNvPr>
          <p:cNvSpPr txBox="1"/>
          <p:nvPr/>
        </p:nvSpPr>
        <p:spPr>
          <a:xfrm>
            <a:off x="974785" y="1091953"/>
            <a:ext cx="7401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基础理论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平均分配资金的好处是计算方便，无论多少个策略都可以；但缺点是没有考虑策略的收益风险比和相关性；但马科维茨均值方差模型可以；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不带约束的情况下可以通过公式求得解析解，所有解会在（标准差</a:t>
            </a:r>
            <a:r>
              <a:rPr lang="en-US" altLang="zh-CN" dirty="0"/>
              <a:t>-</a:t>
            </a:r>
            <a:r>
              <a:rPr lang="zh-CN" altLang="en-US" dirty="0"/>
              <a:t>目标收益）平面上的一条向左凸的曲线上；曲线的左顶点就是最优解；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如果要求不允许卖空，可以加入非负的权重要求，这往往不存在解析解，可以用凸优化技术求解；另外，可以根据实际需要，加入更多的约束条件；</a:t>
            </a:r>
          </a:p>
        </p:txBody>
      </p:sp>
    </p:spTree>
    <p:extLst>
      <p:ext uri="{BB962C8B-B14F-4D97-AF65-F5344CB8AC3E}">
        <p14:creationId xmlns:p14="http://schemas.microsoft.com/office/powerpoint/2010/main" val="379245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马科维茨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A0174-36AE-4ECD-BBB5-DB8AF26C89C1}"/>
              </a:ext>
            </a:extLst>
          </p:cNvPr>
          <p:cNvSpPr txBox="1"/>
          <p:nvPr/>
        </p:nvSpPr>
        <p:spPr>
          <a:xfrm>
            <a:off x="974785" y="1091953"/>
            <a:ext cx="740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基础理论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86A824-64B6-4FAB-9B55-17A8DD28C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16" y="1738284"/>
            <a:ext cx="7239629" cy="234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1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马科维茨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A0174-36AE-4ECD-BBB5-DB8AF26C89C1}"/>
              </a:ext>
            </a:extLst>
          </p:cNvPr>
          <p:cNvSpPr txBox="1"/>
          <p:nvPr/>
        </p:nvSpPr>
        <p:spPr>
          <a:xfrm>
            <a:off x="974785" y="1091953"/>
            <a:ext cx="740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基础理论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7A28ED-B13C-472F-8021-F598B268C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264" y="1526140"/>
            <a:ext cx="5270086" cy="354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马科维茨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A0174-36AE-4ECD-BBB5-DB8AF26C89C1}"/>
              </a:ext>
            </a:extLst>
          </p:cNvPr>
          <p:cNvSpPr txBox="1"/>
          <p:nvPr/>
        </p:nvSpPr>
        <p:spPr>
          <a:xfrm>
            <a:off x="974785" y="1091953"/>
            <a:ext cx="740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基础理论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A84C40-6D9F-4BB9-B83F-8D1CF41B5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30" y="1893789"/>
            <a:ext cx="7511682" cy="18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马科维茨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A0174-36AE-4ECD-BBB5-DB8AF26C89C1}"/>
              </a:ext>
            </a:extLst>
          </p:cNvPr>
          <p:cNvSpPr txBox="1"/>
          <p:nvPr/>
        </p:nvSpPr>
        <p:spPr>
          <a:xfrm>
            <a:off x="974785" y="1091953"/>
            <a:ext cx="740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程序实现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04CD9B-51D3-4B45-8D59-A80D13203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58" y="1509909"/>
            <a:ext cx="62865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7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马科维茨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A0174-36AE-4ECD-BBB5-DB8AF26C89C1}"/>
              </a:ext>
            </a:extLst>
          </p:cNvPr>
          <p:cNvSpPr txBox="1"/>
          <p:nvPr/>
        </p:nvSpPr>
        <p:spPr>
          <a:xfrm>
            <a:off x="974785" y="1091953"/>
            <a:ext cx="740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均值序列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94E57-EA16-4833-86A1-CB09A2851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2" y="1632197"/>
            <a:ext cx="49053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4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马科维茨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A0174-36AE-4ECD-BBB5-DB8AF26C89C1}"/>
              </a:ext>
            </a:extLst>
          </p:cNvPr>
          <p:cNvSpPr txBox="1"/>
          <p:nvPr/>
        </p:nvSpPr>
        <p:spPr>
          <a:xfrm>
            <a:off x="974785" y="1091953"/>
            <a:ext cx="740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协方差矩阵求逆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95E205-1DEB-48E2-A9C9-EFA8573C3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1791868"/>
            <a:ext cx="42100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马科维茨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A0174-36AE-4ECD-BBB5-DB8AF26C89C1}"/>
              </a:ext>
            </a:extLst>
          </p:cNvPr>
          <p:cNvSpPr txBox="1"/>
          <p:nvPr/>
        </p:nvSpPr>
        <p:spPr>
          <a:xfrm>
            <a:off x="974785" y="1091953"/>
            <a:ext cx="740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有效前沿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BC9E3F-282B-4935-B460-BBFE710F5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63" y="1461285"/>
            <a:ext cx="5499093" cy="34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66" y="261264"/>
            <a:ext cx="7498080" cy="857250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本周内容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03117" y="1056588"/>
            <a:ext cx="7904335" cy="34562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第五周答疑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马科维茨均值方差模型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风险平价模型、夏普比模型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主成分分析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马科维茨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A0174-36AE-4ECD-BBB5-DB8AF26C89C1}"/>
              </a:ext>
            </a:extLst>
          </p:cNvPr>
          <p:cNvSpPr txBox="1"/>
          <p:nvPr/>
        </p:nvSpPr>
        <p:spPr>
          <a:xfrm>
            <a:off x="974785" y="1091953"/>
            <a:ext cx="740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最佳配比</a:t>
            </a: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3283027-828B-4B77-A6FA-C24BFCBE1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83" y="1467896"/>
            <a:ext cx="5744833" cy="367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6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马科维茨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A0174-36AE-4ECD-BBB5-DB8AF26C89C1}"/>
              </a:ext>
            </a:extLst>
          </p:cNvPr>
          <p:cNvSpPr txBox="1"/>
          <p:nvPr/>
        </p:nvSpPr>
        <p:spPr>
          <a:xfrm>
            <a:off x="974785" y="1091953"/>
            <a:ext cx="7401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评价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可以发现部分品种占比过高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部分品种配置为负，不符合逻辑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因此需要加入一些约束条件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727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马科维茨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A0174-36AE-4ECD-BBB5-DB8AF26C89C1}"/>
              </a:ext>
            </a:extLst>
          </p:cNvPr>
          <p:cNvSpPr txBox="1"/>
          <p:nvPr/>
        </p:nvSpPr>
        <p:spPr>
          <a:xfrm>
            <a:off x="974785" y="1091953"/>
            <a:ext cx="740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加入约束条件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F5C61E-3D40-4B38-AB4B-A64F4042C6FB}"/>
              </a:ext>
            </a:extLst>
          </p:cNvPr>
          <p:cNvSpPr txBox="1"/>
          <p:nvPr/>
        </p:nvSpPr>
        <p:spPr>
          <a:xfrm>
            <a:off x="594010" y="3278854"/>
            <a:ext cx="8342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加入约束条件后没办法求得解析解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因此需要用一些优化包来求解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比如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qp.solve_qp</a:t>
            </a:r>
            <a:r>
              <a:rPr lang="zh-CN" altLang="en-US" dirty="0"/>
              <a:t>求解</a:t>
            </a:r>
            <a:r>
              <a:rPr lang="en-US" altLang="zh-CN" dirty="0"/>
              <a:t>quadratic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约束条件：比如最小</a:t>
            </a:r>
            <a:r>
              <a:rPr lang="en-US" altLang="zh-CN" dirty="0"/>
              <a:t>1e-5</a:t>
            </a:r>
            <a:r>
              <a:rPr lang="zh-CN" altLang="en-US" dirty="0"/>
              <a:t>，防止做空策略，取零的话会出现</a:t>
            </a:r>
            <a:r>
              <a:rPr lang="en-US" altLang="zh-CN" dirty="0"/>
              <a:t>1e-15</a:t>
            </a:r>
            <a:r>
              <a:rPr lang="zh-CN" altLang="en-US" dirty="0"/>
              <a:t>这种数字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1A80FC-0C1B-4202-AE45-2203F093E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0" y="1557825"/>
            <a:ext cx="72294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马科维茨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A0174-36AE-4ECD-BBB5-DB8AF26C89C1}"/>
              </a:ext>
            </a:extLst>
          </p:cNvPr>
          <p:cNvSpPr txBox="1"/>
          <p:nvPr/>
        </p:nvSpPr>
        <p:spPr>
          <a:xfrm>
            <a:off x="974785" y="1091953"/>
            <a:ext cx="740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带约束条件的配比</a:t>
            </a: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6025F00-1428-48E8-84B5-59DE50BA8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220" y="1461285"/>
            <a:ext cx="5364792" cy="341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15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马科维茨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A0174-36AE-4ECD-BBB5-DB8AF26C89C1}"/>
              </a:ext>
            </a:extLst>
          </p:cNvPr>
          <p:cNvSpPr txBox="1"/>
          <p:nvPr/>
        </p:nvSpPr>
        <p:spPr>
          <a:xfrm>
            <a:off x="974785" y="1091953"/>
            <a:ext cx="740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训练集表现</a:t>
            </a: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4152826-31E9-4913-A101-84E07491B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17" y="1607934"/>
            <a:ext cx="5313812" cy="327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1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马科维茨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A0174-36AE-4ECD-BBB5-DB8AF26C89C1}"/>
              </a:ext>
            </a:extLst>
          </p:cNvPr>
          <p:cNvSpPr txBox="1"/>
          <p:nvPr/>
        </p:nvSpPr>
        <p:spPr>
          <a:xfrm>
            <a:off x="974785" y="1091953"/>
            <a:ext cx="740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测试集表现</a:t>
            </a: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801A992-0548-4974-844A-4440DFD70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393" y="1552755"/>
            <a:ext cx="5485213" cy="328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3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马科维茨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A0174-36AE-4ECD-BBB5-DB8AF26C89C1}"/>
              </a:ext>
            </a:extLst>
          </p:cNvPr>
          <p:cNvSpPr txBox="1"/>
          <p:nvPr/>
        </p:nvSpPr>
        <p:spPr>
          <a:xfrm>
            <a:off x="974785" y="1091953"/>
            <a:ext cx="7401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优缺点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优点：考虑了策略的相关性和收益风险比，得到的是样本内收益风险比最高的策略组合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缺点：容易过度拟合，权重可能集中于少数策略；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改进：加入更多约束条件，限制策略的权重范围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95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风险平价、夏普比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5DDEE3-74B6-41EF-BCB4-FDB868BDDC58}"/>
              </a:ext>
            </a:extLst>
          </p:cNvPr>
          <p:cNvSpPr txBox="1"/>
          <p:nvPr/>
        </p:nvSpPr>
        <p:spPr>
          <a:xfrm>
            <a:off x="923026" y="966158"/>
            <a:ext cx="7573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风险平价的理论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程序实现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夏普比分配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结果讨论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61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风险平价、夏普比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5DDEE3-74B6-41EF-BCB4-FDB868BDDC58}"/>
              </a:ext>
            </a:extLst>
          </p:cNvPr>
          <p:cNvSpPr txBox="1"/>
          <p:nvPr/>
        </p:nvSpPr>
        <p:spPr>
          <a:xfrm>
            <a:off x="923026" y="966158"/>
            <a:ext cx="75739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风险平价的理论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本质上一份风险一份权重，</a:t>
            </a:r>
            <a:r>
              <a:rPr lang="zh-CN" altLang="en-US" dirty="0">
                <a:solidFill>
                  <a:srgbClr val="FF0000"/>
                </a:solidFill>
              </a:rPr>
              <a:t>不考虑收益，甚至可以不考虑相关性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可以用</a:t>
            </a:r>
            <a:r>
              <a:rPr lang="zh-CN" altLang="en-US" dirty="0">
                <a:solidFill>
                  <a:srgbClr val="FF0000"/>
                </a:solidFill>
              </a:rPr>
              <a:t>协方差矩阵</a:t>
            </a:r>
            <a:r>
              <a:rPr lang="zh-CN" altLang="en-US" dirty="0"/>
              <a:t>，问题与马科维茨一样，容易过度拟合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可以只用</a:t>
            </a:r>
            <a:r>
              <a:rPr lang="zh-CN" altLang="en-US" dirty="0">
                <a:solidFill>
                  <a:srgbClr val="FF0000"/>
                </a:solidFill>
              </a:rPr>
              <a:t>对角矩阵</a:t>
            </a:r>
            <a:r>
              <a:rPr lang="zh-CN" altLang="en-US" dirty="0"/>
              <a:t>，仅考虑方差，不考虑协方差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传统股票、债券风险平价实质上仅考虑对角矩阵（桥水）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比如只考虑波动，不考虑相关性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股票波动是债券</a:t>
            </a:r>
            <a:r>
              <a:rPr lang="en-US" altLang="zh-CN" dirty="0"/>
              <a:t>3</a:t>
            </a:r>
            <a:r>
              <a:rPr lang="zh-CN" altLang="en-US" dirty="0"/>
              <a:t>倍，那么权重就是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723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风险平价、夏普比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5DDEE3-74B6-41EF-BCB4-FDB868BDDC58}"/>
              </a:ext>
            </a:extLst>
          </p:cNvPr>
          <p:cNvSpPr txBox="1"/>
          <p:nvPr/>
        </p:nvSpPr>
        <p:spPr>
          <a:xfrm>
            <a:off x="923026" y="966158"/>
            <a:ext cx="757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风险平价的理论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748297-1F8D-434A-B4DA-09CBE02B1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27" y="1457234"/>
            <a:ext cx="7904647" cy="27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7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52" y="209289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第五周答疑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4F0058-CF06-40A1-802C-90A674F534A2}"/>
              </a:ext>
            </a:extLst>
          </p:cNvPr>
          <p:cNvSpPr txBox="1"/>
          <p:nvPr/>
        </p:nvSpPr>
        <p:spPr>
          <a:xfrm>
            <a:off x="138021" y="676500"/>
            <a:ext cx="82899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600" dirty="0"/>
              <a:t>Q:g</a:t>
            </a:r>
            <a:r>
              <a:rPr lang="zh-CN" altLang="zh-CN" sz="1600" dirty="0"/>
              <a:t>et.all.signal做了上周的处理之后是不是相当于选取了几个sample的signal，那是不是可以比如说随机选取10个file再看他们的峰度，这样就不用iterate全部的文件。</a:t>
            </a:r>
            <a:endParaRPr lang="en-US" altLang="zh-C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lvl="0"/>
            <a:r>
              <a:rPr lang="zh-CN" altLang="en-US" sz="1600" dirty="0">
                <a:solidFill>
                  <a:srgbClr val="FF0000"/>
                </a:solidFill>
              </a:rPr>
              <a:t>每</a:t>
            </a:r>
            <a:r>
              <a:rPr lang="en-US" altLang="zh-CN" sz="1600" dirty="0">
                <a:solidFill>
                  <a:srgbClr val="FF0000"/>
                </a:solidFill>
              </a:rPr>
              <a:t>10</a:t>
            </a:r>
            <a:r>
              <a:rPr lang="zh-CN" altLang="en-US" sz="1600" dirty="0">
                <a:solidFill>
                  <a:srgbClr val="FF0000"/>
                </a:solidFill>
              </a:rPr>
              <a:t>个取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个，每个文件间隔</a:t>
            </a:r>
            <a:r>
              <a:rPr lang="en-US" altLang="zh-CN" sz="1600" dirty="0">
                <a:solidFill>
                  <a:srgbClr val="FF0000"/>
                </a:solidFill>
              </a:rPr>
              <a:t>period</a:t>
            </a:r>
            <a:r>
              <a:rPr lang="zh-CN" altLang="en-US" sz="1600" dirty="0">
                <a:solidFill>
                  <a:srgbClr val="FF0000"/>
                </a:solidFill>
              </a:rPr>
              <a:t>来取数据，因为很多指标的周期都是</a:t>
            </a:r>
            <a:r>
              <a:rPr lang="en-US" altLang="zh-CN" sz="1600" dirty="0">
                <a:solidFill>
                  <a:srgbClr val="FF0000"/>
                </a:solidFill>
              </a:rPr>
              <a:t>period</a:t>
            </a:r>
            <a:r>
              <a:rPr lang="zh-CN" altLang="en-US" sz="1600" dirty="0">
                <a:solidFill>
                  <a:srgbClr val="FF0000"/>
                </a:solidFill>
              </a:rPr>
              <a:t>，这里是</a:t>
            </a:r>
            <a:r>
              <a:rPr lang="en-US" altLang="zh-CN" sz="1600" dirty="0">
                <a:solidFill>
                  <a:srgbClr val="FF0000"/>
                </a:solidFill>
              </a:rPr>
              <a:t>4096</a:t>
            </a:r>
            <a:r>
              <a:rPr lang="zh-CN" altLang="en-US" sz="1600" dirty="0">
                <a:solidFill>
                  <a:srgbClr val="FF0000"/>
                </a:solidFill>
              </a:rPr>
              <a:t>；这样子间隔</a:t>
            </a:r>
            <a:r>
              <a:rPr lang="en-US" altLang="zh-CN" sz="1600" dirty="0">
                <a:solidFill>
                  <a:srgbClr val="FF0000"/>
                </a:solidFill>
              </a:rPr>
              <a:t>4096</a:t>
            </a:r>
            <a:r>
              <a:rPr lang="zh-CN" altLang="en-US" sz="1600" dirty="0">
                <a:solidFill>
                  <a:srgbClr val="FF0000"/>
                </a:solidFill>
              </a:rPr>
              <a:t>个数据取就可以最大可能的保持独立性；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r>
              <a:rPr lang="zh-CN" altLang="en-US" sz="1600" dirty="0">
                <a:solidFill>
                  <a:srgbClr val="FF0000"/>
                </a:solidFill>
              </a:rPr>
              <a:t>如果只取</a:t>
            </a:r>
            <a:r>
              <a:rPr lang="en-US" altLang="zh-CN" sz="1600" dirty="0">
                <a:solidFill>
                  <a:srgbClr val="FF0000"/>
                </a:solidFill>
              </a:rPr>
              <a:t>10</a:t>
            </a:r>
            <a:r>
              <a:rPr lang="zh-CN" altLang="en-US" sz="1600" dirty="0">
                <a:solidFill>
                  <a:srgbClr val="FF0000"/>
                </a:solidFill>
              </a:rPr>
              <a:t>个文件，覆盖面不够；比如现在</a:t>
            </a:r>
            <a:r>
              <a:rPr lang="en-US" altLang="zh-CN" sz="1600" dirty="0">
                <a:solidFill>
                  <a:srgbClr val="FF0000"/>
                </a:solidFill>
              </a:rPr>
              <a:t>1032</a:t>
            </a:r>
            <a:r>
              <a:rPr lang="zh-CN" altLang="en-US" sz="1600" dirty="0">
                <a:solidFill>
                  <a:srgbClr val="FF0000"/>
                </a:solidFill>
              </a:rPr>
              <a:t>个文件，我的方法会取</a:t>
            </a:r>
            <a:r>
              <a:rPr lang="en-US" altLang="zh-CN" sz="1600" dirty="0">
                <a:solidFill>
                  <a:srgbClr val="FF0000"/>
                </a:solidFill>
              </a:rPr>
              <a:t>103</a:t>
            </a:r>
            <a:r>
              <a:rPr lang="zh-CN" altLang="en-US" sz="1600" dirty="0">
                <a:solidFill>
                  <a:srgbClr val="FF0000"/>
                </a:solidFill>
              </a:rPr>
              <a:t>个，覆盖面更广一些。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endParaRPr lang="zh-CN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15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风险平价、夏普比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5DDEE3-74B6-41EF-BCB4-FDB868BDDC58}"/>
              </a:ext>
            </a:extLst>
          </p:cNvPr>
          <p:cNvSpPr txBox="1"/>
          <p:nvPr/>
        </p:nvSpPr>
        <p:spPr>
          <a:xfrm>
            <a:off x="923026" y="966158"/>
            <a:ext cx="757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风险平价资金配比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6E3548-6BE4-489F-8006-E700E32D4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279" y="1281775"/>
            <a:ext cx="5787486" cy="367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16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风险平价、夏普比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5DDEE3-74B6-41EF-BCB4-FDB868BDDC58}"/>
              </a:ext>
            </a:extLst>
          </p:cNvPr>
          <p:cNvSpPr txBox="1"/>
          <p:nvPr/>
        </p:nvSpPr>
        <p:spPr>
          <a:xfrm>
            <a:off x="923026" y="966158"/>
            <a:ext cx="757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风险平价训练集表现</a:t>
            </a: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F386369-A244-4BB7-9328-B4BA05BB1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07" y="1335490"/>
            <a:ext cx="5719253" cy="352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8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风险平价、夏普比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5DDEE3-74B6-41EF-BCB4-FDB868BDDC58}"/>
              </a:ext>
            </a:extLst>
          </p:cNvPr>
          <p:cNvSpPr txBox="1"/>
          <p:nvPr/>
        </p:nvSpPr>
        <p:spPr>
          <a:xfrm>
            <a:off x="923026" y="966158"/>
            <a:ext cx="757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风险平价测试集表现</a:t>
            </a: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2447C08-629B-4A15-93B9-A4B46DC16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15" y="1335490"/>
            <a:ext cx="6121190" cy="368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83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风险平价、夏普比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5DDEE3-74B6-41EF-BCB4-FDB868BDDC58}"/>
              </a:ext>
            </a:extLst>
          </p:cNvPr>
          <p:cNvSpPr txBox="1"/>
          <p:nvPr/>
        </p:nvSpPr>
        <p:spPr>
          <a:xfrm>
            <a:off x="923026" y="966158"/>
            <a:ext cx="757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对角线风险平价模型配比</a:t>
            </a: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0879AD-F030-4561-BCB0-2477A762F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75" y="1335490"/>
            <a:ext cx="5796112" cy="36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42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风险平价、夏普比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5DDEE3-74B6-41EF-BCB4-FDB868BDDC58}"/>
              </a:ext>
            </a:extLst>
          </p:cNvPr>
          <p:cNvSpPr txBox="1"/>
          <p:nvPr/>
        </p:nvSpPr>
        <p:spPr>
          <a:xfrm>
            <a:off x="923026" y="966158"/>
            <a:ext cx="757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对角线风险平价模型训练集</a:t>
            </a: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3C0D49A-1519-492D-9327-7EF0338FB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86" y="1335490"/>
            <a:ext cx="5710627" cy="351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21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风险平价、夏普比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5DDEE3-74B6-41EF-BCB4-FDB868BDDC58}"/>
              </a:ext>
            </a:extLst>
          </p:cNvPr>
          <p:cNvSpPr txBox="1"/>
          <p:nvPr/>
        </p:nvSpPr>
        <p:spPr>
          <a:xfrm>
            <a:off x="923026" y="966158"/>
            <a:ext cx="757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对角线风险平价模型测试集</a:t>
            </a: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3852CC-4F65-4705-BFE5-A28AE082E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88" y="1381830"/>
            <a:ext cx="5638191" cy="339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73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风险平价、夏普比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5DDEE3-74B6-41EF-BCB4-FDB868BDDC58}"/>
              </a:ext>
            </a:extLst>
          </p:cNvPr>
          <p:cNvSpPr txBox="1"/>
          <p:nvPr/>
        </p:nvSpPr>
        <p:spPr>
          <a:xfrm>
            <a:off x="923026" y="966158"/>
            <a:ext cx="757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夏普比分配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夏普比率的分配：策略夏普比越高，权重越大，也是忽略相关性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62884A-0DC3-4A2B-83AF-5B869A47C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4" y="1590029"/>
            <a:ext cx="5287154" cy="336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84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风险平价、夏普比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5DDEE3-74B6-41EF-BCB4-FDB868BDDC58}"/>
              </a:ext>
            </a:extLst>
          </p:cNvPr>
          <p:cNvSpPr txBox="1"/>
          <p:nvPr/>
        </p:nvSpPr>
        <p:spPr>
          <a:xfrm>
            <a:off x="923026" y="966158"/>
            <a:ext cx="757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夏普比分配训练集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BE9126-7EB9-44C2-B993-3B7063237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45" y="1504346"/>
            <a:ext cx="4968755" cy="30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51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风险平价、夏普比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5DDEE3-74B6-41EF-BCB4-FDB868BDDC58}"/>
              </a:ext>
            </a:extLst>
          </p:cNvPr>
          <p:cNvSpPr txBox="1"/>
          <p:nvPr/>
        </p:nvSpPr>
        <p:spPr>
          <a:xfrm>
            <a:off x="923026" y="966158"/>
            <a:ext cx="757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夏普比分配测试集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8F9604F-B7DF-446A-A3C1-27FB3456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34" y="1415136"/>
            <a:ext cx="6112562" cy="367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54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主成分分析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4E55E6-0779-49CE-8504-E7C096897F47}"/>
              </a:ext>
            </a:extLst>
          </p:cNvPr>
          <p:cNvSpPr txBox="1"/>
          <p:nvPr/>
        </p:nvSpPr>
        <p:spPr>
          <a:xfrm>
            <a:off x="1147313" y="1242204"/>
            <a:ext cx="75653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基础理论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Principle Component Analysis</a:t>
            </a:r>
            <a:r>
              <a:rPr lang="zh-CN" altLang="en-US" dirty="0"/>
              <a:t>（</a:t>
            </a:r>
            <a:r>
              <a:rPr lang="en-US" altLang="zh-CN" dirty="0"/>
              <a:t>PCA</a:t>
            </a:r>
            <a:r>
              <a:rPr lang="zh-CN" altLang="en-US" dirty="0"/>
              <a:t>）本质上是一种降维技术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每个主成分都是所有因子的线性组合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每个主成分是独立的、垂直的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这样因子都是线性无关的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然后抽取方差大的因子组合，删除方差小的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比如按</a:t>
            </a:r>
            <a:r>
              <a:rPr lang="en-US" altLang="zh-CN" dirty="0"/>
              <a:t>95%</a:t>
            </a:r>
            <a:r>
              <a:rPr lang="zh-CN" altLang="en-US" dirty="0"/>
              <a:t>的方差选取前面的主成分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9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52" y="209289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第五周答疑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4F0058-CF06-40A1-802C-90A674F534A2}"/>
              </a:ext>
            </a:extLst>
          </p:cNvPr>
          <p:cNvSpPr txBox="1"/>
          <p:nvPr/>
        </p:nvSpPr>
        <p:spPr>
          <a:xfrm>
            <a:off x="138021" y="676500"/>
            <a:ext cx="82899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600" dirty="0"/>
              <a:t>Q:</a:t>
            </a:r>
            <a:r>
              <a:rPr lang="zh-CN" altLang="zh-CN" sz="1600" dirty="0"/>
              <a:t>我们基本上用峰度来判断因子的好坏，</a:t>
            </a:r>
            <a:r>
              <a:rPr lang="zh-CN" altLang="en-US" sz="1600" dirty="0"/>
              <a:t>再</a:t>
            </a:r>
            <a:r>
              <a:rPr lang="zh-CN" altLang="zh-CN" sz="1600" dirty="0"/>
              <a:t>比较不同阈值的sharpe，峰度是否和sharpe有直接或者间接的联系？进一步讲，单个信号的正态分布是必须的吗？</a:t>
            </a:r>
            <a:endParaRPr lang="en-US" altLang="zh-CN" sz="1600" dirty="0"/>
          </a:p>
          <a:p>
            <a:pPr lvl="0"/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r>
              <a:rPr lang="zh-CN" altLang="en-US" sz="1600" dirty="0">
                <a:solidFill>
                  <a:srgbClr val="FF0000"/>
                </a:solidFill>
              </a:rPr>
              <a:t>峰度跟夏普并没有太直接必然的关系；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r>
              <a:rPr lang="zh-CN" altLang="en-US" sz="1600" dirty="0">
                <a:solidFill>
                  <a:srgbClr val="FF0000"/>
                </a:solidFill>
              </a:rPr>
              <a:t>最简单的道理，可以随机生成任意峰度的指标，它显然跟</a:t>
            </a:r>
            <a:r>
              <a:rPr lang="en-US" altLang="zh-CN" sz="1600" dirty="0" err="1">
                <a:solidFill>
                  <a:srgbClr val="FF0000"/>
                </a:solidFill>
              </a:rPr>
              <a:t>sharpe</a:t>
            </a:r>
            <a:r>
              <a:rPr lang="zh-CN" altLang="en-US" sz="1600" dirty="0">
                <a:solidFill>
                  <a:srgbClr val="FF0000"/>
                </a:solidFill>
              </a:rPr>
              <a:t>是无关的；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r>
              <a:rPr lang="zh-CN" altLang="en-US" sz="1600" dirty="0">
                <a:solidFill>
                  <a:srgbClr val="FF0000"/>
                </a:solidFill>
              </a:rPr>
              <a:t>正态分布更多为了平稳，过去产生的交易未来也会产生；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r>
              <a:rPr lang="zh-CN" altLang="en-US" sz="1600" dirty="0">
                <a:solidFill>
                  <a:srgbClr val="FF0000"/>
                </a:solidFill>
              </a:rPr>
              <a:t>如果一个指标的峰度太高，可能容易过度拟合；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r>
              <a:rPr lang="zh-CN" altLang="en-US" sz="1600" dirty="0">
                <a:solidFill>
                  <a:srgbClr val="FF0000"/>
                </a:solidFill>
              </a:rPr>
              <a:t>因此，可以认为合适的峰度是必要非充分条件。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8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主成分分析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C07813-5344-481B-9DC7-FE567BE7B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1781175"/>
            <a:ext cx="5143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8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主成分分析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4E55E6-0779-49CE-8504-E7C096897F47}"/>
              </a:ext>
            </a:extLst>
          </p:cNvPr>
          <p:cNvSpPr txBox="1"/>
          <p:nvPr/>
        </p:nvSpPr>
        <p:spPr>
          <a:xfrm>
            <a:off x="1147313" y="1242204"/>
            <a:ext cx="75653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避免了过度拟合，因为波动小的主成分删除了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设置策略权重的时候并没有考虑表现，不一定波动大的表现就好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改进：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用主成分产生的因子作为备选因子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在这些因子的基础上用回归模型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这样可以保留因子独立的优点，也可以选取跟因变量相关性高的因子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49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主成分分析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CCACD3-A67B-4B2B-8E0A-675B634971D4}"/>
              </a:ext>
            </a:extLst>
          </p:cNvPr>
          <p:cNvSpPr txBox="1"/>
          <p:nvPr/>
        </p:nvSpPr>
        <p:spPr>
          <a:xfrm>
            <a:off x="552091" y="914400"/>
            <a:ext cx="2639683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PCA</a:t>
            </a:r>
            <a:r>
              <a:rPr lang="zh-CN" altLang="en-US" dirty="0"/>
              <a:t>训练集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20EED0-3979-41A6-9B9C-38B5F65F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97" y="1285336"/>
            <a:ext cx="5774606" cy="352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3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主成分分析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CCACD3-A67B-4B2B-8E0A-675B634971D4}"/>
              </a:ext>
            </a:extLst>
          </p:cNvPr>
          <p:cNvSpPr txBox="1"/>
          <p:nvPr/>
        </p:nvSpPr>
        <p:spPr>
          <a:xfrm>
            <a:off x="552091" y="914400"/>
            <a:ext cx="2639683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PCA</a:t>
            </a:r>
            <a:r>
              <a:rPr lang="zh-CN" altLang="en-US" dirty="0"/>
              <a:t>测试集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88D03-D1D5-4A5B-A16D-9C2573F02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89" y="1379698"/>
            <a:ext cx="5983167" cy="359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主成分分析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CCACD3-A67B-4B2B-8E0A-675B634971D4}"/>
              </a:ext>
            </a:extLst>
          </p:cNvPr>
          <p:cNvSpPr txBox="1"/>
          <p:nvPr/>
        </p:nvSpPr>
        <p:spPr>
          <a:xfrm>
            <a:off x="552091" y="914400"/>
            <a:ext cx="2639683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模型汇总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1F0B2E-DA70-45BA-917E-86010AA772A9}"/>
              </a:ext>
            </a:extLst>
          </p:cNvPr>
          <p:cNvSpPr txBox="1"/>
          <p:nvPr/>
        </p:nvSpPr>
        <p:spPr>
          <a:xfrm>
            <a:off x="681487" y="1285336"/>
            <a:ext cx="743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似乎表现都差不多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A779D0-65A5-428F-849A-47057E4F3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71" y="1694118"/>
            <a:ext cx="5733001" cy="344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31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4E55E6-0779-49CE-8504-E7C096897F47}"/>
              </a:ext>
            </a:extLst>
          </p:cNvPr>
          <p:cNvSpPr txBox="1"/>
          <p:nvPr/>
        </p:nvSpPr>
        <p:spPr>
          <a:xfrm>
            <a:off x="474452" y="1216325"/>
            <a:ext cx="8293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介绍了平均分配、均值方差、风险平价、对角线风险平价、夏普比、主成分等几种投资组合优化的方法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似乎在样本外都不大行，下周加入模型整合因子试试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作业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可以尝试一个品种不同策略进行投资组合优，再对品种进行投资组合优化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853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asted-image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/>
          </p:cNvSpPr>
          <p:nvPr/>
        </p:nvSpPr>
        <p:spPr bwMode="auto">
          <a:xfrm>
            <a:off x="420291" y="2267701"/>
            <a:ext cx="8302824" cy="60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defTabSz="307777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谢谢</a:t>
            </a:r>
            <a:r>
              <a:rPr lang="zh-CN" altLang="en-US" sz="360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大家！</a:t>
            </a:r>
            <a:endParaRPr lang="zh-CN" altLang="zh-CN" sz="360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  <a:sym typeface="Lantinghei SC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197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52" y="209289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第五周答疑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4F0058-CF06-40A1-802C-90A674F534A2}"/>
              </a:ext>
            </a:extLst>
          </p:cNvPr>
          <p:cNvSpPr txBox="1"/>
          <p:nvPr/>
        </p:nvSpPr>
        <p:spPr>
          <a:xfrm>
            <a:off x="138021" y="676500"/>
            <a:ext cx="82899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600" dirty="0"/>
              <a:t>Q:</a:t>
            </a:r>
            <a:r>
              <a:rPr lang="zh-CN" altLang="zh-CN" sz="1600" dirty="0"/>
              <a:t>我看课上构造因子的过程基本是两个因子相乘，那这样的话和回归模型说complete second order model 中的interaction term差不多。然后我们也可以用stepwise regression的方法来也相当于筛选因子。所以构造复杂因子是否有必要。因为理论上这种构造因子方法可以一直无限构造下去。</a:t>
            </a:r>
            <a:endParaRPr lang="en-US" altLang="zh-CN" sz="1600" dirty="0"/>
          </a:p>
          <a:p>
            <a:pPr lvl="0"/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r>
              <a:rPr lang="zh-CN" altLang="en-US" sz="1600" dirty="0">
                <a:solidFill>
                  <a:srgbClr val="FF0000"/>
                </a:solidFill>
              </a:rPr>
              <a:t>一个方向因子</a:t>
            </a:r>
            <a:r>
              <a:rPr lang="en-US" altLang="zh-CN" sz="1600" dirty="0">
                <a:solidFill>
                  <a:srgbClr val="FF0000"/>
                </a:solidFill>
              </a:rPr>
              <a:t>*</a:t>
            </a:r>
            <a:r>
              <a:rPr lang="zh-CN" altLang="en-US" sz="1600" dirty="0">
                <a:solidFill>
                  <a:srgbClr val="FF0000"/>
                </a:solidFill>
              </a:rPr>
              <a:t>一个波动因子</a:t>
            </a:r>
            <a:r>
              <a:rPr lang="en-US" altLang="zh-CN" sz="1600" dirty="0">
                <a:solidFill>
                  <a:srgbClr val="FF0000"/>
                </a:solidFill>
              </a:rPr>
              <a:t>=</a:t>
            </a:r>
            <a:r>
              <a:rPr lang="zh-CN" altLang="en-US" sz="1600" dirty="0">
                <a:solidFill>
                  <a:srgbClr val="FF0000"/>
                </a:solidFill>
              </a:rPr>
              <a:t>新的因子，不是两个方向因子相乘，因此跟多项式回归还有点不大一样。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r>
              <a:rPr lang="zh-CN" altLang="en-US" sz="1600" dirty="0">
                <a:solidFill>
                  <a:srgbClr val="FF0000"/>
                </a:solidFill>
              </a:rPr>
              <a:t>当然，这种方法是可以一直无限构造的，就类似遗传规划，</a:t>
            </a:r>
            <a:r>
              <a:rPr lang="en-US" altLang="zh-CN" sz="1600" dirty="0">
                <a:solidFill>
                  <a:srgbClr val="FF0000"/>
                </a:solidFill>
              </a:rPr>
              <a:t>python</a:t>
            </a:r>
            <a:r>
              <a:rPr lang="zh-CN" altLang="en-US" sz="1600" dirty="0">
                <a:solidFill>
                  <a:srgbClr val="FF0000"/>
                </a:solidFill>
              </a:rPr>
              <a:t>有</a:t>
            </a:r>
            <a:r>
              <a:rPr lang="en-US" altLang="zh-CN" sz="1600" dirty="0" err="1">
                <a:solidFill>
                  <a:srgbClr val="FF0000"/>
                </a:solidFill>
              </a:rPr>
              <a:t>deap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</a:rPr>
              <a:t>gplearn</a:t>
            </a:r>
            <a:r>
              <a:rPr lang="zh-CN" altLang="en-US" sz="1600" dirty="0">
                <a:solidFill>
                  <a:srgbClr val="FF0000"/>
                </a:solidFill>
              </a:rPr>
              <a:t>这些包可以处理，比如给数据、基本操作符、目标函数，它就可以自动不断迭代来优化。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r>
              <a:rPr lang="zh-CN" altLang="en-US" sz="1600" dirty="0">
                <a:solidFill>
                  <a:srgbClr val="FF0000"/>
                </a:solidFill>
              </a:rPr>
              <a:t>比如</a:t>
            </a:r>
            <a:r>
              <a:rPr lang="en-US" altLang="zh-CN" sz="1600" dirty="0" err="1">
                <a:solidFill>
                  <a:srgbClr val="FF0000"/>
                </a:solidFill>
              </a:rPr>
              <a:t>wordlquant</a:t>
            </a:r>
            <a:r>
              <a:rPr lang="zh-CN" altLang="en-US" sz="1600" dirty="0">
                <a:solidFill>
                  <a:srgbClr val="FF0000"/>
                </a:solidFill>
              </a:rPr>
              <a:t>就有人这么做，可以生成几百万个因子，但后来它们的</a:t>
            </a:r>
            <a:r>
              <a:rPr lang="en-US" altLang="zh-CN" sz="1600" dirty="0" err="1">
                <a:solidFill>
                  <a:srgbClr val="FF0000"/>
                </a:solidFill>
              </a:rPr>
              <a:t>websim</a:t>
            </a:r>
            <a:r>
              <a:rPr lang="zh-CN" altLang="en-US" sz="1600" dirty="0">
                <a:solidFill>
                  <a:srgbClr val="FF0000"/>
                </a:solidFill>
              </a:rPr>
              <a:t>倒闭了，所以这类方法褒贬不一。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endParaRPr lang="zh-CN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4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52" y="209289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第五周答疑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4F0058-CF06-40A1-802C-90A674F534A2}"/>
              </a:ext>
            </a:extLst>
          </p:cNvPr>
          <p:cNvSpPr txBox="1"/>
          <p:nvPr/>
        </p:nvSpPr>
        <p:spPr>
          <a:xfrm>
            <a:off x="138021" y="676500"/>
            <a:ext cx="828998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600" dirty="0"/>
              <a:t>Q:</a:t>
            </a:r>
            <a:r>
              <a:rPr lang="zh-CN" altLang="zh-CN" sz="1600" dirty="0"/>
              <a:t>像KDJ这种因子峰度比较低，而且训练集表现好，测试集表现差，应该是过拟合的表现，这种情况我们应该如何处理？</a:t>
            </a:r>
            <a:endParaRPr lang="en-US" altLang="zh-C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r>
              <a:rPr lang="zh-CN" altLang="en-US" dirty="0">
                <a:solidFill>
                  <a:srgbClr val="FF0000"/>
                </a:solidFill>
              </a:rPr>
              <a:t>其实</a:t>
            </a:r>
            <a:r>
              <a:rPr lang="en-US" altLang="zh-CN" dirty="0">
                <a:solidFill>
                  <a:srgbClr val="FF0000"/>
                </a:solidFill>
              </a:rPr>
              <a:t>lasso</a:t>
            </a:r>
            <a:r>
              <a:rPr lang="zh-CN" altLang="en-US" dirty="0">
                <a:solidFill>
                  <a:srgbClr val="FF0000"/>
                </a:solidFill>
              </a:rPr>
              <a:t>属于</a:t>
            </a:r>
            <a:r>
              <a:rPr lang="en-US" altLang="zh-CN" dirty="0">
                <a:solidFill>
                  <a:srgbClr val="FF0000"/>
                </a:solidFill>
              </a:rPr>
              <a:t>Sparse model</a:t>
            </a:r>
            <a:r>
              <a:rPr lang="zh-CN" altLang="en-US" dirty="0">
                <a:solidFill>
                  <a:srgbClr val="FF0000"/>
                </a:solidFill>
              </a:rPr>
              <a:t>，选择短期有效因子，依赖滚动筛选来盈利。并不寄托于构造一个长期有效的简单因子。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不断滚动优化产生的模型本质就是一个长期有效的“因子”，但显然构造过程很复杂，难以人为直接构造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未来课程会讲到，一般</a:t>
            </a:r>
            <a:r>
              <a:rPr lang="en-US" altLang="zh-CN" dirty="0">
                <a:solidFill>
                  <a:srgbClr val="FF0000"/>
                </a:solidFill>
              </a:rPr>
              <a:t>lasso</a:t>
            </a:r>
            <a:r>
              <a:rPr lang="zh-CN" altLang="en-US" dirty="0">
                <a:solidFill>
                  <a:srgbClr val="FF0000"/>
                </a:solidFill>
              </a:rPr>
              <a:t>这种模型比</a:t>
            </a:r>
            <a:r>
              <a:rPr lang="en-US" altLang="zh-CN" dirty="0">
                <a:solidFill>
                  <a:srgbClr val="FF0000"/>
                </a:solidFill>
              </a:rPr>
              <a:t>ridge</a:t>
            </a:r>
            <a:r>
              <a:rPr lang="zh-CN" altLang="en-US" dirty="0">
                <a:solidFill>
                  <a:srgbClr val="FF0000"/>
                </a:solidFill>
              </a:rPr>
              <a:t>要好一些</a:t>
            </a:r>
          </a:p>
        </p:txBody>
      </p:sp>
    </p:spTree>
    <p:extLst>
      <p:ext uri="{BB962C8B-B14F-4D97-AF65-F5344CB8AC3E}">
        <p14:creationId xmlns:p14="http://schemas.microsoft.com/office/powerpoint/2010/main" val="108871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52" y="209289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平均配置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4F0058-CF06-40A1-802C-90A674F534A2}"/>
              </a:ext>
            </a:extLst>
          </p:cNvPr>
          <p:cNvSpPr txBox="1"/>
          <p:nvPr/>
        </p:nvSpPr>
        <p:spPr>
          <a:xfrm>
            <a:off x="138021" y="676500"/>
            <a:ext cx="828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根据训练集筛选策略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2F466F-247E-4210-AD61-5697A6856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665"/>
            <a:ext cx="9144000" cy="368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8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52" y="209289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平均配置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4F0058-CF06-40A1-802C-90A674F534A2}"/>
              </a:ext>
            </a:extLst>
          </p:cNvPr>
          <p:cNvSpPr txBox="1"/>
          <p:nvPr/>
        </p:nvSpPr>
        <p:spPr>
          <a:xfrm>
            <a:off x="138021" y="676500"/>
            <a:ext cx="828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获得在测试集中的表现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1E8C9F-432C-4C50-BC04-A3A3B6416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54"/>
            <a:ext cx="9144000" cy="23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52" y="209289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平均配置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4F0058-CF06-40A1-802C-90A674F534A2}"/>
              </a:ext>
            </a:extLst>
          </p:cNvPr>
          <p:cNvSpPr txBox="1"/>
          <p:nvPr/>
        </p:nvSpPr>
        <p:spPr>
          <a:xfrm>
            <a:off x="138021" y="676500"/>
            <a:ext cx="828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回测结果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FE4C36-4D66-4910-92D7-9ED1E7BD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025" y="567721"/>
            <a:ext cx="5133975" cy="12477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C87A2D-A78A-4443-877E-78040D12A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5" y="1765157"/>
            <a:ext cx="4916218" cy="312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49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7011</TotalTime>
  <Words>1461</Words>
  <Application>Microsoft Office PowerPoint</Application>
  <PresentationFormat>全屏显示(16:9)</PresentationFormat>
  <Paragraphs>240</Paragraphs>
  <Slides>46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Arial Unicode MS</vt:lpstr>
      <vt:lpstr>Lantinghei SC Demibold</vt:lpstr>
      <vt:lpstr>微软雅黑</vt:lpstr>
      <vt:lpstr>Arial</vt:lpstr>
      <vt:lpstr>Calibri</vt:lpstr>
      <vt:lpstr>Century Gothic</vt:lpstr>
      <vt:lpstr>Wingdings 3</vt:lpstr>
      <vt:lpstr>1_丝状</vt:lpstr>
      <vt:lpstr>PowerPoint 演示文稿</vt:lpstr>
      <vt:lpstr>本周内容</vt:lpstr>
      <vt:lpstr>1.第五周答疑 </vt:lpstr>
      <vt:lpstr>1.第五周答疑 </vt:lpstr>
      <vt:lpstr>1.第五周答疑 </vt:lpstr>
      <vt:lpstr>1.第五周答疑 </vt:lpstr>
      <vt:lpstr>2.平均配置 </vt:lpstr>
      <vt:lpstr>2.平均配置 </vt:lpstr>
      <vt:lpstr>2.平均配置 </vt:lpstr>
      <vt:lpstr>2.平均配置 </vt:lpstr>
      <vt:lpstr>3.马科维茨</vt:lpstr>
      <vt:lpstr>3.马科维茨</vt:lpstr>
      <vt:lpstr>3.马科维茨</vt:lpstr>
      <vt:lpstr>3.马科维茨</vt:lpstr>
      <vt:lpstr>3.马科维茨</vt:lpstr>
      <vt:lpstr>3.马科维茨</vt:lpstr>
      <vt:lpstr>3.马科维茨</vt:lpstr>
      <vt:lpstr>3.马科维茨</vt:lpstr>
      <vt:lpstr>3.马科维茨</vt:lpstr>
      <vt:lpstr>3.马科维茨</vt:lpstr>
      <vt:lpstr>3.马科维茨</vt:lpstr>
      <vt:lpstr>3.马科维茨</vt:lpstr>
      <vt:lpstr>3.马科维茨</vt:lpstr>
      <vt:lpstr>3.马科维茨</vt:lpstr>
      <vt:lpstr>3.马科维茨</vt:lpstr>
      <vt:lpstr>3.马科维茨</vt:lpstr>
      <vt:lpstr>4.风险平价、夏普比 </vt:lpstr>
      <vt:lpstr>4.风险平价、夏普比 </vt:lpstr>
      <vt:lpstr>4.风险平价、夏普比 </vt:lpstr>
      <vt:lpstr>4.风险平价、夏普比 </vt:lpstr>
      <vt:lpstr>4.风险平价、夏普比 </vt:lpstr>
      <vt:lpstr>4.风险平价、夏普比 </vt:lpstr>
      <vt:lpstr>4.风险平价、夏普比 </vt:lpstr>
      <vt:lpstr>4.风险平价、夏普比 </vt:lpstr>
      <vt:lpstr>4.风险平价、夏普比 </vt:lpstr>
      <vt:lpstr>4.风险平价、夏普比 </vt:lpstr>
      <vt:lpstr>4.风险平价、夏普比 </vt:lpstr>
      <vt:lpstr>4.风险平价、夏普比 </vt:lpstr>
      <vt:lpstr>5.主成分分析</vt:lpstr>
      <vt:lpstr>5.主成分分析</vt:lpstr>
      <vt:lpstr>5.主成分分析</vt:lpstr>
      <vt:lpstr>5.主成分分析</vt:lpstr>
      <vt:lpstr>5.主成分分析</vt:lpstr>
      <vt:lpstr>5.主成分分析</vt:lpstr>
      <vt:lpstr>6.总结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1200</dc:title>
  <dc:creator>Penelope</dc:creator>
  <cp:lastModifiedBy>li wei</cp:lastModifiedBy>
  <cp:revision>868</cp:revision>
  <dcterms:created xsi:type="dcterms:W3CDTF">2014-06-18T03:33:00Z</dcterms:created>
  <dcterms:modified xsi:type="dcterms:W3CDTF">2022-04-09T07:28:35Z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