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57"/>
  </p:notesMasterIdLst>
  <p:sldIdLst>
    <p:sldId id="716" r:id="rId2"/>
    <p:sldId id="653" r:id="rId3"/>
    <p:sldId id="658" r:id="rId4"/>
    <p:sldId id="668" r:id="rId5"/>
    <p:sldId id="660" r:id="rId6"/>
    <p:sldId id="666" r:id="rId7"/>
    <p:sldId id="665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84" r:id="rId16"/>
    <p:sldId id="683" r:id="rId17"/>
    <p:sldId id="685" r:id="rId18"/>
    <p:sldId id="667" r:id="rId19"/>
    <p:sldId id="661" r:id="rId20"/>
    <p:sldId id="686" r:id="rId21"/>
    <p:sldId id="687" r:id="rId22"/>
    <p:sldId id="688" r:id="rId23"/>
    <p:sldId id="689" r:id="rId24"/>
    <p:sldId id="690" r:id="rId25"/>
    <p:sldId id="669" r:id="rId26"/>
    <p:sldId id="67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698" r:id="rId35"/>
    <p:sldId id="671" r:id="rId36"/>
    <p:sldId id="700" r:id="rId37"/>
    <p:sldId id="699" r:id="rId38"/>
    <p:sldId id="701" r:id="rId39"/>
    <p:sldId id="702" r:id="rId40"/>
    <p:sldId id="663" r:id="rId41"/>
    <p:sldId id="703" r:id="rId42"/>
    <p:sldId id="717" r:id="rId43"/>
    <p:sldId id="715" r:id="rId44"/>
    <p:sldId id="664" r:id="rId45"/>
    <p:sldId id="705" r:id="rId46"/>
    <p:sldId id="706" r:id="rId47"/>
    <p:sldId id="707" r:id="rId48"/>
    <p:sldId id="708" r:id="rId49"/>
    <p:sldId id="709" r:id="rId50"/>
    <p:sldId id="710" r:id="rId51"/>
    <p:sldId id="711" r:id="rId52"/>
    <p:sldId id="712" r:id="rId53"/>
    <p:sldId id="713" r:id="rId54"/>
    <p:sldId id="714" r:id="rId55"/>
    <p:sldId id="675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03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8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9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3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0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44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9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45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1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88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5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22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77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78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30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3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21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13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5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08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42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1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78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98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0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9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07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2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05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203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727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110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98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055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20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7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712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34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034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86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765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334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9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878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7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6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9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9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6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6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E1-DB96-4EAC-B578-5B7E8310F301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5DAB6-4DB7-455D-BD05-5988E463BE69}"/>
              </a:ext>
            </a:extLst>
          </p:cNvPr>
          <p:cNvCxnSpPr>
            <a:cxnSpLocks/>
          </p:cNvCxnSpPr>
          <p:nvPr userDrawn="1"/>
        </p:nvCxnSpPr>
        <p:spPr>
          <a:xfrm>
            <a:off x="166977" y="356348"/>
            <a:ext cx="86748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56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874" r:id="rId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第七讲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E9BE7-6DB6-4FE6-9263-01957E3285A9}"/>
              </a:ext>
            </a:extLst>
          </p:cNvPr>
          <p:cNvSpPr txBox="1"/>
          <p:nvPr/>
        </p:nvSpPr>
        <p:spPr>
          <a:xfrm>
            <a:off x="560717" y="1091953"/>
            <a:ext cx="33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未来</a:t>
            </a:r>
            <a:r>
              <a:rPr lang="en-US" altLang="zh-CN" dirty="0"/>
              <a:t>4096 ticks</a:t>
            </a:r>
            <a:r>
              <a:rPr lang="zh-CN" altLang="en-US" dirty="0"/>
              <a:t>的收益率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2FC12B-B72F-4BAD-ADF8-46C08E98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08" y="1620588"/>
            <a:ext cx="4917651" cy="299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E9BE7-6DB6-4FE6-9263-01957E3285A9}"/>
              </a:ext>
            </a:extLst>
          </p:cNvPr>
          <p:cNvSpPr txBox="1"/>
          <p:nvPr/>
        </p:nvSpPr>
        <p:spPr>
          <a:xfrm>
            <a:off x="560717" y="1091953"/>
            <a:ext cx="76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例如计算</a:t>
            </a:r>
            <a:r>
              <a:rPr lang="en-US" altLang="zh-CN" dirty="0"/>
              <a:t>2999</a:t>
            </a:r>
            <a:r>
              <a:rPr lang="zh-CN" altLang="en-US" dirty="0"/>
              <a:t>的收益率，是从</a:t>
            </a:r>
            <a:r>
              <a:rPr lang="en-US" altLang="zh-CN" dirty="0"/>
              <a:t>3000</a:t>
            </a:r>
            <a:r>
              <a:rPr lang="zh-CN" altLang="en-US" dirty="0"/>
              <a:t>到</a:t>
            </a:r>
            <a:r>
              <a:rPr lang="en-US" altLang="zh-CN" dirty="0"/>
              <a:t>3000+period</a:t>
            </a:r>
            <a:r>
              <a:rPr lang="zh-CN" altLang="en-US" dirty="0"/>
              <a:t>，一共</a:t>
            </a:r>
            <a:r>
              <a:rPr lang="en-US" altLang="zh-CN" dirty="0"/>
              <a:t>period</a:t>
            </a:r>
            <a:r>
              <a:rPr lang="zh-CN" altLang="en-US" dirty="0"/>
              <a:t>个行情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9A6621-DDB4-42D4-BD5E-43F86BCB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1579793"/>
            <a:ext cx="44100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E9BE7-6DB6-4FE6-9263-01957E3285A9}"/>
              </a:ext>
            </a:extLst>
          </p:cNvPr>
          <p:cNvSpPr txBox="1"/>
          <p:nvPr/>
        </p:nvSpPr>
        <p:spPr>
          <a:xfrm>
            <a:off x="560717" y="1091953"/>
            <a:ext cx="76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计算因变量的函数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1ED3DD-835E-439B-9EE9-0F4EA1FF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1590675"/>
            <a:ext cx="32480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E9BE7-6DB6-4FE6-9263-01957E3285A9}"/>
              </a:ext>
            </a:extLst>
          </p:cNvPr>
          <p:cNvSpPr txBox="1"/>
          <p:nvPr/>
        </p:nvSpPr>
        <p:spPr>
          <a:xfrm>
            <a:off x="560717" y="1091953"/>
            <a:ext cx="76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因变量的分布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841232-354E-4642-A684-75D62800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98" y="2134874"/>
            <a:ext cx="4930804" cy="300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20E13F-93DA-4C64-B344-3852CEBE9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37" y="851685"/>
            <a:ext cx="5838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E9BE7-6DB6-4FE6-9263-01957E3285A9}"/>
              </a:ext>
            </a:extLst>
          </p:cNvPr>
          <p:cNvSpPr txBox="1"/>
          <p:nvPr/>
        </p:nvSpPr>
        <p:spPr>
          <a:xfrm>
            <a:off x="560717" y="1091953"/>
            <a:ext cx="76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因变量的分布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1DD0B4-DB79-41A5-B5D4-D020AA65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04" y="931704"/>
            <a:ext cx="4615941" cy="10591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62BD9EB-37D8-41FF-BE59-896C7F21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82" y="1990866"/>
            <a:ext cx="4912863" cy="29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40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E9BE7-6DB6-4FE6-9263-01957E3285A9}"/>
              </a:ext>
            </a:extLst>
          </p:cNvPr>
          <p:cNvSpPr txBox="1"/>
          <p:nvPr/>
        </p:nvSpPr>
        <p:spPr>
          <a:xfrm>
            <a:off x="560717" y="1091953"/>
            <a:ext cx="76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因变量的分布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D3C715-67CE-4B7D-8A24-8DFCB458A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568" y="916954"/>
            <a:ext cx="5674085" cy="116345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33E63A1-DFDA-402E-82AB-1A4B3073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48" y="2080410"/>
            <a:ext cx="4843852" cy="295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E9BE7-6DB6-4FE6-9263-01957E3285A9}"/>
              </a:ext>
            </a:extLst>
          </p:cNvPr>
          <p:cNvSpPr txBox="1"/>
          <p:nvPr/>
        </p:nvSpPr>
        <p:spPr>
          <a:xfrm>
            <a:off x="560717" y="1091953"/>
            <a:ext cx="76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因变量的分布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39BA35-416F-4E8C-8E4B-E28CE103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90" y="1042866"/>
            <a:ext cx="6105525" cy="9239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9A0BCE5-4470-4275-BF81-13637A3E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48" y="2077873"/>
            <a:ext cx="5039504" cy="304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E9BE7-6DB6-4FE6-9263-01957E3285A9}"/>
              </a:ext>
            </a:extLst>
          </p:cNvPr>
          <p:cNvSpPr txBox="1"/>
          <p:nvPr/>
        </p:nvSpPr>
        <p:spPr>
          <a:xfrm>
            <a:off x="560717" y="1091953"/>
            <a:ext cx="278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过滤极端值之后的因变量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11AAD5-D60F-4056-9464-74EFE431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29" y="956454"/>
            <a:ext cx="48196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D19F30-8CA9-4FA7-83F8-11DB4B926206}"/>
              </a:ext>
            </a:extLst>
          </p:cNvPr>
          <p:cNvSpPr txBox="1"/>
          <p:nvPr/>
        </p:nvSpPr>
        <p:spPr>
          <a:xfrm>
            <a:off x="1009291" y="1233577"/>
            <a:ext cx="6683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线性回归（本节课讲）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带正则化的线性回归（下节课）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决策树回归（</a:t>
            </a:r>
            <a:r>
              <a:rPr lang="en-US" altLang="zh-CN" dirty="0" err="1"/>
              <a:t>gbm</a:t>
            </a:r>
            <a:r>
              <a:rPr lang="en-US" altLang="zh-CN" dirty="0"/>
              <a:t>, </a:t>
            </a:r>
            <a:r>
              <a:rPr lang="en-US" altLang="zh-CN" dirty="0" err="1"/>
              <a:t>xgboost</a:t>
            </a:r>
            <a:r>
              <a:rPr lang="en-US" altLang="zh-CN" dirty="0"/>
              <a:t>, </a:t>
            </a:r>
            <a:r>
              <a:rPr lang="en-US" altLang="zh-CN" dirty="0" err="1"/>
              <a:t>lightgbm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9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因子矩阵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99CF4D-2469-45FC-A8B5-A20C97534E39}"/>
              </a:ext>
            </a:extLst>
          </p:cNvPr>
          <p:cNvSpPr txBox="1"/>
          <p:nvPr/>
        </p:nvSpPr>
        <p:spPr>
          <a:xfrm>
            <a:off x="810883" y="888521"/>
            <a:ext cx="654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统计每天的因子数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构造因子矩阵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划分训练集和测试集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61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382176"/>
            <a:ext cx="7498080" cy="85725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第六周答疑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构造因变量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因子矩阵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单因子模型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多因子模型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不同的因变量的结果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独立建模的结果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因子矩阵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99CF4D-2469-45FC-A8B5-A20C97534E39}"/>
              </a:ext>
            </a:extLst>
          </p:cNvPr>
          <p:cNvSpPr txBox="1"/>
          <p:nvPr/>
        </p:nvSpPr>
        <p:spPr>
          <a:xfrm>
            <a:off x="810883" y="888521"/>
            <a:ext cx="6547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统计每天的因子数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243C26-F3CA-4DF6-B542-4A40EB0F8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228725"/>
            <a:ext cx="7553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因子矩阵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99CF4D-2469-45FC-A8B5-A20C97534E39}"/>
              </a:ext>
            </a:extLst>
          </p:cNvPr>
          <p:cNvSpPr txBox="1"/>
          <p:nvPr/>
        </p:nvSpPr>
        <p:spPr>
          <a:xfrm>
            <a:off x="810883" y="888521"/>
            <a:ext cx="6547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统计每天的因子数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938A1-0FEC-4077-ABCE-48786311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2162175"/>
            <a:ext cx="28860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因子矩阵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99CF4D-2469-45FC-A8B5-A20C97534E39}"/>
              </a:ext>
            </a:extLst>
          </p:cNvPr>
          <p:cNvSpPr txBox="1"/>
          <p:nvPr/>
        </p:nvSpPr>
        <p:spPr>
          <a:xfrm>
            <a:off x="810883" y="888521"/>
            <a:ext cx="654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构造因子矩阵的函数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9B78B7-C8DF-4E03-8C78-EC2388D4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68" y="1388294"/>
            <a:ext cx="5485651" cy="31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因子矩阵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99CF4D-2469-45FC-A8B5-A20C97534E39}"/>
              </a:ext>
            </a:extLst>
          </p:cNvPr>
          <p:cNvSpPr txBox="1"/>
          <p:nvPr/>
        </p:nvSpPr>
        <p:spPr>
          <a:xfrm>
            <a:off x="810883" y="888521"/>
            <a:ext cx="654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构造因子矩阵的函数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65B548-31AB-485E-8372-F04E9D82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1415261"/>
            <a:ext cx="7625751" cy="15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因子矩阵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99CF4D-2469-45FC-A8B5-A20C97534E39}"/>
              </a:ext>
            </a:extLst>
          </p:cNvPr>
          <p:cNvSpPr txBox="1"/>
          <p:nvPr/>
        </p:nvSpPr>
        <p:spPr>
          <a:xfrm>
            <a:off x="810883" y="888521"/>
            <a:ext cx="654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合并各品种的因子矩阵，合并前需要标准化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73459-E91B-43F3-83C0-1A1BF4BB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512392"/>
            <a:ext cx="87534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8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因子矩阵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99CF4D-2469-45FC-A8B5-A20C97534E39}"/>
              </a:ext>
            </a:extLst>
          </p:cNvPr>
          <p:cNvSpPr txBox="1"/>
          <p:nvPr/>
        </p:nvSpPr>
        <p:spPr>
          <a:xfrm>
            <a:off x="810883" y="888521"/>
            <a:ext cx="6547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每个品种的因子矩阵分别标准化，然后再合并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标准化不需要减去均值，不对行情涨跌进行预判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这样每个因子的矩阵才具备可比性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目前缺点：没有用数据库，所有文件保存二进制；跨文件调用可能比较慢，未来或许可以采用</a:t>
            </a:r>
            <a:r>
              <a:rPr lang="en-US" altLang="zh-CN" dirty="0"/>
              <a:t>MongoDB</a:t>
            </a:r>
            <a:r>
              <a:rPr lang="zh-CN" altLang="en-US" dirty="0"/>
              <a:t>等数据库优化数据存储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不过安装新的软件又比较麻烦，也怕兼容的问题</a:t>
            </a:r>
          </a:p>
        </p:txBody>
      </p:sp>
    </p:spTree>
    <p:extLst>
      <p:ext uri="{BB962C8B-B14F-4D97-AF65-F5344CB8AC3E}">
        <p14:creationId xmlns:p14="http://schemas.microsoft.com/office/powerpoint/2010/main" val="25662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28BCFF-89AE-4054-B0C7-CBBB38BAE2D5}"/>
              </a:ext>
            </a:extLst>
          </p:cNvPr>
          <p:cNvSpPr txBox="1"/>
          <p:nvPr/>
        </p:nvSpPr>
        <p:spPr>
          <a:xfrm>
            <a:off x="1276709" y="1190445"/>
            <a:ext cx="5891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单因子分析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单因子简单线性回归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zh-CN" altLang="en-US" dirty="0"/>
              <a:t>值计算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筛选因子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因子相关性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5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单因子</a:t>
            </a:r>
            <a:r>
              <a:rPr lang="en-US" altLang="zh-CN" dirty="0"/>
              <a:t>t</a:t>
            </a:r>
            <a:r>
              <a:rPr lang="zh-CN" altLang="en-US" dirty="0"/>
              <a:t>值计算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7BAFD5-0D4F-40B2-89A9-55C79E50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8" y="1406023"/>
            <a:ext cx="4954528" cy="32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计算单因子</a:t>
            </a:r>
            <a:r>
              <a:rPr lang="en-US" altLang="zh-CN" dirty="0"/>
              <a:t>t</a:t>
            </a:r>
            <a:r>
              <a:rPr lang="zh-CN" altLang="en-US" dirty="0"/>
              <a:t>值的程序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B2BFA9-9666-4C50-B0D3-4D99A989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1" y="1572777"/>
            <a:ext cx="8115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单因子</a:t>
            </a:r>
            <a:r>
              <a:rPr lang="en-US" altLang="zh-CN" dirty="0"/>
              <a:t>t</a:t>
            </a:r>
            <a:r>
              <a:rPr lang="zh-CN" altLang="en-US" dirty="0"/>
              <a:t>值的结果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35D0F-F307-49BB-BC61-FA5E44E9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86" y="1327943"/>
            <a:ext cx="5759929" cy="35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1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1D3FFB-0E6B-4332-A22F-5FAA74AB5FD5}"/>
              </a:ext>
            </a:extLst>
          </p:cNvPr>
          <p:cNvSpPr txBox="1"/>
          <p:nvPr/>
        </p:nvSpPr>
        <p:spPr>
          <a:xfrm>
            <a:off x="845388" y="1009291"/>
            <a:ext cx="74532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zh-CN" dirty="0"/>
              <a:t>关于本周讲的投资组合构建，是对不同因子根据投资组合优化分配权重，可是实际上还是对一个产品进行买卖，这种策略是否可以用到实盘上？因为有时候可能一个策略买另一个卖，本质上是买了</a:t>
            </a:r>
            <a:r>
              <a:rPr lang="zh-CN" altLang="en-US" dirty="0"/>
              <a:t>又</a:t>
            </a:r>
            <a:r>
              <a:rPr lang="zh-CN" altLang="zh-CN" dirty="0"/>
              <a:t>卖出，反而亏手续费。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同一个品种会抵消，不会下单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不同品种自然是没有影响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理论仓位和实际仓位的匹配，不成交会追单；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超高频：信号驱动不成交不会追单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但我们不是超高频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如果这一秒有策略买，下一秒有策略卖，可能会增加费用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但这个已经在回测中包含了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筛选出</a:t>
            </a:r>
            <a:r>
              <a:rPr lang="en-US" altLang="zh-CN" dirty="0"/>
              <a:t>t</a:t>
            </a:r>
            <a:r>
              <a:rPr lang="zh-CN" altLang="en-US" dirty="0"/>
              <a:t>值绝对值大于</a:t>
            </a:r>
            <a:r>
              <a:rPr lang="en-US" altLang="zh-CN" dirty="0"/>
              <a:t>2</a:t>
            </a:r>
            <a:r>
              <a:rPr lang="zh-CN" altLang="en-US" dirty="0"/>
              <a:t>的因子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4AB3A4-2D1A-4605-9206-D5013150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704975"/>
            <a:ext cx="4400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计算这些显著因子的相关性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E37A53-6832-4EDB-9944-E86DA3FB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08" y="1318238"/>
            <a:ext cx="5376831" cy="34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计算这些显著因子的相关性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A3CBC-BD36-48C4-959B-E56FE6D7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42" y="1318238"/>
            <a:ext cx="4887703" cy="359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前向回归选择因子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EFE4B1-9616-4694-B53C-35FA6C09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84" y="1434021"/>
            <a:ext cx="5305425" cy="32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前向回归选择因子的结果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324CC-3DAF-471C-B9D0-6CB6E3E8A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105025"/>
            <a:ext cx="85915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28BCFF-89AE-4054-B0C7-CBBB38BAE2D5}"/>
              </a:ext>
            </a:extLst>
          </p:cNvPr>
          <p:cNvSpPr txBox="1"/>
          <p:nvPr/>
        </p:nvSpPr>
        <p:spPr>
          <a:xfrm>
            <a:off x="1276709" y="1190445"/>
            <a:ext cx="58918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单因子回测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测试样本建立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对每个品种计算原始系数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构造预测值的分布</a:t>
            </a:r>
            <a:r>
              <a:rPr lang="en-US" altLang="zh-CN" dirty="0"/>
              <a:t>(all signal)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回测因子表现，</a:t>
            </a:r>
            <a:r>
              <a:rPr lang="en-US" altLang="zh-CN" dirty="0">
                <a:solidFill>
                  <a:srgbClr val="FF0000"/>
                </a:solidFill>
              </a:rPr>
              <a:t>reverse</a:t>
            </a:r>
            <a:r>
              <a:rPr lang="zh-CN" altLang="en-US" dirty="0">
                <a:solidFill>
                  <a:srgbClr val="FF0000"/>
                </a:solidFill>
              </a:rPr>
              <a:t>统一用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，不必区分正负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4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建立测试样本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F74CF6-9481-4F98-81DC-A7CEA153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572777"/>
            <a:ext cx="85629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单因子线性回归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88F5F-E420-45BE-BE9C-D7288348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54" y="1318238"/>
            <a:ext cx="5987092" cy="33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单因子策略回测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84A2A-1F31-4DC8-A0F9-01686B363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318238"/>
            <a:ext cx="86106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单因子模型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ACB2D6-82B2-4B75-BAB8-3238BD647322}"/>
              </a:ext>
            </a:extLst>
          </p:cNvPr>
          <p:cNvSpPr txBox="1"/>
          <p:nvPr/>
        </p:nvSpPr>
        <p:spPr>
          <a:xfrm>
            <a:off x="603849" y="948906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单因子策略回测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A90061-04D5-4947-86BB-AB28A790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27619"/>
            <a:ext cx="6248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6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1D3FFB-0E6B-4332-A22F-5FAA74AB5FD5}"/>
              </a:ext>
            </a:extLst>
          </p:cNvPr>
          <p:cNvSpPr txBox="1"/>
          <p:nvPr/>
        </p:nvSpPr>
        <p:spPr>
          <a:xfrm>
            <a:off x="845388" y="1009291"/>
            <a:ext cx="7453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zh-CN" dirty="0"/>
              <a:t>我是不是应该先用回归等模型得到交易信号，得到资金曲线，</a:t>
            </a:r>
            <a:r>
              <a:rPr lang="zh-CN" altLang="en-US" dirty="0"/>
              <a:t>再</a:t>
            </a:r>
            <a:r>
              <a:rPr lang="zh-CN" altLang="zh-CN" dirty="0"/>
              <a:t>对其他品种构建类似的因子得到信号，再在不同产品之间进行投资组合的优化，这样的顺序。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之前的对因子进行投资组合不能提高平均单笔利润，也不能提高交易频率；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如果先用回归模型整合因子，再做交易，那么是可以提高单笔利润的，也可以提高交易频率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本周讲的就是先用回归模型整合因子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08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多因子模型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1035170" y="948905"/>
            <a:ext cx="6814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放入一半因子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训练集和测试集都有可能更差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这里是多品种的数据一起，可能部分品种会变差，但整体而言，训练集应该会变好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这种最小二乘回归的效果有时候并不理想，容易过度拟合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多因子模型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1035170" y="948905"/>
            <a:ext cx="68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一半因子回归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27817-E519-4AF4-8473-EF84752E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433152"/>
            <a:ext cx="6315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多因子模型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1035170" y="948905"/>
            <a:ext cx="68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全部因子回归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CBD517-5D92-44C6-9FB6-9CEBACCF8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386864"/>
            <a:ext cx="6438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0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多因子模型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1035170" y="948905"/>
            <a:ext cx="6814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一半因子的时候，总体上比单因子更好；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放入全部因子后，训练集可能好一些，但测试集更差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说明一半因子没有过度拟合，全部因子就过度拟合了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42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其它因变量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1216325" y="1311215"/>
            <a:ext cx="6814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Return</a:t>
            </a:r>
            <a:r>
              <a:rPr lang="zh-CN" altLang="en-US" dirty="0"/>
              <a:t>的分布高度肥尾，会影响回归的效果，可以通过一定的限制来改进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使用一半因子，限制</a:t>
            </a:r>
            <a:r>
              <a:rPr lang="en-US" altLang="zh-CN" dirty="0"/>
              <a:t>return</a:t>
            </a:r>
            <a:r>
              <a:rPr lang="zh-CN" altLang="en-US" dirty="0"/>
              <a:t>在</a:t>
            </a:r>
            <a:r>
              <a:rPr lang="en-US" altLang="zh-CN" dirty="0"/>
              <a:t>4%</a:t>
            </a:r>
            <a:r>
              <a:rPr lang="zh-CN" altLang="en-US" dirty="0"/>
              <a:t>以内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使用一半因子，限制</a:t>
            </a:r>
            <a:r>
              <a:rPr lang="en-US" altLang="zh-CN" dirty="0"/>
              <a:t>return</a:t>
            </a:r>
            <a:r>
              <a:rPr lang="zh-CN" altLang="en-US" dirty="0"/>
              <a:t>在</a:t>
            </a:r>
            <a:r>
              <a:rPr lang="en-US" altLang="zh-CN" dirty="0"/>
              <a:t>2%</a:t>
            </a:r>
            <a:r>
              <a:rPr lang="zh-CN" altLang="en-US" dirty="0"/>
              <a:t>以内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使用一半因子，限制</a:t>
            </a:r>
            <a:r>
              <a:rPr lang="en-US" altLang="zh-CN" dirty="0"/>
              <a:t>return</a:t>
            </a:r>
            <a:r>
              <a:rPr lang="zh-CN" altLang="en-US" dirty="0"/>
              <a:t>在</a:t>
            </a:r>
            <a:r>
              <a:rPr lang="en-US" altLang="zh-CN" dirty="0"/>
              <a:t>1%</a:t>
            </a:r>
            <a:r>
              <a:rPr lang="zh-CN" altLang="en-US" dirty="0"/>
              <a:t>以内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AIC</a:t>
            </a:r>
            <a:r>
              <a:rPr lang="zh-CN" altLang="en-US" dirty="0"/>
              <a:t>选择因子，使用原始的</a:t>
            </a:r>
            <a:r>
              <a:rPr lang="en-US" altLang="zh-CN" dirty="0"/>
              <a:t>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71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其它因变量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F19784-21CD-4DDF-9089-3634DF33AE02}"/>
              </a:ext>
            </a:extLst>
          </p:cNvPr>
          <p:cNvSpPr txBox="1"/>
          <p:nvPr/>
        </p:nvSpPr>
        <p:spPr>
          <a:xfrm>
            <a:off x="741872" y="1091953"/>
            <a:ext cx="569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选择一半因子，用</a:t>
            </a:r>
            <a:r>
              <a:rPr lang="en-US" altLang="zh-CN" dirty="0"/>
              <a:t>4%</a:t>
            </a:r>
            <a:r>
              <a:rPr lang="zh-CN" altLang="en-US" dirty="0"/>
              <a:t>过滤因变量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70813-6C3C-4056-A194-FE98FFF6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33575"/>
            <a:ext cx="5791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其它因变量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F19784-21CD-4DDF-9089-3634DF33AE02}"/>
              </a:ext>
            </a:extLst>
          </p:cNvPr>
          <p:cNvSpPr txBox="1"/>
          <p:nvPr/>
        </p:nvSpPr>
        <p:spPr>
          <a:xfrm>
            <a:off x="741872" y="1091953"/>
            <a:ext cx="569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选择一半因子，用</a:t>
            </a:r>
            <a:r>
              <a:rPr lang="en-US" altLang="zh-CN" dirty="0"/>
              <a:t>4%</a:t>
            </a:r>
            <a:r>
              <a:rPr lang="zh-CN" altLang="en-US" dirty="0"/>
              <a:t>过滤因变量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3FACA-5043-49FF-87C1-0C698713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74" y="1612308"/>
            <a:ext cx="6505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其它因变量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F19784-21CD-4DDF-9089-3634DF33AE02}"/>
              </a:ext>
            </a:extLst>
          </p:cNvPr>
          <p:cNvSpPr txBox="1"/>
          <p:nvPr/>
        </p:nvSpPr>
        <p:spPr>
          <a:xfrm>
            <a:off x="741872" y="1091953"/>
            <a:ext cx="569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选择一半因子，用</a:t>
            </a:r>
            <a:r>
              <a:rPr lang="en-US" altLang="zh-CN" dirty="0"/>
              <a:t>2%</a:t>
            </a:r>
            <a:r>
              <a:rPr lang="zh-CN" altLang="en-US" dirty="0"/>
              <a:t>过滤因变量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9F490B-E7AA-43FF-AFAF-88454EBD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11" y="1644320"/>
            <a:ext cx="65722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其它因变量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F19784-21CD-4DDF-9089-3634DF33AE02}"/>
              </a:ext>
            </a:extLst>
          </p:cNvPr>
          <p:cNvSpPr txBox="1"/>
          <p:nvPr/>
        </p:nvSpPr>
        <p:spPr>
          <a:xfrm>
            <a:off x="741872" y="1091953"/>
            <a:ext cx="569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选择一半因子，用</a:t>
            </a:r>
            <a:r>
              <a:rPr lang="en-US" altLang="zh-CN" dirty="0"/>
              <a:t>1%</a:t>
            </a:r>
            <a:r>
              <a:rPr lang="zh-CN" altLang="en-US" dirty="0"/>
              <a:t>过滤因变量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DADF9-CA99-4382-B722-10B40767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540713"/>
            <a:ext cx="66008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其它因变量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F19784-21CD-4DDF-9089-3634DF33AE02}"/>
              </a:ext>
            </a:extLst>
          </p:cNvPr>
          <p:cNvSpPr txBox="1"/>
          <p:nvPr/>
        </p:nvSpPr>
        <p:spPr>
          <a:xfrm>
            <a:off x="741872" y="1091953"/>
            <a:ext cx="569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AIC</a:t>
            </a:r>
            <a:r>
              <a:rPr lang="zh-CN" altLang="en-US" dirty="0"/>
              <a:t>因子选择，选用原有的</a:t>
            </a:r>
            <a:r>
              <a:rPr lang="en-US" altLang="zh-CN" dirty="0"/>
              <a:t>return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BD499-6B6F-4215-B448-989020DC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73" y="1733076"/>
            <a:ext cx="6257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6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D19F30-8CA9-4FA7-83F8-11DB4B926206}"/>
              </a:ext>
            </a:extLst>
          </p:cNvPr>
          <p:cNvSpPr txBox="1"/>
          <p:nvPr/>
        </p:nvSpPr>
        <p:spPr>
          <a:xfrm>
            <a:off x="879895" y="1118911"/>
            <a:ext cx="6683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自变量（因子）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其它因变量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1216325" y="1311215"/>
            <a:ext cx="6814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1%</a:t>
            </a:r>
            <a:r>
              <a:rPr lang="zh-CN" altLang="en-US" dirty="0"/>
              <a:t>约束</a:t>
            </a:r>
            <a:r>
              <a:rPr lang="en-US" altLang="zh-CN" dirty="0"/>
              <a:t>2</a:t>
            </a:r>
            <a:r>
              <a:rPr lang="zh-CN" altLang="en-US" dirty="0"/>
              <a:t>个品种有结果，都盈利；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一半因子</a:t>
            </a:r>
            <a:r>
              <a:rPr lang="en-US" altLang="zh-CN" dirty="0"/>
              <a:t>2%</a:t>
            </a:r>
            <a:r>
              <a:rPr lang="zh-CN" altLang="en-US" dirty="0"/>
              <a:t>约束</a:t>
            </a:r>
            <a:r>
              <a:rPr lang="en-US" altLang="zh-CN" dirty="0"/>
              <a:t>5</a:t>
            </a:r>
            <a:r>
              <a:rPr lang="zh-CN" altLang="en-US" dirty="0"/>
              <a:t>个品种有结果，</a:t>
            </a:r>
            <a:r>
              <a:rPr lang="en-US" altLang="zh-CN" dirty="0"/>
              <a:t>4</a:t>
            </a:r>
            <a:r>
              <a:rPr lang="zh-CN" altLang="en-US" dirty="0"/>
              <a:t>个样本外盈利，表现不错；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4%</a:t>
            </a:r>
            <a:r>
              <a:rPr lang="zh-CN" altLang="en-US" dirty="0"/>
              <a:t>约束在</a:t>
            </a:r>
            <a:r>
              <a:rPr lang="en-US" altLang="zh-CN" dirty="0"/>
              <a:t>5</a:t>
            </a:r>
            <a:r>
              <a:rPr lang="zh-CN" altLang="en-US" dirty="0"/>
              <a:t>个品种有结果，</a:t>
            </a:r>
            <a:r>
              <a:rPr lang="en-US" altLang="zh-CN" dirty="0"/>
              <a:t>4</a:t>
            </a:r>
            <a:r>
              <a:rPr lang="zh-CN" altLang="en-US" dirty="0"/>
              <a:t>个样本外盈利；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原始的所有因子在</a:t>
            </a:r>
            <a:r>
              <a:rPr lang="en-US" altLang="zh-CN" dirty="0"/>
              <a:t>5</a:t>
            </a:r>
            <a:r>
              <a:rPr lang="zh-CN" altLang="en-US" dirty="0"/>
              <a:t>个品种有结果，</a:t>
            </a:r>
            <a:r>
              <a:rPr lang="en-US" altLang="zh-CN" dirty="0"/>
              <a:t>4</a:t>
            </a:r>
            <a:r>
              <a:rPr lang="zh-CN" altLang="en-US" dirty="0"/>
              <a:t>个盈利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AIC</a:t>
            </a:r>
            <a:r>
              <a:rPr lang="zh-CN" altLang="en-US" dirty="0"/>
              <a:t>在全部品种有结果，</a:t>
            </a:r>
            <a:r>
              <a:rPr lang="en-US" altLang="zh-CN" dirty="0"/>
              <a:t>4</a:t>
            </a:r>
            <a:r>
              <a:rPr lang="zh-CN" altLang="en-US" dirty="0"/>
              <a:t>个样本外盈利，使用的未加过滤的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94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独立建模的结果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1216325" y="1311215"/>
            <a:ext cx="681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之前是全部品种的数据合起来建模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还可以考虑每个品种单独建模的效果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855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独立建模的结果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672861" y="1120821"/>
            <a:ext cx="68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每个品种分别回归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6B32BD-9781-4072-B42C-A8B114DA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22" y="1490153"/>
            <a:ext cx="68484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独立建模的结果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672861" y="1120821"/>
            <a:ext cx="68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ru,pp</a:t>
            </a:r>
            <a:r>
              <a:rPr lang="zh-CN" altLang="en-US" dirty="0"/>
              <a:t>还可以，其余一般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8E71EF-56D1-4439-BEC2-AB4EA768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519021"/>
            <a:ext cx="71342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总结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0E27D-CC3B-4C3D-9E57-370202D58AFF}"/>
              </a:ext>
            </a:extLst>
          </p:cNvPr>
          <p:cNvSpPr txBox="1"/>
          <p:nvPr/>
        </p:nvSpPr>
        <p:spPr>
          <a:xfrm>
            <a:off x="672861" y="1120821"/>
            <a:ext cx="6814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本周尝试了各种不同的因变量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一开始联合建模，后来单独建模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联合建模的话交易次数可以多一些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单独建模似乎容易过度拟合，</a:t>
            </a:r>
            <a:r>
              <a:rPr lang="en-US" altLang="zh-CN" dirty="0" err="1"/>
              <a:t>zn,ag</a:t>
            </a:r>
            <a:r>
              <a:rPr lang="zh-CN" altLang="en-US" dirty="0"/>
              <a:t>测试集不大好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6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D19F30-8CA9-4FA7-83F8-11DB4B926206}"/>
              </a:ext>
            </a:extLst>
          </p:cNvPr>
          <p:cNvSpPr txBox="1"/>
          <p:nvPr/>
        </p:nvSpPr>
        <p:spPr>
          <a:xfrm>
            <a:off x="1009291" y="1233577"/>
            <a:ext cx="6683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自变量（因子）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简单因子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复合因子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波动率过滤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8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D19F30-8CA9-4FA7-83F8-11DB4B926206}"/>
              </a:ext>
            </a:extLst>
          </p:cNvPr>
          <p:cNvSpPr txBox="1"/>
          <p:nvPr/>
        </p:nvSpPr>
        <p:spPr>
          <a:xfrm>
            <a:off x="1009291" y="1233577"/>
            <a:ext cx="6683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未来一段时间价格变化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对价格变化进行过滤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未来价格变化的夏普比率，风险调整后的收益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不固定时间的因变量，比如说价格涨跌</a:t>
            </a:r>
            <a:r>
              <a:rPr lang="en-US" altLang="zh-CN" dirty="0"/>
              <a:t>0.1%</a:t>
            </a:r>
            <a:r>
              <a:rPr lang="zh-CN" altLang="en-US" dirty="0"/>
              <a:t>就划分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9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D19F30-8CA9-4FA7-83F8-11DB4B926206}"/>
              </a:ext>
            </a:extLst>
          </p:cNvPr>
          <p:cNvSpPr txBox="1"/>
          <p:nvPr/>
        </p:nvSpPr>
        <p:spPr>
          <a:xfrm>
            <a:off x="1009291" y="1233577"/>
            <a:ext cx="6683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比如用对数收益率</a:t>
            </a:r>
            <a:r>
              <a:rPr lang="en-US" altLang="zh-CN" dirty="0"/>
              <a:t>log return</a:t>
            </a:r>
          </a:p>
          <a:p>
            <a:endParaRPr lang="en-US" altLang="zh-CN" dirty="0"/>
          </a:p>
          <a:p>
            <a:r>
              <a:rPr lang="en-US" altLang="zh-CN" dirty="0"/>
              <a:t>ret[t] = log(</a:t>
            </a:r>
            <a:r>
              <a:rPr lang="en-US" altLang="zh-CN" dirty="0" err="1"/>
              <a:t>wpr</a:t>
            </a:r>
            <a:r>
              <a:rPr lang="en-US" altLang="zh-CN" dirty="0"/>
              <a:t>[t])-log(</a:t>
            </a:r>
            <a:r>
              <a:rPr lang="en-US" altLang="zh-CN" dirty="0" err="1"/>
              <a:t>wpr</a:t>
            </a:r>
            <a:r>
              <a:rPr lang="en-US" altLang="zh-CN" dirty="0"/>
              <a:t>[t-1])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2E3572-A05D-4353-8FA2-890224BE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27" y="2355999"/>
            <a:ext cx="47625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构造因变量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7088A-E120-4E0F-B0B2-C92464A3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1953"/>
            <a:ext cx="9144000" cy="6074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08D456-7DBE-436B-A422-23C00E2DB713}"/>
              </a:ext>
            </a:extLst>
          </p:cNvPr>
          <p:cNvSpPr txBox="1"/>
          <p:nvPr/>
        </p:nvSpPr>
        <p:spPr>
          <a:xfrm>
            <a:off x="534838" y="2070340"/>
            <a:ext cx="734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这个函数可以计算未来一段时间的变量累加和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比如计算未来一段时间的收益率</a:t>
            </a:r>
            <a:r>
              <a:rPr lang="en-US" altLang="zh-CN" dirty="0"/>
              <a:t>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6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7571</TotalTime>
  <Words>1352</Words>
  <Application>Microsoft Office PowerPoint</Application>
  <PresentationFormat>全屏显示(16:9)</PresentationFormat>
  <Paragraphs>279</Paragraphs>
  <Slides>55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1_丝状</vt:lpstr>
      <vt:lpstr>PowerPoint 演示文稿</vt:lpstr>
      <vt:lpstr>本周内容</vt:lpstr>
      <vt:lpstr>1.第六周答疑</vt:lpstr>
      <vt:lpstr>1.第六周答疑</vt:lpstr>
      <vt:lpstr>2.构造因变量 </vt:lpstr>
      <vt:lpstr>2.构造因变量 </vt:lpstr>
      <vt:lpstr>2.构造因变量 </vt:lpstr>
      <vt:lpstr>2.构造因变量 </vt:lpstr>
      <vt:lpstr>2.构造因变量 </vt:lpstr>
      <vt:lpstr>2.构造因变量 </vt:lpstr>
      <vt:lpstr>2.构造因变量 </vt:lpstr>
      <vt:lpstr>2.构造因变量 </vt:lpstr>
      <vt:lpstr>2.构造因变量 </vt:lpstr>
      <vt:lpstr>2.构造因变量 </vt:lpstr>
      <vt:lpstr>2.构造因变量 </vt:lpstr>
      <vt:lpstr>2.构造因变量 </vt:lpstr>
      <vt:lpstr>2.构造因变量 </vt:lpstr>
      <vt:lpstr>2.构造因变量 </vt:lpstr>
      <vt:lpstr>3.因子矩阵 </vt:lpstr>
      <vt:lpstr>3.因子矩阵 </vt:lpstr>
      <vt:lpstr>3.因子矩阵 </vt:lpstr>
      <vt:lpstr>3.因子矩阵 </vt:lpstr>
      <vt:lpstr>3.因子矩阵 </vt:lpstr>
      <vt:lpstr>3.因子矩阵 </vt:lpstr>
      <vt:lpstr>3.因子矩阵 </vt:lpstr>
      <vt:lpstr>4.单因子模型 </vt:lpstr>
      <vt:lpstr>4.单因子模型 </vt:lpstr>
      <vt:lpstr>4.单因子模型 </vt:lpstr>
      <vt:lpstr>4.单因子模型 </vt:lpstr>
      <vt:lpstr>4.单因子模型 </vt:lpstr>
      <vt:lpstr>4.单因子模型 </vt:lpstr>
      <vt:lpstr>4.单因子模型 </vt:lpstr>
      <vt:lpstr>4.单因子模型 </vt:lpstr>
      <vt:lpstr>4.单因子模型 </vt:lpstr>
      <vt:lpstr>4.单因子模型 </vt:lpstr>
      <vt:lpstr>4.单因子模型 </vt:lpstr>
      <vt:lpstr>4.单因子模型 </vt:lpstr>
      <vt:lpstr>4.单因子模型 </vt:lpstr>
      <vt:lpstr>4.单因子模型 </vt:lpstr>
      <vt:lpstr>5.多因子模型 </vt:lpstr>
      <vt:lpstr>5.多因子模型 </vt:lpstr>
      <vt:lpstr>5.多因子模型 </vt:lpstr>
      <vt:lpstr>5.多因子模型 </vt:lpstr>
      <vt:lpstr>6.其它因变量 </vt:lpstr>
      <vt:lpstr>6.其它因变量 </vt:lpstr>
      <vt:lpstr>6.其它因变量 </vt:lpstr>
      <vt:lpstr>6.其它因变量 </vt:lpstr>
      <vt:lpstr>6.其它因变量 </vt:lpstr>
      <vt:lpstr>6.其它因变量 </vt:lpstr>
      <vt:lpstr>6.其它因变量 </vt:lpstr>
      <vt:lpstr>7.独立建模的结果 </vt:lpstr>
      <vt:lpstr>7.独立建模的结果 </vt:lpstr>
      <vt:lpstr>7.独立建模的结果 </vt:lpstr>
      <vt:lpstr>8.总结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920</cp:revision>
  <dcterms:created xsi:type="dcterms:W3CDTF">2014-06-18T03:33:00Z</dcterms:created>
  <dcterms:modified xsi:type="dcterms:W3CDTF">2022-04-17T02:25:44Z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