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24"/>
  </p:notesMasterIdLst>
  <p:sldIdLst>
    <p:sldId id="704" r:id="rId2"/>
    <p:sldId id="653" r:id="rId3"/>
    <p:sldId id="695" r:id="rId4"/>
    <p:sldId id="688" r:id="rId5"/>
    <p:sldId id="667" r:id="rId6"/>
    <p:sldId id="670" r:id="rId7"/>
    <p:sldId id="682" r:id="rId8"/>
    <p:sldId id="686" r:id="rId9"/>
    <p:sldId id="696" r:id="rId10"/>
    <p:sldId id="661" r:id="rId11"/>
    <p:sldId id="698" r:id="rId12"/>
    <p:sldId id="697" r:id="rId13"/>
    <p:sldId id="690" r:id="rId14"/>
    <p:sldId id="681" r:id="rId15"/>
    <p:sldId id="662" r:id="rId16"/>
    <p:sldId id="679" r:id="rId17"/>
    <p:sldId id="680" r:id="rId18"/>
    <p:sldId id="705" r:id="rId19"/>
    <p:sldId id="702" r:id="rId20"/>
    <p:sldId id="663" r:id="rId21"/>
    <p:sldId id="703" r:id="rId22"/>
    <p:sldId id="675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wei" initials="lw" lastIdx="1" clrIdx="0">
    <p:extLst>
      <p:ext uri="{19B8F6BF-5375-455C-9EA6-DF929625EA0E}">
        <p15:presenceInfo xmlns:p15="http://schemas.microsoft.com/office/powerpoint/2012/main" userId="67d2153028aa74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827" autoAdjust="0"/>
  </p:normalViewPr>
  <p:slideViewPr>
    <p:cSldViewPr snapToGrid="0">
      <p:cViewPr varScale="1">
        <p:scale>
          <a:sx n="111" d="100"/>
          <a:sy n="111" d="100"/>
        </p:scale>
        <p:origin x="804" y="108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2022/4/23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74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7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63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26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0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99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26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355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51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74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1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12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22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87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4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4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12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71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13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9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6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E1-DB96-4EAC-B578-5B7E8310F30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609E-DD71-4297-A8A5-67A504BD2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58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53054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91432" tIns="45717" rIns="91432" bIns="45717"/>
          <a:lstStyle/>
          <a:p>
            <a:fld id="{72CD6AF2-9DFB-4C20-B9F9-A186F19BB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C5DAB6-4DB7-455D-BD05-5988E463BE69}"/>
              </a:ext>
            </a:extLst>
          </p:cNvPr>
          <p:cNvCxnSpPr>
            <a:cxnSpLocks/>
          </p:cNvCxnSpPr>
          <p:nvPr userDrawn="1"/>
        </p:nvCxnSpPr>
        <p:spPr>
          <a:xfrm>
            <a:off x="166977" y="356348"/>
            <a:ext cx="86748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4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875" r:id="rId9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8077" y="1187784"/>
            <a:ext cx="5386746" cy="85725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447AE-9DD2-4FA1-8FEB-18B0A2698220}"/>
              </a:ext>
            </a:extLst>
          </p:cNvPr>
          <p:cNvSpPr txBox="1"/>
          <p:nvPr/>
        </p:nvSpPr>
        <p:spPr>
          <a:xfrm>
            <a:off x="2014091" y="1469760"/>
            <a:ext cx="5209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量化与高频交易课程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第八讲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微信：</a:t>
            </a:r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78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209290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2.Ridge</a:t>
            </a:r>
            <a:r>
              <a:rPr lang="zh-CN" altLang="en-US" dirty="0"/>
              <a:t>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37F937-810A-4528-9089-21EA9D130905}"/>
              </a:ext>
            </a:extLst>
          </p:cNvPr>
          <p:cNvSpPr txBox="1"/>
          <p:nvPr/>
        </p:nvSpPr>
        <p:spPr>
          <a:xfrm>
            <a:off x="854016" y="896183"/>
            <a:ext cx="71685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a1,a2..an</a:t>
            </a:r>
            <a:r>
              <a:rPr lang="zh-CN" altLang="en-US" dirty="0"/>
              <a:t>进行约束</a:t>
            </a:r>
            <a:endParaRPr lang="en-US" altLang="zh-CN" dirty="0"/>
          </a:p>
          <a:p>
            <a:r>
              <a:rPr lang="en-US" altLang="zh-CN" dirty="0"/>
              <a:t>Ridge:a1^2+a2^2+…+an^2&lt;t</a:t>
            </a:r>
          </a:p>
          <a:p>
            <a:endParaRPr lang="en-US" altLang="zh-CN" dirty="0"/>
          </a:p>
          <a:p>
            <a:r>
              <a:rPr lang="en-US" altLang="zh-CN" dirty="0"/>
              <a:t>Lasso: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变量筛选；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计算复杂一些；并没有直接的公式，需要搜索数值解，目前有人使用</a:t>
            </a:r>
            <a:r>
              <a:rPr lang="en-US" altLang="zh-CN" dirty="0" err="1"/>
              <a:t>admm</a:t>
            </a:r>
            <a:r>
              <a:rPr lang="zh-CN" altLang="en-US" dirty="0"/>
              <a:t>来求解；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从贝叶斯的角度来看，每个系数是随机变量，先验分布双指数分布（取零概率大），最后删除冗余变量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Ridge: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保留所有变量；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计算简单，直接求逆；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先验分布正态分布，取值为零的概率是零，取零附近的概率大一些，但基本上不会取到零值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1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2.Ridge</a:t>
            </a:r>
            <a:r>
              <a:rPr lang="zh-CN" altLang="en-US" dirty="0"/>
              <a:t>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37F937-810A-4528-9089-21EA9D130905}"/>
              </a:ext>
            </a:extLst>
          </p:cNvPr>
          <p:cNvSpPr txBox="1"/>
          <p:nvPr/>
        </p:nvSpPr>
        <p:spPr>
          <a:xfrm>
            <a:off x="845389" y="1017917"/>
            <a:ext cx="7168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a1,a2..an</a:t>
            </a:r>
            <a:r>
              <a:rPr lang="zh-CN" altLang="en-US" dirty="0"/>
              <a:t>进行约束</a:t>
            </a:r>
            <a:endParaRPr lang="en-US" altLang="zh-CN" dirty="0"/>
          </a:p>
          <a:p>
            <a:r>
              <a:rPr lang="en-US" altLang="zh-CN" dirty="0"/>
              <a:t>Ridge:a1^2+a2^2+…+an^2&lt;t</a:t>
            </a:r>
          </a:p>
          <a:p>
            <a:endParaRPr lang="en-US" altLang="zh-CN" dirty="0"/>
          </a:p>
          <a:p>
            <a:r>
              <a:rPr lang="en-US" altLang="zh-CN" dirty="0"/>
              <a:t>Lasso</a:t>
            </a:r>
            <a:r>
              <a:rPr lang="zh-CN" altLang="en-US" dirty="0"/>
              <a:t>可以</a:t>
            </a:r>
            <a:r>
              <a:rPr lang="en-US" altLang="zh-CN" dirty="0"/>
              <a:t>Sparsity</a:t>
            </a:r>
            <a:r>
              <a:rPr lang="zh-CN" altLang="en-US" dirty="0"/>
              <a:t>建模，</a:t>
            </a:r>
            <a:r>
              <a:rPr lang="en-US" altLang="zh-CN" dirty="0"/>
              <a:t>p&gt;&gt;n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万个因子</a:t>
            </a:r>
            <a:r>
              <a:rPr lang="en-US" altLang="zh-CN" dirty="0"/>
              <a:t>50</a:t>
            </a:r>
            <a:r>
              <a:rPr lang="zh-CN" altLang="en-US" dirty="0"/>
              <a:t>样本也可以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股票联动性，因子来源特别多，但样本比较少，需要</a:t>
            </a:r>
            <a:r>
              <a:rPr lang="en-US" altLang="zh-CN" dirty="0"/>
              <a:t>lasso</a:t>
            </a:r>
            <a:r>
              <a:rPr lang="zh-CN" altLang="en-US" dirty="0"/>
              <a:t>，适合频繁调整模型，对因子质量要求不会很高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Ridge</a:t>
            </a:r>
            <a:r>
              <a:rPr lang="zh-CN" altLang="en-US" dirty="0"/>
              <a:t>适合每个因子都比较确定有意义，并且</a:t>
            </a:r>
            <a:r>
              <a:rPr lang="en-US" altLang="zh-CN" dirty="0"/>
              <a:t>n&gt;&gt;p</a:t>
            </a:r>
            <a:r>
              <a:rPr lang="zh-CN" altLang="en-US" dirty="0"/>
              <a:t>，不频繁调整模型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84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2.Ridge</a:t>
            </a:r>
            <a:r>
              <a:rPr lang="zh-CN" altLang="en-US" dirty="0"/>
              <a:t>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37F937-810A-4528-9089-21EA9D130905}"/>
              </a:ext>
            </a:extLst>
          </p:cNvPr>
          <p:cNvSpPr txBox="1"/>
          <p:nvPr/>
        </p:nvSpPr>
        <p:spPr>
          <a:xfrm>
            <a:off x="845389" y="1017917"/>
            <a:ext cx="7884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a1,a2..an</a:t>
            </a:r>
            <a:r>
              <a:rPr lang="zh-CN" altLang="en-US" dirty="0"/>
              <a:t>进行约束</a:t>
            </a:r>
            <a:endParaRPr lang="en-US" altLang="zh-CN" dirty="0"/>
          </a:p>
          <a:p>
            <a:r>
              <a:rPr lang="en-US" altLang="zh-CN" dirty="0"/>
              <a:t>Ridge:a1^2+a2^2+…+an^2&lt;t</a:t>
            </a:r>
          </a:p>
          <a:p>
            <a:endParaRPr lang="en-US" altLang="zh-CN" dirty="0"/>
          </a:p>
          <a:p>
            <a:r>
              <a:rPr lang="zh-CN" altLang="en-US" dirty="0"/>
              <a:t>交叉验证</a:t>
            </a:r>
            <a:r>
              <a:rPr lang="en-US" altLang="zh-CN" dirty="0"/>
              <a:t>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Cross </a:t>
            </a:r>
            <a:r>
              <a:rPr lang="en-US" altLang="zh-CN" dirty="0" err="1"/>
              <a:t>validaiton</a:t>
            </a:r>
            <a:r>
              <a:rPr lang="zh-CN" altLang="en-US" dirty="0"/>
              <a:t>选取</a:t>
            </a:r>
            <a:r>
              <a:rPr lang="en-US" altLang="zh-CN" dirty="0"/>
              <a:t>lambda</a:t>
            </a:r>
            <a:r>
              <a:rPr lang="zh-CN" altLang="en-US" dirty="0"/>
              <a:t>，就是类似上面的</a:t>
            </a:r>
            <a:r>
              <a:rPr lang="en-US" altLang="zh-CN" dirty="0"/>
              <a:t>t</a:t>
            </a:r>
            <a:r>
              <a:rPr lang="zh-CN" altLang="en-US" dirty="0"/>
              <a:t>，选一个最优的值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/>
              <a:t>t</a:t>
            </a:r>
            <a:r>
              <a:rPr lang="zh-CN" altLang="en-US" dirty="0"/>
              <a:t>取得很大，就等于线性回归；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/>
              <a:t>t</a:t>
            </a:r>
            <a:r>
              <a:rPr lang="zh-CN" altLang="en-US" dirty="0"/>
              <a:t>取得很小，就全部是零；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中间要平衡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48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2.Ridge</a:t>
            </a:r>
            <a:r>
              <a:rPr lang="zh-CN" altLang="en-US" dirty="0"/>
              <a:t>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E058F9-A1BF-4817-B02B-6ED92D9FBDD2}"/>
              </a:ext>
            </a:extLst>
          </p:cNvPr>
          <p:cNvSpPr txBox="1"/>
          <p:nvPr/>
        </p:nvSpPr>
        <p:spPr>
          <a:xfrm>
            <a:off x="618565" y="950259"/>
            <a:ext cx="580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4%</a:t>
            </a:r>
            <a:r>
              <a:rPr lang="zh-CN" altLang="en-US" dirty="0"/>
              <a:t>过滤的</a:t>
            </a:r>
            <a:r>
              <a:rPr lang="en-US" altLang="zh-CN" dirty="0"/>
              <a:t>ridge</a:t>
            </a:r>
            <a:r>
              <a:rPr lang="zh-CN" altLang="en-US" dirty="0"/>
              <a:t>模型，每个品种都有系数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4A687F-5DC2-45B3-8DF0-4A52369B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574130"/>
            <a:ext cx="64198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2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2.Ridge</a:t>
            </a:r>
            <a:r>
              <a:rPr lang="zh-CN" altLang="en-US" dirty="0"/>
              <a:t>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5DDC08-2F30-426C-80D8-3E043CB0E4E5}"/>
              </a:ext>
            </a:extLst>
          </p:cNvPr>
          <p:cNvSpPr txBox="1"/>
          <p:nvPr/>
        </p:nvSpPr>
        <p:spPr>
          <a:xfrm>
            <a:off x="293298" y="1091953"/>
            <a:ext cx="38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4%</a:t>
            </a:r>
            <a:r>
              <a:rPr lang="zh-CN" altLang="en-US" dirty="0"/>
              <a:t>过滤的模型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E3FBD-9A06-44B2-959D-EC9D4554E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94" y="2085156"/>
            <a:ext cx="4536656" cy="288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46A2ED-692C-4727-B2C7-5D8207BBA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085" y="1031112"/>
            <a:ext cx="47910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4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3.ElasticNet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1416F5-BAF7-4248-A49E-A33FD55D315B}"/>
              </a:ext>
            </a:extLst>
          </p:cNvPr>
          <p:cNvSpPr txBox="1"/>
          <p:nvPr/>
        </p:nvSpPr>
        <p:spPr>
          <a:xfrm>
            <a:off x="845389" y="1091953"/>
            <a:ext cx="6901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Elastic net=</a:t>
            </a:r>
            <a:r>
              <a:rPr lang="en-US" altLang="zh-CN" dirty="0" err="1"/>
              <a:t>lasso+ridge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Alpha=0: lasso</a:t>
            </a:r>
          </a:p>
          <a:p>
            <a:endParaRPr lang="en-US" altLang="zh-CN" dirty="0"/>
          </a:p>
          <a:p>
            <a:r>
              <a:rPr lang="en-US" altLang="zh-CN" dirty="0"/>
              <a:t>Alpha=1:ridge</a:t>
            </a:r>
          </a:p>
          <a:p>
            <a:endParaRPr lang="en-US" altLang="zh-CN" dirty="0"/>
          </a:p>
          <a:p>
            <a:r>
              <a:rPr lang="en-US" altLang="zh-CN" dirty="0"/>
              <a:t>0&lt;alpha&lt;1:elastic net, </a:t>
            </a:r>
          </a:p>
          <a:p>
            <a:endParaRPr lang="en-US" altLang="zh-CN" dirty="0"/>
          </a:p>
          <a:p>
            <a:r>
              <a:rPr lang="en-US" altLang="zh-CN" dirty="0"/>
              <a:t>l1_ratio(1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lasso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ridge) in python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7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3.ElasticNet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1416F5-BAF7-4248-A49E-A33FD55D315B}"/>
              </a:ext>
            </a:extLst>
          </p:cNvPr>
          <p:cNvSpPr txBox="1"/>
          <p:nvPr/>
        </p:nvSpPr>
        <p:spPr>
          <a:xfrm>
            <a:off x="520437" y="1190194"/>
            <a:ext cx="6901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Lasso:1996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Ridge:</a:t>
            </a:r>
            <a:r>
              <a:rPr lang="zh-CN" altLang="en-US" dirty="0"/>
              <a:t>更早，非常早，忽略不计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Elastic net: </a:t>
            </a:r>
            <a:r>
              <a:rPr lang="zh-CN" altLang="en-US" dirty="0"/>
              <a:t>大约</a:t>
            </a:r>
            <a:r>
              <a:rPr lang="en-US" altLang="zh-CN" dirty="0"/>
              <a:t>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Lasso</a:t>
            </a:r>
            <a:r>
              <a:rPr lang="zh-CN" altLang="en-US" dirty="0"/>
              <a:t>当年具备一定的革命性质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Group lasso/sparse group lasso/</a:t>
            </a:r>
            <a:r>
              <a:rPr lang="en-US" altLang="zh-CN" dirty="0" err="1"/>
              <a:t>pca</a:t>
            </a:r>
            <a:r>
              <a:rPr lang="en-US" altLang="zh-CN" dirty="0"/>
              <a:t> lasso/adaptive 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Lambda:</a:t>
            </a:r>
            <a:r>
              <a:rPr lang="zh-CN" altLang="en-US" dirty="0"/>
              <a:t>线性的参数，取值表示模型复杂程度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8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3.ElasticNet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F619BF-694B-4C08-ACE9-00251A75268B}"/>
              </a:ext>
            </a:extLst>
          </p:cNvPr>
          <p:cNvSpPr txBox="1"/>
          <p:nvPr/>
        </p:nvSpPr>
        <p:spPr>
          <a:xfrm>
            <a:off x="1216324" y="1091953"/>
            <a:ext cx="504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4%</a:t>
            </a:r>
            <a:r>
              <a:rPr lang="zh-CN" altLang="en-US" dirty="0"/>
              <a:t>的约束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D91B5B-79C6-4B61-BF62-C640E947C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461285"/>
            <a:ext cx="7487729" cy="266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3.ElasticNet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0E2ED6-87B8-458D-B4D2-8BD1007A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463" y="2171373"/>
            <a:ext cx="4674678" cy="297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5E4975-5AA7-400D-91F9-6B0D2A8AA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137" y="1217325"/>
            <a:ext cx="46577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1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3.ElasticNet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F619BF-694B-4C08-ACE9-00251A75268B}"/>
              </a:ext>
            </a:extLst>
          </p:cNvPr>
          <p:cNvSpPr txBox="1"/>
          <p:nvPr/>
        </p:nvSpPr>
        <p:spPr>
          <a:xfrm>
            <a:off x="515541" y="1091953"/>
            <a:ext cx="7619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总体效果跟</a:t>
            </a:r>
            <a:r>
              <a:rPr lang="en-US" altLang="zh-CN" dirty="0"/>
              <a:t>lasso</a:t>
            </a:r>
            <a:r>
              <a:rPr lang="zh-CN" altLang="en-US" dirty="0"/>
              <a:t>差不多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未来可以直接使用</a:t>
            </a:r>
            <a:r>
              <a:rPr lang="en-US" altLang="zh-CN" dirty="0"/>
              <a:t>lasso</a:t>
            </a:r>
            <a:r>
              <a:rPr lang="zh-CN" altLang="en-US" dirty="0"/>
              <a:t>即可，加</a:t>
            </a:r>
            <a:r>
              <a:rPr lang="en-US" altLang="zh-CN" dirty="0"/>
              <a:t>4%</a:t>
            </a:r>
            <a:r>
              <a:rPr lang="zh-CN" altLang="en-US" dirty="0"/>
              <a:t>过滤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以后可以考虑用</a:t>
            </a:r>
            <a:r>
              <a:rPr lang="en-US" altLang="zh-CN" dirty="0" err="1"/>
              <a:t>pca</a:t>
            </a:r>
            <a:r>
              <a:rPr lang="en-US" altLang="zh-CN" dirty="0"/>
              <a:t> lasso</a:t>
            </a:r>
            <a:r>
              <a:rPr lang="zh-CN" altLang="en-US" dirty="0"/>
              <a:t>，但随着因子增加计算量会很大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Lasso</a:t>
            </a:r>
            <a:r>
              <a:rPr lang="zh-CN" altLang="en-US" dirty="0"/>
              <a:t>具有因子筛选功能，往往不会有这么大量的因子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48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66" y="457746"/>
            <a:ext cx="7498080" cy="857250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本周内容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3117" y="1056588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ridge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elasticNet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输出模型到文件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输出模型到文件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4347CC-C2BE-4C9D-9669-B87A5775B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20" y="1091953"/>
            <a:ext cx="61817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3A47D1-9BA1-46B1-8F12-4BA0F3DC69FA}"/>
              </a:ext>
            </a:extLst>
          </p:cNvPr>
          <p:cNvSpPr txBox="1"/>
          <p:nvPr/>
        </p:nvSpPr>
        <p:spPr>
          <a:xfrm>
            <a:off x="724619" y="1091953"/>
            <a:ext cx="7151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本节课介绍了</a:t>
            </a:r>
            <a:r>
              <a:rPr lang="en-US" altLang="zh-CN" dirty="0"/>
              <a:t>lasso, ridge, elastic net</a:t>
            </a:r>
            <a:r>
              <a:rPr lang="zh-CN" altLang="en-US" dirty="0"/>
              <a:t>等模型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加了</a:t>
            </a:r>
            <a:r>
              <a:rPr lang="en-US" altLang="zh-CN" dirty="0"/>
              <a:t>4%</a:t>
            </a:r>
            <a:r>
              <a:rPr lang="zh-CN" altLang="en-US" dirty="0"/>
              <a:t>的约束会好一些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Lasso</a:t>
            </a:r>
            <a:r>
              <a:rPr lang="zh-CN" altLang="en-US" dirty="0"/>
              <a:t>、</a:t>
            </a:r>
            <a:r>
              <a:rPr lang="en-US" altLang="zh-CN"/>
              <a:t>Elastic net</a:t>
            </a:r>
            <a:r>
              <a:rPr lang="zh-CN" altLang="en-US"/>
              <a:t>模型</a:t>
            </a:r>
            <a:r>
              <a:rPr lang="zh-CN" altLang="en-US" dirty="0"/>
              <a:t>整体更好一些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下周介绍整体建模和滚动优化</a:t>
            </a:r>
          </a:p>
        </p:txBody>
      </p:sp>
    </p:spTree>
    <p:extLst>
      <p:ext uri="{BB962C8B-B14F-4D97-AF65-F5344CB8AC3E}">
        <p14:creationId xmlns:p14="http://schemas.microsoft.com/office/powerpoint/2010/main" val="35012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sted-imag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/>
          </p:cNvSpPr>
          <p:nvPr/>
        </p:nvSpPr>
        <p:spPr bwMode="auto">
          <a:xfrm>
            <a:off x="420291" y="2267701"/>
            <a:ext cx="8302824" cy="60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defTabSz="307777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谢谢</a:t>
            </a:r>
            <a:r>
              <a:rPr lang="zh-CN" altLang="en-US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大家！</a:t>
            </a:r>
            <a:endParaRPr lang="zh-CN" altLang="zh-CN" sz="360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197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1.Lasso</a:t>
            </a:r>
            <a:r>
              <a:rPr lang="zh-CN" altLang="en-US" dirty="0"/>
              <a:t>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1052423" y="1031568"/>
            <a:ext cx="56157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最小二乘及其缺点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Y=a1x1+a2x2+….+</a:t>
            </a:r>
            <a:r>
              <a:rPr lang="en-US" altLang="zh-CN" dirty="0" err="1"/>
              <a:t>anxn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a1,a2…,an</a:t>
            </a:r>
            <a:r>
              <a:rPr lang="zh-CN" altLang="en-US" dirty="0"/>
              <a:t>没有约束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容易过度拟合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完全最小二乘拟合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虽然是无偏估计中方差最小的，但还是不够小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我们希望方差更小，哪怕估计是有偏的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上周介绍的</a:t>
            </a:r>
            <a:r>
              <a:rPr lang="en-US" altLang="zh-CN" dirty="0"/>
              <a:t>forward selection</a:t>
            </a:r>
            <a:r>
              <a:rPr lang="zh-CN" altLang="en-US" dirty="0"/>
              <a:t>，本质上还是最小二乘，系数取值幅度还是会比较大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Prediction error=bias^2+variance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92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1.Lasso</a:t>
            </a:r>
            <a:r>
              <a:rPr lang="zh-CN" altLang="en-US" dirty="0"/>
              <a:t>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1052422" y="1031568"/>
            <a:ext cx="7686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最小二乘及其缺点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不用管任何的假设，不用管同分布、正态，都可以拟合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残差符合正态分布、同分布是为了估计各种统计量才有用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单纯拟合系数其实没必要有这些假设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样本内拟合程度</a:t>
            </a:r>
            <a:r>
              <a:rPr lang="en-US" altLang="zh-CN" dirty="0"/>
              <a:t>R</a:t>
            </a:r>
            <a:r>
              <a:rPr lang="zh-CN" altLang="en-US" dirty="0"/>
              <a:t>平方随着因子的增加一直上升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这样可能就会过度拟合了，而且我们不知道拟合到什么程度就可以停止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所以我们需要一个标准，拟合到中途就停止下来，防止过度拟合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比如</a:t>
            </a:r>
            <a:r>
              <a:rPr lang="en-US" altLang="zh-CN" dirty="0"/>
              <a:t>adjusted-R^2</a:t>
            </a:r>
            <a:r>
              <a:rPr lang="zh-CN" altLang="en-US" dirty="0"/>
              <a:t>，</a:t>
            </a:r>
            <a:r>
              <a:rPr lang="en-US" altLang="zh-CN" dirty="0"/>
              <a:t>AIC/BIC</a:t>
            </a:r>
            <a:r>
              <a:rPr lang="zh-CN" altLang="en-US" dirty="0"/>
              <a:t>等等是传统的标准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94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1.Lasso</a:t>
            </a:r>
            <a:r>
              <a:rPr lang="zh-CN" altLang="en-US" dirty="0"/>
              <a:t>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1052423" y="1031568"/>
            <a:ext cx="56157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Lasso</a:t>
            </a:r>
            <a:r>
              <a:rPr lang="zh-CN" altLang="en-US" dirty="0"/>
              <a:t>的特点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Lasso:</a:t>
            </a:r>
            <a:r>
              <a:rPr lang="zh-CN" altLang="en-US" dirty="0"/>
              <a:t>对</a:t>
            </a:r>
            <a:r>
              <a:rPr lang="en-US" altLang="zh-CN" dirty="0"/>
              <a:t>a1,a2…an</a:t>
            </a:r>
            <a:r>
              <a:rPr lang="zh-CN" altLang="en-US" dirty="0"/>
              <a:t>的绝对值的和进行约束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Lasso: |a1|+|a2|+…+|an|&lt;=t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使得优化搜索空间变小，拟合程度变差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如果是二维的，搜索空间是一个正方形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如果是三维的，自然就是立方体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</a:t>
            </a:r>
            <a:r>
              <a:rPr lang="zh-CN" altLang="en-US" dirty="0"/>
              <a:t>维的，就是</a:t>
            </a:r>
            <a:r>
              <a:rPr lang="en-US" altLang="zh-CN" dirty="0"/>
              <a:t>n</a:t>
            </a:r>
            <a:r>
              <a:rPr lang="zh-CN" altLang="en-US" dirty="0"/>
              <a:t>维的多面体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没那么容易过度拟合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得出来的解也不是无偏的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只有最强的因子保留下来，弱的因子删掉了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强的因子系数也被收缩，不会完全拟合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用到稀疏性</a:t>
            </a:r>
            <a:r>
              <a:rPr lang="en-US" altLang="zh-CN" dirty="0"/>
              <a:t>sparsity</a:t>
            </a:r>
            <a:r>
              <a:rPr lang="zh-CN" altLang="en-US" dirty="0"/>
              <a:t>概念，小波分析也有类似效果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CV</a:t>
            </a:r>
            <a:r>
              <a:rPr lang="zh-CN" altLang="en-US" dirty="0"/>
              <a:t>（</a:t>
            </a:r>
            <a:r>
              <a:rPr lang="en-US" altLang="zh-CN" dirty="0"/>
              <a:t>cross validation</a:t>
            </a:r>
            <a:r>
              <a:rPr lang="zh-CN" altLang="en-US" dirty="0"/>
              <a:t>）来选取相应的</a:t>
            </a:r>
            <a:r>
              <a:rPr lang="en-US" altLang="zh-CN" dirty="0"/>
              <a:t>t</a:t>
            </a:r>
            <a:r>
              <a:rPr lang="zh-CN" altLang="en-US" dirty="0"/>
              <a:t>值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721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1.Lasso</a:t>
            </a:r>
            <a:r>
              <a:rPr lang="zh-CN" altLang="en-US" dirty="0"/>
              <a:t>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27066B-723E-4777-B65C-0388050716EB}"/>
              </a:ext>
            </a:extLst>
          </p:cNvPr>
          <p:cNvSpPr txBox="1"/>
          <p:nvPr/>
        </p:nvSpPr>
        <p:spPr>
          <a:xfrm>
            <a:off x="836762" y="1091953"/>
            <a:ext cx="653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fit_intercept</a:t>
            </a:r>
            <a:r>
              <a:rPr lang="en-US" altLang="zh-CN" dirty="0"/>
              <a:t>=True</a:t>
            </a:r>
            <a:r>
              <a:rPr lang="zh-CN" altLang="en-US" dirty="0"/>
              <a:t>，防止样本有偏，分品种进行拟合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518F50-8EA6-4483-9D96-9C10A4DEC88E}"/>
              </a:ext>
            </a:extLst>
          </p:cNvPr>
          <p:cNvSpPr txBox="1"/>
          <p:nvPr/>
        </p:nvSpPr>
        <p:spPr>
          <a:xfrm>
            <a:off x="6121190" y="1534076"/>
            <a:ext cx="2507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先对自变量标准化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解有很多零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说明这是稀疏解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只有最强的因子保留下来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避免过渡拟合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276F01-23E1-4790-BC8A-2944D21D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24" y="1534076"/>
            <a:ext cx="5736566" cy="29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1.Lasso</a:t>
            </a:r>
            <a:r>
              <a:rPr lang="zh-CN" altLang="en-US" dirty="0"/>
              <a:t>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27066B-723E-4777-B65C-0388050716EB}"/>
              </a:ext>
            </a:extLst>
          </p:cNvPr>
          <p:cNvSpPr txBox="1"/>
          <p:nvPr/>
        </p:nvSpPr>
        <p:spPr>
          <a:xfrm>
            <a:off x="836762" y="1091953"/>
            <a:ext cx="653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</a:t>
            </a:r>
            <a:r>
              <a:rPr lang="en-US" altLang="zh-CN" dirty="0"/>
              <a:t>4%</a:t>
            </a:r>
            <a:r>
              <a:rPr lang="zh-CN" altLang="en-US" dirty="0"/>
              <a:t>约束的</a:t>
            </a:r>
            <a:r>
              <a:rPr lang="en-US" altLang="zh-CN" dirty="0"/>
              <a:t>return</a:t>
            </a:r>
            <a:r>
              <a:rPr lang="zh-CN" altLang="en-US" dirty="0"/>
              <a:t>拟合出来效果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1D1BB6-BD8B-4887-B4EA-62070BD3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4" y="1554194"/>
            <a:ext cx="3042401" cy="32199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9F90FF-6DC7-47B0-8440-8E9CEB2B7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70" y="1517417"/>
            <a:ext cx="2786330" cy="32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2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1.Lasso</a:t>
            </a:r>
            <a:r>
              <a:rPr lang="zh-CN" altLang="en-US" dirty="0"/>
              <a:t>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27066B-723E-4777-B65C-0388050716EB}"/>
              </a:ext>
            </a:extLst>
          </p:cNvPr>
          <p:cNvSpPr txBox="1"/>
          <p:nvPr/>
        </p:nvSpPr>
        <p:spPr>
          <a:xfrm>
            <a:off x="836762" y="1091953"/>
            <a:ext cx="72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回测结果（实际未加</a:t>
            </a:r>
            <a:r>
              <a:rPr lang="en-US" altLang="zh-CN" dirty="0"/>
              <a:t>4%</a:t>
            </a:r>
            <a:r>
              <a:rPr lang="zh-CN" altLang="en-US" dirty="0"/>
              <a:t>过滤，但命名的时候加了，有点不一致）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78AF3-9A52-4276-BAF2-51FD83931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39" y="1715824"/>
            <a:ext cx="3898720" cy="245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8718D3-DEB3-462D-BF0D-9131289BF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4" y="2180866"/>
            <a:ext cx="4657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1.Lasso</a:t>
            </a:r>
            <a:r>
              <a:rPr lang="zh-CN" altLang="en-US" dirty="0"/>
              <a:t>模型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27066B-723E-4777-B65C-0388050716EB}"/>
              </a:ext>
            </a:extLst>
          </p:cNvPr>
          <p:cNvSpPr txBox="1"/>
          <p:nvPr/>
        </p:nvSpPr>
        <p:spPr>
          <a:xfrm>
            <a:off x="836762" y="1091953"/>
            <a:ext cx="6538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四个品种训练集有好的结果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整体效果还行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052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7274</TotalTime>
  <Words>974</Words>
  <Application>Microsoft Office PowerPoint</Application>
  <PresentationFormat>全屏显示(16:9)</PresentationFormat>
  <Paragraphs>160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 Unicode MS</vt:lpstr>
      <vt:lpstr>Lantinghei SC Demibold</vt:lpstr>
      <vt:lpstr>微软雅黑</vt:lpstr>
      <vt:lpstr>Arial</vt:lpstr>
      <vt:lpstr>Calibri</vt:lpstr>
      <vt:lpstr>Century Gothic</vt:lpstr>
      <vt:lpstr>Wingdings 3</vt:lpstr>
      <vt:lpstr>1_丝状</vt:lpstr>
      <vt:lpstr>PowerPoint 演示文稿</vt:lpstr>
      <vt:lpstr>本周内容</vt:lpstr>
      <vt:lpstr>1.Lasso模型 </vt:lpstr>
      <vt:lpstr>1.Lasso模型 </vt:lpstr>
      <vt:lpstr>1.Lasso模型 </vt:lpstr>
      <vt:lpstr>1.Lasso模型 </vt:lpstr>
      <vt:lpstr>1.Lasso模型 </vt:lpstr>
      <vt:lpstr>1.Lasso模型 </vt:lpstr>
      <vt:lpstr>1.Lasso模型 </vt:lpstr>
      <vt:lpstr>2.Ridge模型 </vt:lpstr>
      <vt:lpstr>2.Ridge模型 </vt:lpstr>
      <vt:lpstr>2.Ridge模型 </vt:lpstr>
      <vt:lpstr>2.Ridge模型 </vt:lpstr>
      <vt:lpstr>2.Ridge模型 </vt:lpstr>
      <vt:lpstr>3.ElasticNet</vt:lpstr>
      <vt:lpstr>3.ElasticNet</vt:lpstr>
      <vt:lpstr>3.ElasticNet</vt:lpstr>
      <vt:lpstr>3.ElasticNet</vt:lpstr>
      <vt:lpstr>3.ElasticNet</vt:lpstr>
      <vt:lpstr>4.输出模型到文件</vt:lpstr>
      <vt:lpstr>5.总结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830</cp:revision>
  <dcterms:created xsi:type="dcterms:W3CDTF">2014-06-18T03:33:00Z</dcterms:created>
  <dcterms:modified xsi:type="dcterms:W3CDTF">2022-04-23T01:49:45Z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