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28"/>
  </p:notesMasterIdLst>
  <p:sldIdLst>
    <p:sldId id="704" r:id="rId2"/>
    <p:sldId id="653" r:id="rId3"/>
    <p:sldId id="679" r:id="rId4"/>
    <p:sldId id="687" r:id="rId5"/>
    <p:sldId id="705" r:id="rId6"/>
    <p:sldId id="692" r:id="rId7"/>
    <p:sldId id="686" r:id="rId8"/>
    <p:sldId id="693" r:id="rId9"/>
    <p:sldId id="685" r:id="rId10"/>
    <p:sldId id="665" r:id="rId11"/>
    <p:sldId id="694" r:id="rId12"/>
    <p:sldId id="666" r:id="rId13"/>
    <p:sldId id="706" r:id="rId14"/>
    <p:sldId id="680" r:id="rId15"/>
    <p:sldId id="668" r:id="rId16"/>
    <p:sldId id="669" r:id="rId17"/>
    <p:sldId id="681" r:id="rId18"/>
    <p:sldId id="670" r:id="rId19"/>
    <p:sldId id="707" r:id="rId20"/>
    <p:sldId id="671" r:id="rId21"/>
    <p:sldId id="682" r:id="rId22"/>
    <p:sldId id="683" r:id="rId23"/>
    <p:sldId id="672" r:id="rId24"/>
    <p:sldId id="684" r:id="rId25"/>
    <p:sldId id="678" r:id="rId26"/>
    <p:sldId id="67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827" autoAdjust="0"/>
  </p:normalViewPr>
  <p:slideViewPr>
    <p:cSldViewPr snapToGrid="0">
      <p:cViewPr varScale="1">
        <p:scale>
          <a:sx n="119" d="100"/>
          <a:sy n="119" d="100"/>
        </p:scale>
        <p:origin x="594" y="96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7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0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0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9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2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2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64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52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874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第九讲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6D8FE-63D3-4A5D-8D7E-4C1AA5C7B766}"/>
              </a:ext>
            </a:extLst>
          </p:cNvPr>
          <p:cNvSpPr txBox="1"/>
          <p:nvPr/>
        </p:nvSpPr>
        <p:spPr>
          <a:xfrm>
            <a:off x="586238" y="1594747"/>
            <a:ext cx="448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把训练集和测试集合并起来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CD9FED-8AF8-4384-B5D6-112F4497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5" y="2198347"/>
            <a:ext cx="7419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6D8FE-63D3-4A5D-8D7E-4C1AA5C7B766}"/>
              </a:ext>
            </a:extLst>
          </p:cNvPr>
          <p:cNvSpPr txBox="1"/>
          <p:nvPr/>
        </p:nvSpPr>
        <p:spPr>
          <a:xfrm>
            <a:off x="612119" y="1594747"/>
            <a:ext cx="284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每月的交易日数目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8C0545-CD37-113F-229E-082C7416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606" y="1161298"/>
            <a:ext cx="5248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515541" y="1059418"/>
            <a:ext cx="200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训练的函数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76535-2360-4E78-BEB3-2E740160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" y="1570008"/>
            <a:ext cx="8232104" cy="28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515541" y="1059418"/>
            <a:ext cx="200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训练的函数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AB4803-9972-4830-A423-8FD881D7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2" y="1428750"/>
            <a:ext cx="7013275" cy="33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513529" y="948416"/>
            <a:ext cx="28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每个月训练一个新的模型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2198F0-7BB1-4537-BE82-F75AC272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4" y="1428750"/>
            <a:ext cx="8801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逐月生成预测值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476093" y="1594747"/>
            <a:ext cx="2002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滚动生成预测值，此时生成的日子</a:t>
            </a:r>
            <a:r>
              <a:rPr lang="zh-CN" altLang="en-US" dirty="0">
                <a:solidFill>
                  <a:srgbClr val="FF0000"/>
                </a:solidFill>
              </a:rPr>
              <a:t>仅仅是该模型的训练集和测试集</a:t>
            </a:r>
            <a:r>
              <a:rPr lang="zh-CN" altLang="en-US" dirty="0"/>
              <a:t>，不是全部数据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ADCFB-20AD-1195-38F2-E2676AEC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78" y="1124969"/>
            <a:ext cx="5778667" cy="32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逐月生成预测值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476093" y="1594747"/>
            <a:ext cx="2146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生成预测值的分布，只用训练集的数据计算，每次向前滚动一个月，训练集也每次平移一个月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4DA0E9-4E66-318D-58B8-1CE45ABB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05" y="955768"/>
            <a:ext cx="5451664" cy="31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逐月生成预测值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1A450-E8BF-42D7-9B74-63DA37771BB4}"/>
              </a:ext>
            </a:extLst>
          </p:cNvPr>
          <p:cNvSpPr txBox="1"/>
          <p:nvPr/>
        </p:nvSpPr>
        <p:spPr>
          <a:xfrm>
            <a:off x="476093" y="1594747"/>
            <a:ext cx="689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为什么训练集需要平移？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如果不平移，那么开始的数据一直会用到，训练集长度越来越长，可能拟合效果会越来越差；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如果平移，可以保持训练集长度不变，拟合效果大体也可以保持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6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FA41E8-7E9A-4561-9263-D4844154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4" y="1085349"/>
            <a:ext cx="7341079" cy="31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0AB4BC-E885-46DA-9C9A-AFF33C28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362523"/>
            <a:ext cx="9058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多品种联合建模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逐月训练模型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逐月生成预测值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逐月生成交易结果</a:t>
            </a: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/>
              <a:t>5.</a:t>
            </a:r>
            <a:r>
              <a:rPr lang="zh-CN" altLang="en-US" dirty="0"/>
              <a:t>总结与作业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09E890-370D-40C0-8D44-76F3E695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366837"/>
            <a:ext cx="6486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14B48-2506-428B-9C8B-55450DC3437B}"/>
              </a:ext>
            </a:extLst>
          </p:cNvPr>
          <p:cNvSpPr txBox="1"/>
          <p:nvPr/>
        </p:nvSpPr>
        <p:spPr>
          <a:xfrm>
            <a:off x="846387" y="1133554"/>
            <a:ext cx="7058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每次用不同的模型，不同的阈值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每次测试集也只有</a:t>
            </a:r>
            <a:r>
              <a:rPr lang="en-US" altLang="zh-CN" dirty="0"/>
              <a:t>1</a:t>
            </a:r>
            <a:r>
              <a:rPr lang="zh-CN" altLang="en-US" dirty="0"/>
              <a:t>个月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要保存大量的历史数据，比如历史的预测值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占用空间比较大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</a:t>
            </a:r>
            <a:r>
              <a:rPr lang="en-US" altLang="zh-CN" dirty="0"/>
              <a:t>30</a:t>
            </a:r>
            <a:r>
              <a:rPr lang="zh-CN" altLang="en-US" dirty="0"/>
              <a:t>个模型，每个模型都有约</a:t>
            </a:r>
            <a:r>
              <a:rPr lang="en-US" altLang="zh-CN" dirty="0"/>
              <a:t>500</a:t>
            </a:r>
            <a:r>
              <a:rPr lang="zh-CN" altLang="en-US" dirty="0"/>
              <a:t>天的预测数据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09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14B48-2506-428B-9C8B-55450DC3437B}"/>
              </a:ext>
            </a:extLst>
          </p:cNvPr>
          <p:cNvSpPr txBox="1"/>
          <p:nvPr/>
        </p:nvSpPr>
        <p:spPr>
          <a:xfrm>
            <a:off x="846387" y="1133554"/>
            <a:ext cx="7058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未来改进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未必用最新的模型，而是滚动对比，只保留当前历史数据表现最好的模型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因为模型训练时可能会有很多噪音，很多模型可能并不好，比如相关的数据并不适合生成模型（例如行情太极端），这样保留原来的模型反而是更好的选择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2BE90-6833-4389-AD6F-DA1F5AAA7354}"/>
              </a:ext>
            </a:extLst>
          </p:cNvPr>
          <p:cNvSpPr txBox="1"/>
          <p:nvPr/>
        </p:nvSpPr>
        <p:spPr>
          <a:xfrm>
            <a:off x="322671" y="1269161"/>
            <a:ext cx="293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平均权重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A8D6C-E001-0C5C-2FFC-2B5A0038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45" y="1114927"/>
            <a:ext cx="4355614" cy="27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CDA4CC-40E7-24CE-D4FE-70444D644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44" y="2334797"/>
            <a:ext cx="18764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逐月生成交易结果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5122EE-AB5C-4CA3-A5FA-EE36B704E48F}"/>
              </a:ext>
            </a:extLst>
          </p:cNvPr>
          <p:cNvSpPr txBox="1"/>
          <p:nvPr/>
        </p:nvSpPr>
        <p:spPr>
          <a:xfrm>
            <a:off x="710360" y="1216681"/>
            <a:ext cx="6755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样本内外的时候，只用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月以前的数据训练，对</a:t>
            </a:r>
            <a:r>
              <a:rPr lang="en-US" altLang="zh-CN" dirty="0"/>
              <a:t>2020</a:t>
            </a:r>
            <a:r>
              <a:rPr lang="zh-CN" altLang="en-US" dirty="0"/>
              <a:t>年来说，已经有</a:t>
            </a:r>
            <a:r>
              <a:rPr lang="en-US" altLang="zh-CN" dirty="0"/>
              <a:t>1</a:t>
            </a:r>
            <a:r>
              <a:rPr lang="zh-CN" altLang="en-US" dirty="0"/>
              <a:t>年的数据没用到，对于</a:t>
            </a:r>
            <a:r>
              <a:rPr lang="en-US" altLang="zh-CN" dirty="0"/>
              <a:t>2021</a:t>
            </a:r>
            <a:r>
              <a:rPr lang="zh-CN" altLang="en-US" dirty="0"/>
              <a:t>年来说，有两年的数据没有用到，所以模型未必适合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滚动的时候则一直用到最新的数据，并且删除旧的数据，更贴近当前的行情，所以可能表现更好，也可能训练集不适合训练模型，反而更差，需要仔细研究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因此，并不是说更严谨的方法表现更差或更好。实盘的时候，筛选策略时可以更为仔细，有可能比滚动优化表现更好</a:t>
            </a:r>
          </a:p>
        </p:txBody>
      </p:sp>
    </p:spTree>
    <p:extLst>
      <p:ext uri="{BB962C8B-B14F-4D97-AF65-F5344CB8AC3E}">
        <p14:creationId xmlns:p14="http://schemas.microsoft.com/office/powerpoint/2010/main" val="20952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E2BE90-6833-4389-AD6F-DA1F5AAA7354}"/>
              </a:ext>
            </a:extLst>
          </p:cNvPr>
          <p:cNvSpPr txBox="1"/>
          <p:nvPr/>
        </p:nvSpPr>
        <p:spPr>
          <a:xfrm>
            <a:off x="340065" y="1105584"/>
            <a:ext cx="8010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可以使用其它模型进行滚动，比如</a:t>
            </a:r>
            <a:r>
              <a:rPr lang="en-US" altLang="zh-CN" dirty="0"/>
              <a:t>ridge, elastic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14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之前是每个品种分别建模，优点是可以更贴近每个品种，缺点是数据量不够泛化能力不行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甚至一些品种用</a:t>
            </a:r>
            <a:r>
              <a:rPr lang="en-US" altLang="zh-CN" dirty="0"/>
              <a:t>lasso</a:t>
            </a:r>
            <a:r>
              <a:rPr lang="zh-CN" altLang="en-US" dirty="0"/>
              <a:t>训练得不到有效的模型，系数都是零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今天先研究多品种一起联合建模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多品种一起交易次数更多，不容易过度拟合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8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042B0-0AFC-44C7-A071-D6EB8F759729}"/>
              </a:ext>
            </a:extLst>
          </p:cNvPr>
          <p:cNvSpPr txBox="1"/>
          <p:nvPr/>
        </p:nvSpPr>
        <p:spPr>
          <a:xfrm>
            <a:off x="776377" y="1021430"/>
            <a:ext cx="492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合并训练集数据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合并前，各品种分别标准化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9F24E-6414-4058-B8BC-A996CA55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979918"/>
            <a:ext cx="8429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042B0-0AFC-44C7-A071-D6EB8F759729}"/>
              </a:ext>
            </a:extLst>
          </p:cNvPr>
          <p:cNvSpPr txBox="1"/>
          <p:nvPr/>
        </p:nvSpPr>
        <p:spPr>
          <a:xfrm>
            <a:off x="441659" y="1121434"/>
            <a:ext cx="890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/>
              <a:t>lasso</a:t>
            </a:r>
            <a:r>
              <a:rPr lang="zh-CN" altLang="en-US" dirty="0"/>
              <a:t>建模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合并之后再进行一次标准化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46C7AB-0FB4-4BB2-85E1-EE65FBEB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0" y="1832611"/>
            <a:ext cx="7840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A042B0-0AFC-44C7-A071-D6EB8F759729}"/>
              </a:ext>
            </a:extLst>
          </p:cNvPr>
          <p:cNvSpPr txBox="1"/>
          <p:nvPr/>
        </p:nvSpPr>
        <p:spPr>
          <a:xfrm>
            <a:off x="776377" y="1121434"/>
            <a:ext cx="492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/>
              <a:t>lasso</a:t>
            </a:r>
            <a:r>
              <a:rPr lang="zh-CN" altLang="en-US" dirty="0"/>
              <a:t>建模</a:t>
            </a:r>
            <a:endParaRPr lang="en-US" altLang="zh-CN" dirty="0"/>
          </a:p>
          <a:p>
            <a:r>
              <a:rPr lang="zh-CN" altLang="en-US" dirty="0"/>
              <a:t>把系数映射回去原来的品种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45245-902F-45A9-9126-92642313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971675"/>
            <a:ext cx="6943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74B53-B99D-990B-56BC-3089E06E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655" y="2159839"/>
            <a:ext cx="4493461" cy="281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2AD248-4604-ED22-5E85-D137F3925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781" y="1132472"/>
            <a:ext cx="4657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多品种联合建模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C2D4F-8996-4EF0-9DF9-9FDB989B701E}"/>
              </a:ext>
            </a:extLst>
          </p:cNvPr>
          <p:cNvSpPr txBox="1"/>
          <p:nvPr/>
        </p:nvSpPr>
        <p:spPr>
          <a:xfrm>
            <a:off x="586595" y="1190444"/>
            <a:ext cx="662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联合建模的效果比之前单独建模要好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244" y="442632"/>
            <a:ext cx="7498080" cy="857250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/>
              <a:t>逐月训练模型</a:t>
            </a:r>
            <a:br>
              <a:rPr lang="en-US" altLang="zh-CN" sz="2800" dirty="0"/>
            </a:b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为什么逐月滚动？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对于日内模型，最好可以按日滚动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但那样计算量特别大，所以现在先按月滚动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滚动</a:t>
            </a:r>
            <a:r>
              <a:rPr lang="en-US" altLang="zh-CN" dirty="0"/>
              <a:t>vs</a:t>
            </a:r>
            <a:r>
              <a:rPr lang="zh-CN" altLang="en-US" dirty="0"/>
              <a:t>非滚动？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因为实盘过程本质上是滚动的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不断有新的数据过来，不可能永远用</a:t>
            </a:r>
            <a:r>
              <a:rPr lang="en-US" altLang="zh-CN" dirty="0"/>
              <a:t>2018</a:t>
            </a:r>
            <a:r>
              <a:rPr lang="zh-CN" altLang="en-US" dirty="0"/>
              <a:t>年以前的数据进行训练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</TotalTime>
  <Words>714</Words>
  <Application>Microsoft Office PowerPoint</Application>
  <PresentationFormat>全屏显示(16:9)</PresentationFormat>
  <Paragraphs>105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1.多品种联合建模</vt:lpstr>
      <vt:lpstr>1.多品种联合建模</vt:lpstr>
      <vt:lpstr>1.多品种联合建模</vt:lpstr>
      <vt:lpstr>1.多品种联合建模</vt:lpstr>
      <vt:lpstr>1.多品种联合建模</vt:lpstr>
      <vt:lpstr>1.多品种联合建模</vt:lpstr>
      <vt:lpstr>2.逐月训练模型 </vt:lpstr>
      <vt:lpstr>2.逐月训练模型 </vt:lpstr>
      <vt:lpstr>2.逐月训练模型 </vt:lpstr>
      <vt:lpstr>2.逐月训练模型  </vt:lpstr>
      <vt:lpstr>2.逐月训练模型  </vt:lpstr>
      <vt:lpstr>2.逐月训练模型  </vt:lpstr>
      <vt:lpstr>3.逐月生成预测值 </vt:lpstr>
      <vt:lpstr>3.逐月生成预测值 </vt:lpstr>
      <vt:lpstr>3.逐月生成预测值 </vt:lpstr>
      <vt:lpstr>4.逐月生成交易结果 </vt:lpstr>
      <vt:lpstr>4.逐月生成交易结果 </vt:lpstr>
      <vt:lpstr>4.逐月生成交易结果 </vt:lpstr>
      <vt:lpstr>4.逐月生成交易结果 </vt:lpstr>
      <vt:lpstr>4.逐月生成交易结果 </vt:lpstr>
      <vt:lpstr>4.逐月生成交易结果 </vt:lpstr>
      <vt:lpstr>4.逐月生成交易结果 </vt:lpstr>
      <vt:lpstr>5.总结与作业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859</cp:revision>
  <dcterms:created xsi:type="dcterms:W3CDTF">2014-06-18T03:33:00Z</dcterms:created>
  <dcterms:modified xsi:type="dcterms:W3CDTF">2022-05-01T05:38:12Z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