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307" r:id="rId2"/>
    <p:sldId id="308" r:id="rId3"/>
    <p:sldId id="309" r:id="rId4"/>
    <p:sldId id="310" r:id="rId5"/>
    <p:sldId id="345" r:id="rId6"/>
    <p:sldId id="313" r:id="rId7"/>
    <p:sldId id="315" r:id="rId8"/>
    <p:sldId id="319" r:id="rId9"/>
    <p:sldId id="320" r:id="rId10"/>
    <p:sldId id="356" r:id="rId11"/>
    <p:sldId id="357" r:id="rId12"/>
    <p:sldId id="358" r:id="rId13"/>
    <p:sldId id="359" r:id="rId14"/>
    <p:sldId id="360" r:id="rId15"/>
    <p:sldId id="361" r:id="rId16"/>
    <p:sldId id="331" r:id="rId17"/>
    <p:sldId id="347" r:id="rId18"/>
    <p:sldId id="348" r:id="rId19"/>
    <p:sldId id="349" r:id="rId20"/>
    <p:sldId id="350" r:id="rId21"/>
    <p:sldId id="351" r:id="rId22"/>
    <p:sldId id="352" r:id="rId23"/>
    <p:sldId id="354" r:id="rId24"/>
    <p:sldId id="35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6AA9F-331F-487C-88A0-32843F43BE6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88352-7C3F-43AB-878C-F90983B14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0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5B95DC-CEAF-44D7-AFDC-EB5CAEBE03E2}" type="slidenum">
              <a:rPr lang="en-US"/>
              <a:pPr/>
              <a:t>16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29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783" y="3557542"/>
            <a:ext cx="9777046" cy="866352"/>
          </a:xfrm>
        </p:spPr>
        <p:txBody>
          <a:bodyPr>
            <a:noAutofit/>
          </a:bodyPr>
          <a:lstStyle/>
          <a:p>
            <a:pPr algn="ctr"/>
            <a:br>
              <a:rPr lang="en-US" sz="2400" b="1" dirty="0"/>
            </a:br>
            <a:r>
              <a:rPr lang="en-US" sz="1600" b="1" dirty="0"/>
              <a:t>LECTURE 1: ADMINISTRATIVE ISSUES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2" y="621689"/>
            <a:ext cx="4090988" cy="1453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868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964" y="0"/>
            <a:ext cx="10363200" cy="685800"/>
          </a:xfr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COURSE SYLLABUS AND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94D662-08F3-6321-36C7-0C649E475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867897"/>
              </p:ext>
            </p:extLst>
          </p:nvPr>
        </p:nvGraphicFramePr>
        <p:xfrm>
          <a:off x="422564" y="685799"/>
          <a:ext cx="11339946" cy="60475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6173">
                  <a:extLst>
                    <a:ext uri="{9D8B030D-6E8A-4147-A177-3AD203B41FA5}">
                      <a16:colId xmlns:a16="http://schemas.microsoft.com/office/drawing/2014/main" val="1569541874"/>
                    </a:ext>
                  </a:extLst>
                </a:gridCol>
                <a:gridCol w="1847959">
                  <a:extLst>
                    <a:ext uri="{9D8B030D-6E8A-4147-A177-3AD203B41FA5}">
                      <a16:colId xmlns:a16="http://schemas.microsoft.com/office/drawing/2014/main" val="1285252747"/>
                    </a:ext>
                  </a:extLst>
                </a:gridCol>
                <a:gridCol w="6065653">
                  <a:extLst>
                    <a:ext uri="{9D8B030D-6E8A-4147-A177-3AD203B41FA5}">
                      <a16:colId xmlns:a16="http://schemas.microsoft.com/office/drawing/2014/main" val="1743732270"/>
                    </a:ext>
                  </a:extLst>
                </a:gridCol>
                <a:gridCol w="2250161">
                  <a:extLst>
                    <a:ext uri="{9D8B030D-6E8A-4147-A177-3AD203B41FA5}">
                      <a16:colId xmlns:a16="http://schemas.microsoft.com/office/drawing/2014/main" val="3495992343"/>
                    </a:ext>
                  </a:extLst>
                </a:gridCol>
              </a:tblGrid>
              <a:tr h="464016">
                <a:tc>
                  <a:txBody>
                    <a:bodyPr/>
                    <a:lstStyle/>
                    <a:p>
                      <a:pPr marL="12827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WEEK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972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TOPIC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112520" marR="109728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SUB TOPIC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09855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DELIVERABLES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041886"/>
                  </a:ext>
                </a:extLst>
              </a:tr>
              <a:tr h="1801735">
                <a:tc>
                  <a:txBody>
                    <a:bodyPr/>
                    <a:lstStyle/>
                    <a:p>
                      <a:pPr marL="71120" marR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Week 1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120" marR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Administrative</a:t>
                      </a:r>
                    </a:p>
                    <a:p>
                      <a:pPr marL="71120" marR="287655" algn="l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Issues and Introduction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>
                          <a:effectLst/>
                        </a:rPr>
                        <a:t>Administrative Issues</a:t>
                      </a:r>
                    </a:p>
                    <a:p>
                      <a:pPr marL="342900" marR="532765" lvl="0" indent="-34290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>
                          <a:effectLst/>
                        </a:rPr>
                        <a:t>Introduction to Data, warehousing and Business intelligence Concepts</a:t>
                      </a:r>
                    </a:p>
                    <a:p>
                      <a:pPr marL="342900" marR="0" lvl="0" indent="-34290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>
                          <a:effectLst/>
                        </a:rPr>
                        <a:t>Definitions</a:t>
                      </a:r>
                    </a:p>
                    <a:p>
                      <a:pPr marL="342900" marR="24130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>
                          <a:effectLst/>
                        </a:rPr>
                        <a:t>Tools in Data and Data Analytics in the 21</a:t>
                      </a:r>
                      <a:r>
                        <a:rPr lang="en-US" sz="1800" baseline="30000">
                          <a:effectLst/>
                        </a:rPr>
                        <a:t>st</a:t>
                      </a:r>
                      <a:r>
                        <a:rPr lang="en-US" sz="1800">
                          <a:effectLst/>
                        </a:rPr>
                        <a:t> Century</a:t>
                      </a:r>
                    </a:p>
                    <a:p>
                      <a:pPr marL="342900" marR="0" lvl="0" indent="-342900" algn="l">
                        <a:spcBef>
                          <a:spcPts val="15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>
                          <a:effectLst/>
                        </a:rPr>
                        <a:t>Introduction to Business Intelligence</a:t>
                      </a:r>
                      <a:endParaRPr lang="en-US" sz="1800"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1280" marR="55245" algn="l">
                        <a:lnSpc>
                          <a:spcPct val="11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80695" algn="l"/>
                          <a:tab pos="880745" algn="l"/>
                        </a:tabLst>
                      </a:pPr>
                      <a:r>
                        <a:rPr lang="en-US" sz="1800">
                          <a:effectLst/>
                        </a:rPr>
                        <a:t>Set	the	course objectives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995978"/>
                  </a:ext>
                </a:extLst>
              </a:tr>
              <a:tr h="1980380">
                <a:tc>
                  <a:txBody>
                    <a:bodyPr/>
                    <a:lstStyle/>
                    <a:p>
                      <a:pPr marL="71120" marR="0" algn="l">
                        <a:lnSpc>
                          <a:spcPct val="8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Week 2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120" marR="0" algn="l">
                        <a:lnSpc>
                          <a:spcPct val="8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80745" algn="l"/>
                        </a:tabLst>
                      </a:pPr>
                      <a:r>
                        <a:rPr lang="en-US" sz="1800">
                          <a:effectLst/>
                        </a:rPr>
                        <a:t>Introduction to</a:t>
                      </a:r>
                    </a:p>
                    <a:p>
                      <a:pPr marL="71120" marR="326390" algn="l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Business Intelligence and Business analytics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8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>
                          <a:effectLst/>
                        </a:rPr>
                        <a:t>Market Basket Analysis</a:t>
                      </a:r>
                    </a:p>
                    <a:p>
                      <a:pPr marL="342900" marR="0" lvl="0" indent="-342900" algn="l">
                        <a:spcBef>
                          <a:spcPts val="8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>
                          <a:effectLst/>
                        </a:rPr>
                        <a:t>Descriptive, Predictive, and Prescriptive Analytics</a:t>
                      </a:r>
                    </a:p>
                    <a:p>
                      <a:pPr marL="342900" marR="0" lvl="0" indent="-342900" algn="l">
                        <a:spcBef>
                          <a:spcPts val="8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>
                          <a:effectLst/>
                        </a:rPr>
                        <a:t>Analytics Lifecycle: Define, Collect, Analyze, Interpret, and Act</a:t>
                      </a:r>
                    </a:p>
                    <a:p>
                      <a:pPr marL="342900" marR="0" lvl="0" indent="-342900" algn="l">
                        <a:spcBef>
                          <a:spcPts val="8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>
                          <a:effectLst/>
                        </a:rPr>
                        <a:t>Role of Machine Learning in Analytics</a:t>
                      </a:r>
                    </a:p>
                    <a:p>
                      <a:pPr marL="342900" marR="0" lvl="0" indent="-342900" algn="l">
                        <a:spcBef>
                          <a:spcPts val="8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>
                          <a:effectLst/>
                        </a:rPr>
                        <a:t>Key Metrics and KPIs for Business Analytics</a:t>
                      </a:r>
                      <a:endParaRPr lang="en-US" sz="1800"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301800"/>
                  </a:ext>
                </a:extLst>
              </a:tr>
              <a:tr h="1801378">
                <a:tc>
                  <a:txBody>
                    <a:bodyPr/>
                    <a:lstStyle/>
                    <a:p>
                      <a:pPr marL="71120" marR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Week 3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120" marR="0" algn="l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Data Management Best Practices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>
                          <a:effectLst/>
                        </a:rPr>
                        <a:t>Data Wrangling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>
                          <a:effectLst/>
                        </a:rPr>
                        <a:t>Best Practices to implement BI projects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>
                          <a:effectLst/>
                        </a:rPr>
                        <a:t>Data story-telling concepts and use cases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>
                          <a:effectLst/>
                        </a:rPr>
                        <a:t>The role of Data Science in business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>
                          <a:effectLst/>
                        </a:rPr>
                        <a:t>Introduction to Cloud Based BI Tools</a:t>
                      </a:r>
                    </a:p>
                    <a:p>
                      <a:pPr marL="342900" marR="0" lvl="0" indent="-342900" algn="l">
                        <a:spcBef>
                          <a:spcPts val="75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>
                          <a:effectLst/>
                        </a:rPr>
                        <a:t>Data Governance and Master Data Management</a:t>
                      </a:r>
                      <a:endParaRPr lang="en-US" sz="1800"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128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Assignment 1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243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543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964" y="0"/>
            <a:ext cx="10363200" cy="685800"/>
          </a:xfr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COURSE SYLLABUS AND SCHEDULE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C54A91-6138-55B5-9837-01B4CED0C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204365"/>
              </p:ext>
            </p:extLst>
          </p:nvPr>
        </p:nvGraphicFramePr>
        <p:xfrm>
          <a:off x="360218" y="685801"/>
          <a:ext cx="11471564" cy="6145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9823">
                  <a:extLst>
                    <a:ext uri="{9D8B030D-6E8A-4147-A177-3AD203B41FA5}">
                      <a16:colId xmlns:a16="http://schemas.microsoft.com/office/drawing/2014/main" val="185862589"/>
                    </a:ext>
                  </a:extLst>
                </a:gridCol>
                <a:gridCol w="1869408">
                  <a:extLst>
                    <a:ext uri="{9D8B030D-6E8A-4147-A177-3AD203B41FA5}">
                      <a16:colId xmlns:a16="http://schemas.microsoft.com/office/drawing/2014/main" val="3664413314"/>
                    </a:ext>
                  </a:extLst>
                </a:gridCol>
                <a:gridCol w="6136053">
                  <a:extLst>
                    <a:ext uri="{9D8B030D-6E8A-4147-A177-3AD203B41FA5}">
                      <a16:colId xmlns:a16="http://schemas.microsoft.com/office/drawing/2014/main" val="159143354"/>
                    </a:ext>
                  </a:extLst>
                </a:gridCol>
                <a:gridCol w="2276280">
                  <a:extLst>
                    <a:ext uri="{9D8B030D-6E8A-4147-A177-3AD203B41FA5}">
                      <a16:colId xmlns:a16="http://schemas.microsoft.com/office/drawing/2014/main" val="2938426225"/>
                    </a:ext>
                  </a:extLst>
                </a:gridCol>
              </a:tblGrid>
              <a:tr h="488098">
                <a:tc>
                  <a:txBody>
                    <a:bodyPr/>
                    <a:lstStyle/>
                    <a:p>
                      <a:pPr marL="12827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WEEK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marL="29972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TOPIC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marL="1112520" marR="109728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SUB TOPIC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marL="109855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DELIVERABLES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221" marR="67221" marT="0" marB="0"/>
                </a:tc>
                <a:extLst>
                  <a:ext uri="{0D108BD9-81ED-4DB2-BD59-A6C34878D82A}">
                    <a16:rowId xmlns:a16="http://schemas.microsoft.com/office/drawing/2014/main" val="375625299"/>
                  </a:ext>
                </a:extLst>
              </a:tr>
              <a:tr h="2282382">
                <a:tc>
                  <a:txBody>
                    <a:bodyPr/>
                    <a:lstStyle/>
                    <a:p>
                      <a:pPr marL="71120" marR="0" algn="l">
                        <a:lnSpc>
                          <a:spcPct val="8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Week 4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marL="71120" marR="55245" algn="l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tabLst>
                          <a:tab pos="718820" algn="l"/>
                        </a:tabLst>
                      </a:pPr>
                      <a:r>
                        <a:rPr lang="en-US" sz="1800" kern="100">
                          <a:effectLst/>
                        </a:rPr>
                        <a:t>Big Data and BI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 kern="100">
                          <a:effectLst/>
                        </a:rPr>
                        <a:t>Definition and Characteristics of Big Data (Volume, Velocity, Variety, Veracity)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 kern="100">
                          <a:effectLst/>
                        </a:rPr>
                        <a:t>Big Data Technologies: Hadoop, Spark, NoSQL Databases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 kern="100">
                          <a:effectLst/>
                        </a:rPr>
                        <a:t>The Role of Big Data in Business Intelligence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 kern="100">
                          <a:effectLst/>
                        </a:rPr>
                        <a:t>Challenges of Managing and Analyzing Big Data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 kern="100">
                          <a:effectLst/>
                        </a:rPr>
                        <a:t>Big Data Analytics and Use Cases</a:t>
                      </a:r>
                      <a:endParaRPr lang="en-US" sz="1800" kern="100"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marL="81280" marR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Assignment 1 due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221" marR="67221" marT="0" marB="0"/>
                </a:tc>
                <a:extLst>
                  <a:ext uri="{0D108BD9-81ED-4DB2-BD59-A6C34878D82A}">
                    <a16:rowId xmlns:a16="http://schemas.microsoft.com/office/drawing/2014/main" val="1207275451"/>
                  </a:ext>
                </a:extLst>
              </a:tr>
              <a:tr h="1309914">
                <a:tc>
                  <a:txBody>
                    <a:bodyPr/>
                    <a:lstStyle/>
                    <a:p>
                      <a:pPr marL="71120" marR="0" algn="l">
                        <a:lnSpc>
                          <a:spcPct val="8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Week 5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marL="71120" marR="55245" algn="l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tabLst>
                          <a:tab pos="718820" algn="l"/>
                        </a:tabLst>
                      </a:pPr>
                      <a:r>
                        <a:rPr lang="en-US" sz="1800" kern="100">
                          <a:effectLst/>
                        </a:rPr>
                        <a:t>Using BI to Improve Organizational Performance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 kern="100">
                          <a:effectLst/>
                        </a:rPr>
                        <a:t>The role of business processes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 kern="100">
                          <a:effectLst/>
                        </a:rPr>
                        <a:t>Becoming Data Driven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 kern="100">
                          <a:effectLst/>
                        </a:rPr>
                        <a:t>Defining Winning KPIs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 kern="100">
                          <a:effectLst/>
                        </a:rPr>
                        <a:t>Approach to Implementation (KPIs)</a:t>
                      </a:r>
                      <a:endParaRPr lang="en-US" sz="1800" kern="100"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marL="81280" marR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221" marR="67221" marT="0" marB="0"/>
                </a:tc>
                <a:extLst>
                  <a:ext uri="{0D108BD9-81ED-4DB2-BD59-A6C34878D82A}">
                    <a16:rowId xmlns:a16="http://schemas.microsoft.com/office/drawing/2014/main" val="2774372320"/>
                  </a:ext>
                </a:extLst>
              </a:tr>
              <a:tr h="1495645">
                <a:tc>
                  <a:txBody>
                    <a:bodyPr/>
                    <a:lstStyle/>
                    <a:p>
                      <a:pPr marL="71120" marR="0" algn="l">
                        <a:lnSpc>
                          <a:spcPct val="8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Week 6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marL="71120" marR="55245" algn="l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tabLst>
                          <a:tab pos="718820" algn="l"/>
                        </a:tabLst>
                      </a:pPr>
                      <a:r>
                        <a:rPr lang="en-US" sz="1800" kern="100">
                          <a:effectLst/>
                        </a:rPr>
                        <a:t>Big Data Fundamentals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 kern="100">
                          <a:effectLst/>
                        </a:rPr>
                        <a:t>Big Data Introduction 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 kern="100">
                          <a:effectLst/>
                        </a:rPr>
                        <a:t>Big Data Technology 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 kern="100">
                          <a:effectLst/>
                        </a:rPr>
                        <a:t>Drivers and Enablers for Big Data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 kern="100">
                          <a:effectLst/>
                        </a:rPr>
                        <a:t>Hadoop Ecosystems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 kern="100">
                          <a:effectLst/>
                        </a:rPr>
                        <a:t>No SQL Fundamentals</a:t>
                      </a:r>
                      <a:endParaRPr lang="en-US" sz="1800" kern="100"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marL="81280" marR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221" marR="67221" marT="0" marB="0"/>
                </a:tc>
                <a:extLst>
                  <a:ext uri="{0D108BD9-81ED-4DB2-BD59-A6C34878D82A}">
                    <a16:rowId xmlns:a16="http://schemas.microsoft.com/office/drawing/2014/main" val="1481729085"/>
                  </a:ext>
                </a:extLst>
              </a:tr>
              <a:tr h="485323">
                <a:tc gridSpan="4">
                  <a:txBody>
                    <a:bodyPr/>
                    <a:lstStyle/>
                    <a:p>
                      <a:pPr marL="8128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CAT ONE</a:t>
                      </a:r>
                      <a:endParaRPr lang="en-US" sz="18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221" marR="6722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62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54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964" y="0"/>
            <a:ext cx="10363200" cy="685800"/>
          </a:xfr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COURSE SYLLABUS AND SCHEDULE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C54A91-6138-55B5-9837-01B4CED0CFB4}"/>
              </a:ext>
            </a:extLst>
          </p:cNvPr>
          <p:cNvGraphicFramePr>
            <a:graphicFrameLocks noGrp="1"/>
          </p:cNvGraphicFramePr>
          <p:nvPr/>
        </p:nvGraphicFramePr>
        <p:xfrm>
          <a:off x="360218" y="685801"/>
          <a:ext cx="11471564" cy="6145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9823">
                  <a:extLst>
                    <a:ext uri="{9D8B030D-6E8A-4147-A177-3AD203B41FA5}">
                      <a16:colId xmlns:a16="http://schemas.microsoft.com/office/drawing/2014/main" val="185862589"/>
                    </a:ext>
                  </a:extLst>
                </a:gridCol>
                <a:gridCol w="1869408">
                  <a:extLst>
                    <a:ext uri="{9D8B030D-6E8A-4147-A177-3AD203B41FA5}">
                      <a16:colId xmlns:a16="http://schemas.microsoft.com/office/drawing/2014/main" val="3664413314"/>
                    </a:ext>
                  </a:extLst>
                </a:gridCol>
                <a:gridCol w="6136053">
                  <a:extLst>
                    <a:ext uri="{9D8B030D-6E8A-4147-A177-3AD203B41FA5}">
                      <a16:colId xmlns:a16="http://schemas.microsoft.com/office/drawing/2014/main" val="159143354"/>
                    </a:ext>
                  </a:extLst>
                </a:gridCol>
                <a:gridCol w="2276280">
                  <a:extLst>
                    <a:ext uri="{9D8B030D-6E8A-4147-A177-3AD203B41FA5}">
                      <a16:colId xmlns:a16="http://schemas.microsoft.com/office/drawing/2014/main" val="2938426225"/>
                    </a:ext>
                  </a:extLst>
                </a:gridCol>
              </a:tblGrid>
              <a:tr h="488098">
                <a:tc>
                  <a:txBody>
                    <a:bodyPr/>
                    <a:lstStyle/>
                    <a:p>
                      <a:pPr marL="12827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WEEK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marL="29972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TOPIC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marL="1112520" marR="109728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SUB TOPIC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marL="109855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DELIVERABLES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221" marR="67221" marT="0" marB="0"/>
                </a:tc>
                <a:extLst>
                  <a:ext uri="{0D108BD9-81ED-4DB2-BD59-A6C34878D82A}">
                    <a16:rowId xmlns:a16="http://schemas.microsoft.com/office/drawing/2014/main" val="375625299"/>
                  </a:ext>
                </a:extLst>
              </a:tr>
              <a:tr h="2282382">
                <a:tc>
                  <a:txBody>
                    <a:bodyPr/>
                    <a:lstStyle/>
                    <a:p>
                      <a:pPr marL="71120" marR="0" algn="l">
                        <a:lnSpc>
                          <a:spcPct val="8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Week 4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marL="71120" marR="55245" algn="l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tabLst>
                          <a:tab pos="718820" algn="l"/>
                        </a:tabLst>
                      </a:pPr>
                      <a:r>
                        <a:rPr lang="en-US" sz="1800" kern="100">
                          <a:effectLst/>
                        </a:rPr>
                        <a:t>Big Data and BI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 kern="100">
                          <a:effectLst/>
                        </a:rPr>
                        <a:t>Definition and Characteristics of Big Data (Volume, Velocity, Variety, Veracity)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 kern="100">
                          <a:effectLst/>
                        </a:rPr>
                        <a:t>Big Data Technologies: Hadoop, Spark, NoSQL Databases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 kern="100">
                          <a:effectLst/>
                        </a:rPr>
                        <a:t>The Role of Big Data in Business Intelligence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 kern="100">
                          <a:effectLst/>
                        </a:rPr>
                        <a:t>Challenges of Managing and Analyzing Big Data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 kern="100">
                          <a:effectLst/>
                        </a:rPr>
                        <a:t>Big Data Analytics and Use Cases</a:t>
                      </a:r>
                      <a:endParaRPr lang="en-US" sz="1800" kern="100"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marL="81280" marR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Assignment 1 due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221" marR="67221" marT="0" marB="0"/>
                </a:tc>
                <a:extLst>
                  <a:ext uri="{0D108BD9-81ED-4DB2-BD59-A6C34878D82A}">
                    <a16:rowId xmlns:a16="http://schemas.microsoft.com/office/drawing/2014/main" val="1207275451"/>
                  </a:ext>
                </a:extLst>
              </a:tr>
              <a:tr h="1309914">
                <a:tc>
                  <a:txBody>
                    <a:bodyPr/>
                    <a:lstStyle/>
                    <a:p>
                      <a:pPr marL="71120" marR="0" algn="l">
                        <a:lnSpc>
                          <a:spcPct val="8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Week 5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marL="71120" marR="55245" algn="l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tabLst>
                          <a:tab pos="718820" algn="l"/>
                        </a:tabLst>
                      </a:pPr>
                      <a:r>
                        <a:rPr lang="en-US" sz="1800" kern="100">
                          <a:effectLst/>
                        </a:rPr>
                        <a:t>Using BI to Improve Organizational Performance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 kern="100">
                          <a:effectLst/>
                        </a:rPr>
                        <a:t>The role of business processes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 kern="100">
                          <a:effectLst/>
                        </a:rPr>
                        <a:t>Becoming Data Driven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 kern="100">
                          <a:effectLst/>
                        </a:rPr>
                        <a:t>Defining Winning KPIs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 kern="100">
                          <a:effectLst/>
                        </a:rPr>
                        <a:t>Approach to Implementation (KPIs)</a:t>
                      </a:r>
                      <a:endParaRPr lang="en-US" sz="1800" kern="100"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marL="81280" marR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221" marR="67221" marT="0" marB="0"/>
                </a:tc>
                <a:extLst>
                  <a:ext uri="{0D108BD9-81ED-4DB2-BD59-A6C34878D82A}">
                    <a16:rowId xmlns:a16="http://schemas.microsoft.com/office/drawing/2014/main" val="2774372320"/>
                  </a:ext>
                </a:extLst>
              </a:tr>
              <a:tr h="1495645">
                <a:tc>
                  <a:txBody>
                    <a:bodyPr/>
                    <a:lstStyle/>
                    <a:p>
                      <a:pPr marL="71120" marR="0" algn="l">
                        <a:lnSpc>
                          <a:spcPct val="8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Week 6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marL="71120" marR="55245" algn="l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tabLst>
                          <a:tab pos="718820" algn="l"/>
                        </a:tabLst>
                      </a:pPr>
                      <a:r>
                        <a:rPr lang="en-US" sz="1800" kern="100">
                          <a:effectLst/>
                        </a:rPr>
                        <a:t>Big Data Fundamentals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 kern="100">
                          <a:effectLst/>
                        </a:rPr>
                        <a:t>Big Data Introduction 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 kern="100">
                          <a:effectLst/>
                        </a:rPr>
                        <a:t>Big Data Technology 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 kern="100">
                          <a:effectLst/>
                        </a:rPr>
                        <a:t>Drivers and Enablers for Big Data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 kern="100">
                          <a:effectLst/>
                        </a:rPr>
                        <a:t>Hadoop Ecosystems</a:t>
                      </a:r>
                    </a:p>
                    <a:p>
                      <a:pPr marL="342900" marR="0" lvl="0" indent="-342900" algn="l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 kern="100">
                          <a:effectLst/>
                        </a:rPr>
                        <a:t>No SQL Fundamentals</a:t>
                      </a:r>
                      <a:endParaRPr lang="en-US" sz="1800" kern="100"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</a:txBody>
                  <a:tcPr marL="67221" marR="67221" marT="0" marB="0"/>
                </a:tc>
                <a:tc>
                  <a:txBody>
                    <a:bodyPr/>
                    <a:lstStyle/>
                    <a:p>
                      <a:pPr marL="81280" marR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221" marR="67221" marT="0" marB="0"/>
                </a:tc>
                <a:extLst>
                  <a:ext uri="{0D108BD9-81ED-4DB2-BD59-A6C34878D82A}">
                    <a16:rowId xmlns:a16="http://schemas.microsoft.com/office/drawing/2014/main" val="1481729085"/>
                  </a:ext>
                </a:extLst>
              </a:tr>
              <a:tr h="485323">
                <a:tc gridSpan="4">
                  <a:txBody>
                    <a:bodyPr/>
                    <a:lstStyle/>
                    <a:p>
                      <a:pPr marL="81280" marR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CAT ONE</a:t>
                      </a:r>
                      <a:endParaRPr lang="en-US" sz="18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221" marR="6722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62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93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964" y="0"/>
            <a:ext cx="10363200" cy="685800"/>
          </a:xfr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COURSE SYLLABUS AND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CCF098-031F-772C-AC59-BAA0FE0E7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92431"/>
              </p:ext>
            </p:extLst>
          </p:nvPr>
        </p:nvGraphicFramePr>
        <p:xfrm>
          <a:off x="393832" y="685800"/>
          <a:ext cx="11534932" cy="61859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1913">
                  <a:extLst>
                    <a:ext uri="{9D8B030D-6E8A-4147-A177-3AD203B41FA5}">
                      <a16:colId xmlns:a16="http://schemas.microsoft.com/office/drawing/2014/main" val="915878488"/>
                    </a:ext>
                  </a:extLst>
                </a:gridCol>
                <a:gridCol w="2214706">
                  <a:extLst>
                    <a:ext uri="{9D8B030D-6E8A-4147-A177-3AD203B41FA5}">
                      <a16:colId xmlns:a16="http://schemas.microsoft.com/office/drawing/2014/main" val="3135749245"/>
                    </a:ext>
                  </a:extLst>
                </a:gridCol>
                <a:gridCol w="5905886">
                  <a:extLst>
                    <a:ext uri="{9D8B030D-6E8A-4147-A177-3AD203B41FA5}">
                      <a16:colId xmlns:a16="http://schemas.microsoft.com/office/drawing/2014/main" val="1080281352"/>
                    </a:ext>
                  </a:extLst>
                </a:gridCol>
                <a:gridCol w="2122427">
                  <a:extLst>
                    <a:ext uri="{9D8B030D-6E8A-4147-A177-3AD203B41FA5}">
                      <a16:colId xmlns:a16="http://schemas.microsoft.com/office/drawing/2014/main" val="794065013"/>
                    </a:ext>
                  </a:extLst>
                </a:gridCol>
              </a:tblGrid>
              <a:tr h="779603">
                <a:tc>
                  <a:txBody>
                    <a:bodyPr/>
                    <a:lstStyle/>
                    <a:p>
                      <a:pPr marL="63500" marR="15367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WEEK</a:t>
                      </a:r>
                      <a:endParaRPr lang="en-US" sz="1800" b="1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marL="71120" marR="282575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TOPIC</a:t>
                      </a:r>
                      <a:endParaRPr lang="en-US" sz="1800" b="1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marL="299720" marR="0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 b="1" kern="100">
                          <a:effectLst/>
                        </a:rPr>
                        <a:t>SUB TOPIC</a:t>
                      </a:r>
                      <a:endParaRPr lang="en-US" sz="1800" b="1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marL="8128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DELIVERABLES</a:t>
                      </a:r>
                      <a:endParaRPr lang="en-US" sz="1800" b="1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406" marR="67406" marT="0" marB="0"/>
                </a:tc>
                <a:extLst>
                  <a:ext uri="{0D108BD9-81ED-4DB2-BD59-A6C34878D82A}">
                    <a16:rowId xmlns:a16="http://schemas.microsoft.com/office/drawing/2014/main" val="2186942423"/>
                  </a:ext>
                </a:extLst>
              </a:tr>
              <a:tr h="2615370">
                <a:tc>
                  <a:txBody>
                    <a:bodyPr/>
                    <a:lstStyle/>
                    <a:p>
                      <a:pPr marL="63500" marR="15367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Week 7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marL="71120" marR="282575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Data Visualization and Reporting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61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kern="100">
                          <a:effectLst/>
                        </a:rPr>
                        <a:t>Importance of Data Visualization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61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kern="100">
                          <a:effectLst/>
                        </a:rPr>
                        <a:t>Principles of Effective Visualizations (Clarity, Accuracy, Efficiency)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61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kern="100">
                          <a:effectLst/>
                        </a:rPr>
                        <a:t>BI Tools for Visualization: Tableau, Power BI, Google Data Studio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61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kern="100">
                          <a:effectLst/>
                        </a:rPr>
                        <a:t>Types of Visualizations (Charts, Dashboards, Heatmaps, etc.)</a:t>
                      </a:r>
                    </a:p>
                    <a:p>
                      <a:pPr marL="342900" marR="0" lvl="0" indent="-342900">
                        <a:lnSpc>
                          <a:spcPct val="107000"/>
                        </a:lnSpc>
                        <a:spcBef>
                          <a:spcPts val="61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US" sz="1800" kern="100">
                          <a:effectLst/>
                        </a:rPr>
                        <a:t>Storytelling with Data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marL="8128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Assignment 2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406" marR="67406" marT="0" marB="0"/>
                </a:tc>
                <a:extLst>
                  <a:ext uri="{0D108BD9-81ED-4DB2-BD59-A6C34878D82A}">
                    <a16:rowId xmlns:a16="http://schemas.microsoft.com/office/drawing/2014/main" val="1980806658"/>
                  </a:ext>
                </a:extLst>
              </a:tr>
              <a:tr h="804019">
                <a:tc>
                  <a:txBody>
                    <a:bodyPr/>
                    <a:lstStyle/>
                    <a:p>
                      <a:pPr marL="54610" marR="154305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Week 7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marL="71120" marR="56515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Hands-on Session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 kern="100">
                          <a:effectLst/>
                        </a:rPr>
                        <a:t>Hands-on Session, Data Visualization using Power-BI and Tableau </a:t>
                      </a:r>
                    </a:p>
                    <a:p>
                      <a:pPr marL="299720" marR="0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406" marR="67406" marT="0" marB="0"/>
                </a:tc>
                <a:extLst>
                  <a:ext uri="{0D108BD9-81ED-4DB2-BD59-A6C34878D82A}">
                    <a16:rowId xmlns:a16="http://schemas.microsoft.com/office/drawing/2014/main" val="3377039983"/>
                  </a:ext>
                </a:extLst>
              </a:tr>
              <a:tr h="1779244">
                <a:tc>
                  <a:txBody>
                    <a:bodyPr/>
                    <a:lstStyle/>
                    <a:p>
                      <a:pPr marL="54610" marR="154305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Week 8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marL="71120" marR="56515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Predictive Analytics and Machine Learning in BI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 kern="100">
                          <a:effectLst/>
                        </a:rPr>
                        <a:t>Basics of Predictive Modeling</a:t>
                      </a:r>
                    </a:p>
                    <a:p>
                      <a:pPr marL="342900" marR="0" lvl="0" indent="-342900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 kern="100">
                          <a:effectLst/>
                        </a:rPr>
                        <a:t>Common Machine Learning Algorithms: Regression, Classification, Clustering</a:t>
                      </a:r>
                    </a:p>
                    <a:p>
                      <a:pPr marL="342900" marR="0" lvl="0" indent="-342900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 kern="100">
                          <a:effectLst/>
                        </a:rPr>
                        <a:t>Supervised vs Unsupervised Learning</a:t>
                      </a:r>
                    </a:p>
                    <a:p>
                      <a:pPr marL="342900" marR="0" lvl="0" indent="-342900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 kern="100">
                          <a:effectLst/>
                        </a:rPr>
                        <a:t>Use Cases of Predictive Analytics in Business</a:t>
                      </a:r>
                    </a:p>
                    <a:p>
                      <a:pPr marL="342900" marR="0" lvl="0" indent="-342900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 kern="100">
                          <a:effectLst/>
                        </a:rPr>
                        <a:t>Challenges and Best Practices for Implementing Predictive Analytics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406" marR="6740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en-US" sz="18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7406" marR="67406" marT="0" marB="0"/>
                </a:tc>
                <a:extLst>
                  <a:ext uri="{0D108BD9-81ED-4DB2-BD59-A6C34878D82A}">
                    <a16:rowId xmlns:a16="http://schemas.microsoft.com/office/drawing/2014/main" val="675300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063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964" y="0"/>
            <a:ext cx="10363200" cy="685800"/>
          </a:xfr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COURSE SYLLABUS AND SCHEDULE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096449-F581-960D-3EBA-364CF9E28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070444"/>
              </p:ext>
            </p:extLst>
          </p:nvPr>
        </p:nvGraphicFramePr>
        <p:xfrm>
          <a:off x="661555" y="1340759"/>
          <a:ext cx="10868889" cy="55172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1326">
                  <a:extLst>
                    <a:ext uri="{9D8B030D-6E8A-4147-A177-3AD203B41FA5}">
                      <a16:colId xmlns:a16="http://schemas.microsoft.com/office/drawing/2014/main" val="2054983143"/>
                    </a:ext>
                  </a:extLst>
                </a:gridCol>
                <a:gridCol w="2059414">
                  <a:extLst>
                    <a:ext uri="{9D8B030D-6E8A-4147-A177-3AD203B41FA5}">
                      <a16:colId xmlns:a16="http://schemas.microsoft.com/office/drawing/2014/main" val="2350894596"/>
                    </a:ext>
                  </a:extLst>
                </a:gridCol>
                <a:gridCol w="6399341">
                  <a:extLst>
                    <a:ext uri="{9D8B030D-6E8A-4147-A177-3AD203B41FA5}">
                      <a16:colId xmlns:a16="http://schemas.microsoft.com/office/drawing/2014/main" val="3135274638"/>
                    </a:ext>
                  </a:extLst>
                </a:gridCol>
                <a:gridCol w="1066034">
                  <a:extLst>
                    <a:ext uri="{9D8B030D-6E8A-4147-A177-3AD203B41FA5}">
                      <a16:colId xmlns:a16="http://schemas.microsoft.com/office/drawing/2014/main" val="1755304983"/>
                    </a:ext>
                  </a:extLst>
                </a:gridCol>
                <a:gridCol w="142774">
                  <a:extLst>
                    <a:ext uri="{9D8B030D-6E8A-4147-A177-3AD203B41FA5}">
                      <a16:colId xmlns:a16="http://schemas.microsoft.com/office/drawing/2014/main" val="1061660046"/>
                    </a:ext>
                  </a:extLst>
                </a:gridCol>
              </a:tblGrid>
              <a:tr h="1479265">
                <a:tc>
                  <a:txBody>
                    <a:bodyPr/>
                    <a:lstStyle/>
                    <a:p>
                      <a:pPr marL="54610" marR="154305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Week 9</a:t>
                      </a:r>
                      <a:endParaRPr lang="en-US" sz="1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120" marR="56515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BI System Development and Implementation</a:t>
                      </a:r>
                      <a:endParaRPr lang="en-US" sz="16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600" kern="100">
                          <a:effectLst/>
                        </a:rPr>
                        <a:t>Phases of BI System Development</a:t>
                      </a:r>
                    </a:p>
                    <a:p>
                      <a:pPr marL="342900" marR="0" lvl="0" indent="-342900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600" kern="100">
                          <a:effectLst/>
                        </a:rPr>
                        <a:t>BI Tools: Commercial (SAP, Oracle, Microsoft BI) vs Open Source (Pentaho, KNIME)</a:t>
                      </a:r>
                    </a:p>
                    <a:p>
                      <a:pPr marL="342900" marR="0" lvl="0" indent="-342900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600" kern="100">
                          <a:effectLst/>
                        </a:rPr>
                        <a:t>BI Implementation Strategies and Challenges</a:t>
                      </a:r>
                    </a:p>
                    <a:p>
                      <a:pPr marL="342900" marR="0" lvl="0" indent="-342900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600" kern="100">
                          <a:effectLst/>
                        </a:rPr>
                        <a:t>Data Integration Techniques</a:t>
                      </a:r>
                    </a:p>
                    <a:p>
                      <a:pPr marL="342900" marR="0" lvl="0" indent="-342900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600" kern="100">
                          <a:effectLst/>
                        </a:rPr>
                        <a:t>Case Studies of Successful BI Implementations</a:t>
                      </a:r>
                      <a:endParaRPr lang="en-US" sz="1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01843632"/>
                  </a:ext>
                </a:extLst>
              </a:tr>
              <a:tr h="1801445">
                <a:tc>
                  <a:txBody>
                    <a:bodyPr/>
                    <a:lstStyle/>
                    <a:p>
                      <a:pPr marL="63500" marR="9652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Week 10</a:t>
                      </a:r>
                      <a:endParaRPr lang="en-US" sz="1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120" marR="0">
                        <a:lnSpc>
                          <a:spcPct val="107000"/>
                        </a:lnSpc>
                        <a:spcBef>
                          <a:spcPts val="61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Case Study Analysis</a:t>
                      </a:r>
                      <a:endParaRPr lang="en-US" sz="1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Business Case Analysis on use of BI Systems in the following sectors:</a:t>
                      </a:r>
                    </a:p>
                    <a:p>
                      <a:pPr marL="342900" marR="0" lvl="0" indent="-342900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Education sector</a:t>
                      </a:r>
                    </a:p>
                    <a:p>
                      <a:pPr marL="342900" marR="0" lvl="0" indent="-342900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Government Sector</a:t>
                      </a:r>
                    </a:p>
                    <a:p>
                      <a:pPr marL="342900" marR="0" lvl="0" indent="-342900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Agricultural Sector</a:t>
                      </a:r>
                    </a:p>
                    <a:p>
                      <a:pPr marL="342900" marR="0" lvl="0" indent="-342900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Finance Sector</a:t>
                      </a:r>
                    </a:p>
                    <a:p>
                      <a:pPr marL="342900" marR="0" lvl="0" indent="-342900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Non-Governmental Organizations</a:t>
                      </a:r>
                    </a:p>
                    <a:p>
                      <a:pPr marL="342900" marR="0" lvl="0" indent="-342900">
                        <a:lnSpc>
                          <a:spcPct val="10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E-commerce business</a:t>
                      </a:r>
                      <a:endParaRPr lang="en-US" sz="16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00287128"/>
                  </a:ext>
                </a:extLst>
              </a:tr>
              <a:tr h="644424">
                <a:tc>
                  <a:txBody>
                    <a:bodyPr/>
                    <a:lstStyle/>
                    <a:p>
                      <a:pPr marL="63500" marR="9652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1730375" marR="172720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CAT 2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Business Case analysis on Application of Big Data in the Industry</a:t>
                      </a:r>
                      <a:endParaRPr lang="en-US" sz="1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951227"/>
                  </a:ext>
                </a:extLst>
              </a:tr>
              <a:tr h="1592107">
                <a:tc>
                  <a:txBody>
                    <a:bodyPr/>
                    <a:lstStyle/>
                    <a:p>
                      <a:pPr marL="63500" marR="96520" algn="ct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Week 12</a:t>
                      </a:r>
                      <a:endParaRPr lang="en-US" sz="16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120" marR="326390">
                        <a:lnSpc>
                          <a:spcPct val="118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Ethical and Privacy Considerations in BI</a:t>
                      </a:r>
                      <a:endParaRPr lang="en-US" sz="16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Data Privacy Regulations: GDPR, HIPAA, and Others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Ethical Issues in Data Analytics and BI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Ensuring Transparency and Fairness in AI-Driven BI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Balancing Data Security with Business Intelligence Needs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Case Studies on Ethical Challenges in BI</a:t>
                      </a:r>
                      <a:endParaRPr lang="en-US" sz="1600" kern="100" dirty="0"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56533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018EE1-EA94-F5A7-BE39-984F7325B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722477"/>
              </p:ext>
            </p:extLst>
          </p:nvPr>
        </p:nvGraphicFramePr>
        <p:xfrm>
          <a:off x="661555" y="825774"/>
          <a:ext cx="10868889" cy="514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8547">
                  <a:extLst>
                    <a:ext uri="{9D8B030D-6E8A-4147-A177-3AD203B41FA5}">
                      <a16:colId xmlns:a16="http://schemas.microsoft.com/office/drawing/2014/main" val="1402511770"/>
                    </a:ext>
                  </a:extLst>
                </a:gridCol>
                <a:gridCol w="2056190">
                  <a:extLst>
                    <a:ext uri="{9D8B030D-6E8A-4147-A177-3AD203B41FA5}">
                      <a16:colId xmlns:a16="http://schemas.microsoft.com/office/drawing/2014/main" val="3323821660"/>
                    </a:ext>
                  </a:extLst>
                </a:gridCol>
                <a:gridCol w="5474270">
                  <a:extLst>
                    <a:ext uri="{9D8B030D-6E8A-4147-A177-3AD203B41FA5}">
                      <a16:colId xmlns:a16="http://schemas.microsoft.com/office/drawing/2014/main" val="384220183"/>
                    </a:ext>
                  </a:extLst>
                </a:gridCol>
                <a:gridCol w="2149882">
                  <a:extLst>
                    <a:ext uri="{9D8B030D-6E8A-4147-A177-3AD203B41FA5}">
                      <a16:colId xmlns:a16="http://schemas.microsoft.com/office/drawing/2014/main" val="2360602182"/>
                    </a:ext>
                  </a:extLst>
                </a:gridCol>
              </a:tblGrid>
              <a:tr h="514985">
                <a:tc>
                  <a:txBody>
                    <a:bodyPr/>
                    <a:lstStyle/>
                    <a:p>
                      <a:pPr marL="63500" marR="15367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WEEK</a:t>
                      </a:r>
                      <a:endParaRPr lang="en-US" sz="2000" b="1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120" marR="282575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TOPIC</a:t>
                      </a:r>
                      <a:endParaRPr lang="en-US" sz="2000" b="1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9720" marR="0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2000" b="1" kern="100">
                          <a:effectLst/>
                        </a:rPr>
                        <a:t>SUB TOPIC</a:t>
                      </a:r>
                      <a:endParaRPr lang="en-US" sz="2000" b="1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128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9071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565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964" y="0"/>
            <a:ext cx="10363200" cy="685800"/>
          </a:xfr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COURSE SYLLABUS AND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B77A21B-EEBA-FC10-ED0A-808AFDA80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781037"/>
              </p:ext>
            </p:extLst>
          </p:nvPr>
        </p:nvGraphicFramePr>
        <p:xfrm>
          <a:off x="456962" y="1489363"/>
          <a:ext cx="11278076" cy="41078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6552">
                  <a:extLst>
                    <a:ext uri="{9D8B030D-6E8A-4147-A177-3AD203B41FA5}">
                      <a16:colId xmlns:a16="http://schemas.microsoft.com/office/drawing/2014/main" val="626763001"/>
                    </a:ext>
                  </a:extLst>
                </a:gridCol>
                <a:gridCol w="2136946">
                  <a:extLst>
                    <a:ext uri="{9D8B030D-6E8A-4147-A177-3AD203B41FA5}">
                      <a16:colId xmlns:a16="http://schemas.microsoft.com/office/drawing/2014/main" val="3996156164"/>
                    </a:ext>
                  </a:extLst>
                </a:gridCol>
                <a:gridCol w="5698523">
                  <a:extLst>
                    <a:ext uri="{9D8B030D-6E8A-4147-A177-3AD203B41FA5}">
                      <a16:colId xmlns:a16="http://schemas.microsoft.com/office/drawing/2014/main" val="2354151362"/>
                    </a:ext>
                  </a:extLst>
                </a:gridCol>
                <a:gridCol w="2047906">
                  <a:extLst>
                    <a:ext uri="{9D8B030D-6E8A-4147-A177-3AD203B41FA5}">
                      <a16:colId xmlns:a16="http://schemas.microsoft.com/office/drawing/2014/main" val="785198696"/>
                    </a:ext>
                  </a:extLst>
                </a:gridCol>
                <a:gridCol w="148149">
                  <a:extLst>
                    <a:ext uri="{9D8B030D-6E8A-4147-A177-3AD203B41FA5}">
                      <a16:colId xmlns:a16="http://schemas.microsoft.com/office/drawing/2014/main" val="1632103600"/>
                    </a:ext>
                  </a:extLst>
                </a:gridCol>
              </a:tblGrid>
              <a:tr h="2414603">
                <a:tc>
                  <a:txBody>
                    <a:bodyPr/>
                    <a:lstStyle/>
                    <a:p>
                      <a:pPr marL="63500" marR="9652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Week 13</a:t>
                      </a:r>
                      <a:endParaRPr lang="en-US" sz="18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120" marR="0">
                        <a:lnSpc>
                          <a:spcPct val="107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Emerging Trends in Business Intelligence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 kern="100">
                          <a:effectLst/>
                        </a:rPr>
                        <a:t>Artificial Intelligence and BI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 kern="100">
                          <a:effectLst/>
                        </a:rPr>
                        <a:t>Self-Service BI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 kern="100">
                          <a:effectLst/>
                        </a:rPr>
                        <a:t>Cloud-Based BI Solutions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 kern="100">
                          <a:effectLst/>
                        </a:rPr>
                        <a:t>Augmented Analytics and Automated Insights</a:t>
                      </a:r>
                    </a:p>
                    <a:p>
                      <a:pPr marL="342900" marR="0" lvl="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 panose="020B0604020202020204" pitchFamily="34" charset="0"/>
                        <a:buChar char="●"/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1800" kern="100">
                          <a:effectLst/>
                        </a:rPr>
                        <a:t>Natural Language Processing (NLP) in BI</a:t>
                      </a:r>
                      <a:endParaRPr lang="en-US" sz="1800" kern="100">
                        <a:effectLst/>
                        <a:latin typeface="Noto Sans Symbols"/>
                        <a:ea typeface="Noto Sans Symbols"/>
                        <a:cs typeface="Noto Sans Symbol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92685880"/>
                  </a:ext>
                </a:extLst>
              </a:tr>
              <a:tr h="690854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REVISION WEEK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3493"/>
                  </a:ext>
                </a:extLst>
              </a:tr>
              <a:tr h="1002416">
                <a:tc>
                  <a:txBody>
                    <a:bodyPr/>
                    <a:lstStyle/>
                    <a:p>
                      <a:pPr marL="71120" marR="0">
                        <a:lnSpc>
                          <a:spcPct val="9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Week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15 and 16</a:t>
                      </a:r>
                      <a:endParaRPr lang="en-US" sz="18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marL="1746250" marR="172720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END OF SEMESTER EXAMS</a:t>
                      </a:r>
                      <a:endParaRPr lang="en-US" sz="18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7199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B71617-38A1-5F14-3383-925FFBCAC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334867"/>
              </p:ext>
            </p:extLst>
          </p:nvPr>
        </p:nvGraphicFramePr>
        <p:xfrm>
          <a:off x="456962" y="974378"/>
          <a:ext cx="11278076" cy="514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3293">
                  <a:extLst>
                    <a:ext uri="{9D8B030D-6E8A-4147-A177-3AD203B41FA5}">
                      <a16:colId xmlns:a16="http://schemas.microsoft.com/office/drawing/2014/main" val="140251177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323821660"/>
                    </a:ext>
                  </a:extLst>
                </a:gridCol>
                <a:gridCol w="5680363">
                  <a:extLst>
                    <a:ext uri="{9D8B030D-6E8A-4147-A177-3AD203B41FA5}">
                      <a16:colId xmlns:a16="http://schemas.microsoft.com/office/drawing/2014/main" val="384220183"/>
                    </a:ext>
                  </a:extLst>
                </a:gridCol>
                <a:gridCol w="2230820">
                  <a:extLst>
                    <a:ext uri="{9D8B030D-6E8A-4147-A177-3AD203B41FA5}">
                      <a16:colId xmlns:a16="http://schemas.microsoft.com/office/drawing/2014/main" val="2360602182"/>
                    </a:ext>
                  </a:extLst>
                </a:gridCol>
              </a:tblGrid>
              <a:tr h="514985">
                <a:tc>
                  <a:txBody>
                    <a:bodyPr/>
                    <a:lstStyle/>
                    <a:p>
                      <a:pPr marL="63500" marR="15367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WEEK</a:t>
                      </a:r>
                      <a:endParaRPr lang="en-US" sz="2000" b="1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71120" marR="282575">
                        <a:lnSpc>
                          <a:spcPct val="14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TOPIC</a:t>
                      </a:r>
                      <a:endParaRPr lang="en-US" sz="2000" b="1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99720" marR="0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  <a:tabLst>
                          <a:tab pos="299720" algn="l"/>
                          <a:tab pos="300355" algn="l"/>
                        </a:tabLst>
                      </a:pPr>
                      <a:r>
                        <a:rPr lang="en-US" sz="2000" b="1" kern="100">
                          <a:effectLst/>
                        </a:rPr>
                        <a:t>SUB TOPIC</a:t>
                      </a:r>
                      <a:endParaRPr lang="en-US" sz="2000" b="1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8128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DELIVERABLES</a:t>
                      </a:r>
                      <a:endParaRPr lang="en-US" sz="2000" b="1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9071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789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88" y="1817076"/>
            <a:ext cx="3243381" cy="308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99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92" y="280014"/>
            <a:ext cx="9347199" cy="685800"/>
          </a:xfr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INTRODUCTIONS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7" y="1598159"/>
            <a:ext cx="10919208" cy="490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96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92" y="280014"/>
            <a:ext cx="9347199" cy="685800"/>
          </a:xfr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INTRODUCTIONS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1128576"/>
            <a:ext cx="10376944" cy="505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60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92" y="280014"/>
            <a:ext cx="9347199" cy="685800"/>
          </a:xfr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INTRODUCTIONS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28" y="1549036"/>
            <a:ext cx="10977739" cy="432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7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270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0615" y="1140681"/>
            <a:ext cx="8698524" cy="5072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3600" dirty="0">
                <a:solidFill>
                  <a:schemeClr val="tx1"/>
                </a:solidFill>
              </a:rPr>
              <a:t>Mr. Daniel Njeru</a:t>
            </a:r>
          </a:p>
          <a:p>
            <a:pPr marL="0" indent="0" algn="ctr">
              <a:buFont typeface="Wingdings 3" charset="2"/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Font typeface="Wingdings 3" charset="2"/>
              <a:buNone/>
            </a:pPr>
            <a:r>
              <a:rPr lang="en-US" sz="3200" dirty="0"/>
              <a:t>Email Address: daniel.njeru@zetech.ac.ke</a:t>
            </a:r>
          </a:p>
          <a:p>
            <a:pPr marL="0" indent="0" algn="ctr">
              <a:buFont typeface="Wingdings 3" charset="2"/>
              <a:buNone/>
            </a:pPr>
            <a:r>
              <a:rPr lang="en-US" sz="3200" dirty="0"/>
              <a:t>Phone number: +254719321351</a:t>
            </a:r>
          </a:p>
          <a:p>
            <a:pPr marL="0" indent="0" algn="ctr">
              <a:buFont typeface="Wingdings 3" charset="2"/>
              <a:buNone/>
            </a:pPr>
            <a:endParaRPr lang="en-US" sz="3200" dirty="0"/>
          </a:p>
          <a:p>
            <a:pPr marL="0" indent="0" algn="ctr">
              <a:buFont typeface="Wingdings 3" charset="2"/>
              <a:buNone/>
            </a:pPr>
            <a:r>
              <a:rPr lang="en-US" sz="2800" b="1" dirty="0"/>
              <a:t>Unit Code:</a:t>
            </a:r>
          </a:p>
          <a:p>
            <a:pPr marL="0" indent="0" algn="ctr">
              <a:buNone/>
            </a:pPr>
            <a:r>
              <a:rPr lang="en-US" sz="2800" dirty="0"/>
              <a:t>BSD 411</a:t>
            </a:r>
          </a:p>
          <a:p>
            <a:pPr marL="0" indent="0" algn="ctr">
              <a:buNone/>
            </a:pPr>
            <a:r>
              <a:rPr lang="en-US" sz="2800" dirty="0"/>
              <a:t>Unit Name</a:t>
            </a:r>
          </a:p>
          <a:p>
            <a:pPr marL="0" indent="0" algn="ctr">
              <a:buNone/>
            </a:pPr>
            <a:r>
              <a:rPr lang="en-US" sz="3200" dirty="0"/>
              <a:t>BUSINESS INTELLIGENCE AND ANALYTICS</a:t>
            </a:r>
          </a:p>
        </p:txBody>
      </p:sp>
    </p:spTree>
    <p:extLst>
      <p:ext uri="{BB962C8B-B14F-4D97-AF65-F5344CB8AC3E}">
        <p14:creationId xmlns:p14="http://schemas.microsoft.com/office/powerpoint/2010/main" val="3038950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92" y="280014"/>
            <a:ext cx="9347199" cy="685800"/>
          </a:xfr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INTRODUCTIONS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66" y="1375001"/>
            <a:ext cx="10346479" cy="475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71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92" y="280014"/>
            <a:ext cx="9347199" cy="685800"/>
          </a:xfr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INTRODUCTIONS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68" y="1308191"/>
            <a:ext cx="94297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7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92" y="280014"/>
            <a:ext cx="9347199" cy="685800"/>
          </a:xfr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INTRODUCTIONS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40" y="1234302"/>
            <a:ext cx="10200014" cy="57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936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92" y="280014"/>
            <a:ext cx="9347199" cy="685800"/>
          </a:xfr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INTRODUCTIONS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11" y="1330507"/>
            <a:ext cx="92964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80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92" y="280014"/>
            <a:ext cx="9347199" cy="685800"/>
          </a:xfr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INTRODUCTIONS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31" y="1557201"/>
            <a:ext cx="90582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2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270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45481"/>
            <a:ext cx="8959035" cy="4275381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sz="2800" b="1" dirty="0">
                <a:latin typeface="Verdana" pitchFamily="34" charset="0"/>
                <a:ea typeface="굴림" charset="-127"/>
              </a:rPr>
              <a:t>Class Representative- </a:t>
            </a:r>
            <a:r>
              <a:rPr lang="en-US" altLang="ko-KR" sz="2800" dirty="0">
                <a:latin typeface="Verdana" pitchFamily="34" charset="0"/>
                <a:ea typeface="굴림" charset="-127"/>
              </a:rPr>
              <a:t>Done? Volunteers?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ko-KR" sz="28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ko-KR" sz="2800" dirty="0"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sz="2800" b="1" dirty="0">
                <a:latin typeface="Verdana" pitchFamily="34" charset="0"/>
                <a:ea typeface="굴림" charset="-127"/>
              </a:rPr>
              <a:t>Groups’ Formation- No need for groups</a:t>
            </a:r>
            <a:endParaRPr lang="en-US" altLang="ko-KR" sz="1800" dirty="0">
              <a:latin typeface="Verdana" pitchFamily="34" charset="0"/>
              <a:ea typeface="굴림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1800" dirty="0">
                <a:latin typeface="Verdana" pitchFamily="34" charset="0"/>
                <a:ea typeface="굴림" charset="-127"/>
              </a:rPr>
              <a:t>Two assignments to be done in groups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ko-KR" sz="1800" dirty="0">
              <a:latin typeface="Verdana" pitchFamily="34" charset="0"/>
              <a:ea typeface="굴림" charset="-127"/>
            </a:endParaRPr>
          </a:p>
          <a:p>
            <a:pPr marL="0" indent="0" algn="ctr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567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270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Course Purpose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24000"/>
            <a:ext cx="9919855" cy="41968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To evaluate strategic </a:t>
            </a:r>
            <a:r>
              <a:rPr lang="en-US" sz="3200" dirty="0">
                <a:solidFill>
                  <a:srgbClr val="FF0000"/>
                </a:solidFill>
              </a:rPr>
              <a:t>use of BI technology </a:t>
            </a:r>
            <a:r>
              <a:rPr lang="en-US" sz="3200" dirty="0"/>
              <a:t>for </a:t>
            </a:r>
            <a:r>
              <a:rPr lang="en-US" sz="3200" dirty="0">
                <a:solidFill>
                  <a:srgbClr val="FF0000"/>
                </a:solidFill>
              </a:rPr>
              <a:t>strategic advantage</a:t>
            </a:r>
            <a:r>
              <a:rPr lang="en-US" sz="3200" dirty="0"/>
              <a:t>, and to provide </a:t>
            </a:r>
            <a:r>
              <a:rPr lang="en-US" sz="3200" dirty="0">
                <a:solidFill>
                  <a:srgbClr val="FF0000"/>
                </a:solidFill>
              </a:rPr>
              <a:t>practical</a:t>
            </a:r>
            <a:r>
              <a:rPr lang="en-US" sz="3200" dirty="0"/>
              <a:t> understanding of the </a:t>
            </a:r>
            <a:r>
              <a:rPr lang="en-US" sz="3200" dirty="0">
                <a:solidFill>
                  <a:srgbClr val="FF0000"/>
                </a:solidFill>
              </a:rPr>
              <a:t>BI concepts </a:t>
            </a:r>
            <a:r>
              <a:rPr lang="en-US" sz="3200" dirty="0"/>
              <a:t>and </a:t>
            </a:r>
            <a:r>
              <a:rPr lang="en-US" sz="3200" dirty="0">
                <a:solidFill>
                  <a:srgbClr val="FF0000"/>
                </a:solidFill>
              </a:rPr>
              <a:t>technologies</a:t>
            </a:r>
            <a:r>
              <a:rPr lang="en-US" sz="3200" dirty="0"/>
              <a:t> in </a:t>
            </a:r>
            <a:r>
              <a:rPr lang="en-US" sz="3200" dirty="0">
                <a:solidFill>
                  <a:srgbClr val="FF0000"/>
                </a:solidFill>
              </a:rPr>
              <a:t>business organizations</a:t>
            </a:r>
            <a:r>
              <a:rPr lang="en-US" sz="3200" dirty="0"/>
              <a:t>. </a:t>
            </a:r>
          </a:p>
          <a:p>
            <a:pPr marL="0" lv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606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270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Key Course Objectives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9718766" cy="41968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By the end of the course unit a student shall be able to:</a:t>
            </a:r>
          </a:p>
          <a:p>
            <a:pPr lvl="0">
              <a:buFont typeface="+mj-lt"/>
              <a:buAutoNum type="arabicPeriod"/>
            </a:pPr>
            <a:r>
              <a:rPr lang="en-US" sz="2400" dirty="0"/>
              <a:t>Apply theoretical concepts of the course to the decision-making and BI processes and technologies for making appropriate managerial decisions in future real-life situations.</a:t>
            </a:r>
          </a:p>
          <a:p>
            <a:pPr lvl="0">
              <a:buFont typeface="+mj-lt"/>
              <a:buAutoNum type="arabicPeriod"/>
            </a:pPr>
            <a:r>
              <a:rPr lang="en-US" sz="2400" dirty="0"/>
              <a:t>Undertake systematic investigation/research related to the decision support and BI systems and technologies for today’s dynamic business environment. 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Develop professional attitudes in students in relation to team work, interpersonal communication, and business ethics</a:t>
            </a:r>
            <a:endParaRPr lang="en-US" sz="2800" dirty="0"/>
          </a:p>
          <a:p>
            <a:pPr marL="0" lv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243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846" y="4223851"/>
            <a:ext cx="6084278" cy="1954211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Class Lectures, Discussions Forums, Class Presentations 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Case analysis, discussion and presentations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Active participation required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09600" y="357981"/>
            <a:ext cx="6324600" cy="715962"/>
          </a:xfrm>
          <a:prstGeom prst="rect">
            <a:avLst/>
          </a:prstGeom>
          <a:solidFill>
            <a:schemeClr val="tx1"/>
          </a:solidFill>
          <a:ln w="571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Course Structure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09600" y="3387969"/>
            <a:ext cx="6324600" cy="715962"/>
          </a:xfrm>
          <a:prstGeom prst="rect">
            <a:avLst/>
          </a:prstGeom>
          <a:solidFill>
            <a:schemeClr val="tx1"/>
          </a:solidFill>
          <a:ln w="571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Teaching methodology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9734" y="1433758"/>
            <a:ext cx="8430176" cy="678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3HRS of class lectures and Practical Sessions Per week.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0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371600"/>
            <a:ext cx="9972431" cy="5181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Provide an environment in which students can actively learn practical skills and knowledge necessary to meet the set objectives</a:t>
            </a:r>
          </a:p>
          <a:p>
            <a:r>
              <a:rPr lang="en-US" sz="3600" dirty="0">
                <a:solidFill>
                  <a:schemeClr val="tx1"/>
                </a:solidFill>
              </a:rPr>
              <a:t>Provide an in-depth of concepts relating to Business intelligence and Data analytics assuming there is no prior knowledge acquired by the learners</a:t>
            </a:r>
          </a:p>
          <a:p>
            <a:r>
              <a:rPr lang="en-US" sz="3600" dirty="0">
                <a:solidFill>
                  <a:schemeClr val="tx1"/>
                </a:solidFill>
              </a:rPr>
              <a:t>Have an </a:t>
            </a:r>
            <a:r>
              <a:rPr lang="en-US" sz="3600" b="1" dirty="0">
                <a:solidFill>
                  <a:schemeClr val="tx1"/>
                </a:solidFill>
              </a:rPr>
              <a:t>open office hours- </a:t>
            </a:r>
            <a:r>
              <a:rPr lang="en-US" sz="2800" b="1" dirty="0">
                <a:solidFill>
                  <a:schemeClr val="tx1"/>
                </a:solidFill>
              </a:rPr>
              <a:t>Every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Thursday and Friday in Mangu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877" y="381001"/>
            <a:ext cx="8698523" cy="715963"/>
          </a:xfr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What’s the Lecturer’s Job?</a:t>
            </a:r>
          </a:p>
        </p:txBody>
      </p:sp>
    </p:spTree>
    <p:extLst>
      <p:ext uri="{BB962C8B-B14F-4D97-AF65-F5344CB8AC3E}">
        <p14:creationId xmlns:p14="http://schemas.microsoft.com/office/powerpoint/2010/main" val="401957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95400"/>
            <a:ext cx="9632462" cy="5471160"/>
          </a:xfrm>
        </p:spPr>
        <p:txBody>
          <a:bodyPr>
            <a:normAutofit fontScale="55000" lnSpcReduction="20000"/>
          </a:bodyPr>
          <a:lstStyle/>
          <a:p>
            <a:r>
              <a:rPr lang="en-US" sz="3400" dirty="0"/>
              <a:t>Lecture notes</a:t>
            </a:r>
          </a:p>
          <a:p>
            <a:r>
              <a:rPr lang="en-US" sz="3400" dirty="0"/>
              <a:t>Extra Sources Provided </a:t>
            </a:r>
          </a:p>
          <a:p>
            <a:r>
              <a:rPr lang="en-US" sz="3400" dirty="0"/>
              <a:t>Internet sources</a:t>
            </a:r>
          </a:p>
          <a:p>
            <a:pPr marL="0" indent="0">
              <a:buNone/>
            </a:pPr>
            <a:r>
              <a:rPr lang="en-US" sz="3600" b="1" dirty="0"/>
              <a:t>Course Books:</a:t>
            </a:r>
          </a:p>
          <a:p>
            <a:pPr marL="0" indent="0">
              <a:buNone/>
            </a:pPr>
            <a:r>
              <a:rPr lang="en-US" sz="2500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	</a:t>
            </a:r>
            <a:endParaRPr lang="en-US" sz="2500" dirty="0"/>
          </a:p>
          <a:p>
            <a:pPr lvl="0">
              <a:buFont typeface="+mj-lt"/>
              <a:buAutoNum type="arabicPeriod"/>
            </a:pPr>
            <a:r>
              <a:rPr lang="en-US" sz="3300" dirty="0"/>
              <a:t>Albright, S. C., &amp; Winston, W. L. (2020). </a:t>
            </a:r>
            <a:r>
              <a:rPr lang="en-US" sz="3300" i="1" dirty="0"/>
              <a:t>Business analytics: Data analysis &amp; decision making</a:t>
            </a:r>
            <a:r>
              <a:rPr lang="en-US" sz="3300" dirty="0"/>
              <a:t>. Cengage Learning.</a:t>
            </a:r>
          </a:p>
          <a:p>
            <a:pPr lvl="0">
              <a:buFont typeface="+mj-lt"/>
              <a:buAutoNum type="arabicPeriod"/>
            </a:pPr>
            <a:r>
              <a:rPr lang="en-US" sz="3300" dirty="0" err="1"/>
              <a:t>Sharda</a:t>
            </a:r>
            <a:r>
              <a:rPr lang="en-US" sz="3300" dirty="0"/>
              <a:t>, R., </a:t>
            </a:r>
            <a:r>
              <a:rPr lang="en-US" sz="3300" dirty="0" err="1"/>
              <a:t>Delen</a:t>
            </a:r>
            <a:r>
              <a:rPr lang="en-US" sz="3300" dirty="0"/>
              <a:t>, D., &amp; Turban, E. (2016). </a:t>
            </a:r>
            <a:r>
              <a:rPr lang="en-US" sz="3300" i="1" dirty="0"/>
              <a:t>Business intelligence, analytics, and data science: a managerial perspective</a:t>
            </a:r>
            <a:r>
              <a:rPr lang="en-US" sz="3300" dirty="0"/>
              <a:t>. Pearson.</a:t>
            </a:r>
          </a:p>
          <a:p>
            <a:pPr marL="0" indent="0">
              <a:buNone/>
            </a:pPr>
            <a:r>
              <a:rPr lang="en-US" sz="3300" b="1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  <a:t>Text books for further reading 	</a:t>
            </a:r>
            <a:endParaRPr lang="en-US" sz="3300" dirty="0"/>
          </a:p>
          <a:p>
            <a:pPr lvl="0">
              <a:buFont typeface="+mj-lt"/>
              <a:buAutoNum type="arabicPeriod"/>
            </a:pPr>
            <a:r>
              <a:rPr lang="en-US" sz="3300" dirty="0" err="1"/>
              <a:t>Sabherwal</a:t>
            </a:r>
            <a:r>
              <a:rPr lang="en-US" sz="3300" dirty="0"/>
              <a:t>, R., &amp; Becerra-Fernandez, I. (2013). </a:t>
            </a:r>
            <a:r>
              <a:rPr lang="en-US" sz="3300" i="1" dirty="0"/>
              <a:t>Business intelligence: practices, technologies, and management</a:t>
            </a:r>
            <a:r>
              <a:rPr lang="en-US" sz="3300" dirty="0"/>
              <a:t>. John Wiley &amp; Sons.</a:t>
            </a:r>
          </a:p>
          <a:p>
            <a:pPr lvl="0">
              <a:buFont typeface="+mj-lt"/>
              <a:buAutoNum type="arabicPeriod"/>
            </a:pPr>
            <a:r>
              <a:rPr lang="en-US" sz="3300" dirty="0" err="1"/>
              <a:t>Sauter</a:t>
            </a:r>
            <a:r>
              <a:rPr lang="en-US" sz="3300" dirty="0"/>
              <a:t>, V. L. (2014). </a:t>
            </a:r>
            <a:r>
              <a:rPr lang="en-US" sz="3300" i="1" dirty="0"/>
              <a:t>Decision support systems for business intelligence</a:t>
            </a:r>
            <a:r>
              <a:rPr lang="en-US" sz="3300" dirty="0"/>
              <a:t>. John Wiley &amp; Sons.</a:t>
            </a:r>
          </a:p>
          <a:p>
            <a:pPr lvl="0">
              <a:buFont typeface="+mj-lt"/>
              <a:buAutoNum type="arabicPeriod"/>
            </a:pPr>
            <a:r>
              <a:rPr lang="en-US" sz="3300" dirty="0" err="1"/>
              <a:t>Efraim</a:t>
            </a:r>
            <a:r>
              <a:rPr lang="en-US" sz="3300" dirty="0"/>
              <a:t>, T. (2011). </a:t>
            </a:r>
            <a:r>
              <a:rPr lang="en-US" sz="3300" i="1" dirty="0"/>
              <a:t>Decision support and business intelligence systems</a:t>
            </a:r>
            <a:r>
              <a:rPr lang="en-US" sz="3300" dirty="0"/>
              <a:t>. Pearson Education India.</a:t>
            </a:r>
          </a:p>
          <a:p>
            <a:pPr marL="0" indent="0">
              <a:buNone/>
            </a:pPr>
            <a:br>
              <a:rPr lang="en-US" sz="3300" dirty="0">
                <a:effectLst>
                  <a:outerShdw blurRad="50800" dist="38100" dir="2700000" algn="tl">
                    <a:srgbClr val="000000">
                      <a:alpha val="40000"/>
                    </a:srgbClr>
                  </a:outerShdw>
                </a:effectLst>
              </a:rPr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0662"/>
            <a:ext cx="7444154" cy="715963"/>
          </a:xfr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rPr>
              <a:t>Course References </a:t>
            </a:r>
          </a:p>
        </p:txBody>
      </p:sp>
    </p:spTree>
    <p:extLst>
      <p:ext uri="{BB962C8B-B14F-4D97-AF65-F5344CB8AC3E}">
        <p14:creationId xmlns:p14="http://schemas.microsoft.com/office/powerpoint/2010/main" val="2761176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692" y="1447800"/>
            <a:ext cx="9636370" cy="4953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nb-NO" sz="2800" b="1" dirty="0"/>
              <a:t>Assessment (Tentative)</a:t>
            </a:r>
            <a:endParaRPr lang="en-US" sz="1800" b="1" dirty="0"/>
          </a:p>
          <a:p>
            <a:pPr lvl="1"/>
            <a:endParaRPr lang="en-US" sz="2400" dirty="0"/>
          </a:p>
          <a:p>
            <a:pPr marL="228600" lvl="1" indent="0">
              <a:buNone/>
            </a:pPr>
            <a:r>
              <a:rPr lang="en-US" sz="2800" dirty="0"/>
              <a:t>Two CATs											20%</a:t>
            </a:r>
            <a:endParaRPr lang="en-US" sz="2400" dirty="0"/>
          </a:p>
          <a:p>
            <a:pPr marL="228600" lvl="1" indent="0">
              <a:buNone/>
            </a:pPr>
            <a:r>
              <a:rPr lang="en-US" sz="2800" dirty="0"/>
              <a:t>Assignment One									5%</a:t>
            </a:r>
          </a:p>
          <a:p>
            <a:pPr marL="228600" lvl="1" indent="0">
              <a:buNone/>
            </a:pPr>
            <a:r>
              <a:rPr lang="en-US" sz="2800" dirty="0"/>
              <a:t>Case Analysis Assignment						5%</a:t>
            </a:r>
            <a:endParaRPr lang="en-US" sz="2400" dirty="0"/>
          </a:p>
          <a:p>
            <a:pPr marL="228600" lvl="1" indent="0">
              <a:buNone/>
            </a:pPr>
            <a:r>
              <a:rPr lang="en-US" sz="2800" dirty="0"/>
              <a:t>Final Exam 										70%</a:t>
            </a:r>
            <a:endParaRPr lang="en-US" sz="2400" dirty="0"/>
          </a:p>
          <a:p>
            <a:pPr marL="228600" lvl="1" indent="0">
              <a:buNone/>
            </a:pPr>
            <a:r>
              <a:rPr lang="en-US" sz="2800" dirty="0"/>
              <a:t>Total												</a:t>
            </a:r>
            <a:r>
              <a:rPr lang="en-US" sz="2800" b="1" dirty="0"/>
              <a:t>100</a:t>
            </a:r>
            <a:r>
              <a:rPr lang="en-US" b="1" dirty="0"/>
              <a:t>%</a:t>
            </a:r>
            <a:endParaRPr lang="en-US" sz="1200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Late Submission Rule (LSR): 10% per day off (One week grace period!!)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86" y="293077"/>
            <a:ext cx="9347199" cy="685800"/>
          </a:xfr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Assignments, CATs and Final Examination</a:t>
            </a:r>
          </a:p>
        </p:txBody>
      </p:sp>
    </p:spTree>
    <p:extLst>
      <p:ext uri="{BB962C8B-B14F-4D97-AF65-F5344CB8AC3E}">
        <p14:creationId xmlns:p14="http://schemas.microsoft.com/office/powerpoint/2010/main" val="9446083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515</TotalTime>
  <Words>1190</Words>
  <Application>Microsoft Office PowerPoint</Application>
  <PresentationFormat>Widescreen</PresentationFormat>
  <Paragraphs>239</Paragraphs>
  <Slides>24</Slides>
  <Notes>1</Notes>
  <HiddenSlides>8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Aharoni</vt:lpstr>
      <vt:lpstr>Arial</vt:lpstr>
      <vt:lpstr>Calibri</vt:lpstr>
      <vt:lpstr>Cambria</vt:lpstr>
      <vt:lpstr>Noto Sans Symbols</vt:lpstr>
      <vt:lpstr>Symbol</vt:lpstr>
      <vt:lpstr>Trebuchet MS</vt:lpstr>
      <vt:lpstr>Verdana</vt:lpstr>
      <vt:lpstr>Wingdings</vt:lpstr>
      <vt:lpstr>Wingdings 3</vt:lpstr>
      <vt:lpstr>Facet</vt:lpstr>
      <vt:lpstr> LECTURE 1: ADMINISTRATIVE ISSUES</vt:lpstr>
      <vt:lpstr>Introduction</vt:lpstr>
      <vt:lpstr>Introduction</vt:lpstr>
      <vt:lpstr>Course Purpose</vt:lpstr>
      <vt:lpstr>Key Course Objectives</vt:lpstr>
      <vt:lpstr>PowerPoint Presentation</vt:lpstr>
      <vt:lpstr>What’s the Lecturer’s Job?</vt:lpstr>
      <vt:lpstr>Course References </vt:lpstr>
      <vt:lpstr>Assignments, CATs and Final Examination</vt:lpstr>
      <vt:lpstr>COURSE SYLLABUS AND SCHEDULE</vt:lpstr>
      <vt:lpstr>COURSE SYLLABUS AND SCHEDULE</vt:lpstr>
      <vt:lpstr>COURSE SYLLABUS AND SCHEDULE</vt:lpstr>
      <vt:lpstr>COURSE SYLLABUS AND SCHEDULE</vt:lpstr>
      <vt:lpstr>COURSE SYLLABUS AND SCHEDULE</vt:lpstr>
      <vt:lpstr>COURSE SYLLABUS AND SCHEDULE</vt:lpstr>
      <vt:lpstr>PowerPoint Presentation</vt:lpstr>
      <vt:lpstr>INTRODUCTIONS</vt:lpstr>
      <vt:lpstr>INTRODUCTIONS</vt:lpstr>
      <vt:lpstr>INTRODUCTIONS</vt:lpstr>
      <vt:lpstr>INTRODUCTIONS</vt:lpstr>
      <vt:lpstr>INTRODUCTIONS</vt:lpstr>
      <vt:lpstr>INTRODUCTIONS</vt:lpstr>
      <vt:lpstr>INTRODUCTIONS</vt:lpstr>
      <vt:lpstr>INTRODUCTIONS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Digital Media</dc:title>
  <dc:creator>Dan Njeru</dc:creator>
  <cp:lastModifiedBy>Daniel N Njeru</cp:lastModifiedBy>
  <cp:revision>41</cp:revision>
  <dcterms:created xsi:type="dcterms:W3CDTF">2018-10-31T05:10:30Z</dcterms:created>
  <dcterms:modified xsi:type="dcterms:W3CDTF">2024-09-05T19:00:14Z</dcterms:modified>
</cp:coreProperties>
</file>