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notesMasterIdLst>
    <p:notesMasterId r:id="rId31"/>
  </p:notesMasterIdLst>
  <p:sldIdLst>
    <p:sldId id="307" r:id="rId3"/>
    <p:sldId id="374" r:id="rId4"/>
    <p:sldId id="377" r:id="rId5"/>
    <p:sldId id="365" r:id="rId6"/>
    <p:sldId id="366" r:id="rId7"/>
    <p:sldId id="367" r:id="rId8"/>
    <p:sldId id="378" r:id="rId9"/>
    <p:sldId id="390" r:id="rId10"/>
    <p:sldId id="391" r:id="rId11"/>
    <p:sldId id="392" r:id="rId12"/>
    <p:sldId id="393" r:id="rId13"/>
    <p:sldId id="375" r:id="rId14"/>
    <p:sldId id="379" r:id="rId15"/>
    <p:sldId id="380" r:id="rId16"/>
    <p:sldId id="382" r:id="rId17"/>
    <p:sldId id="381" r:id="rId18"/>
    <p:sldId id="376" r:id="rId19"/>
    <p:sldId id="383" r:id="rId20"/>
    <p:sldId id="384" r:id="rId21"/>
    <p:sldId id="385" r:id="rId22"/>
    <p:sldId id="386" r:id="rId23"/>
    <p:sldId id="387" r:id="rId24"/>
    <p:sldId id="315" r:id="rId25"/>
    <p:sldId id="364" r:id="rId26"/>
    <p:sldId id="357" r:id="rId27"/>
    <p:sldId id="388" r:id="rId28"/>
    <p:sldId id="389" r:id="rId29"/>
    <p:sldId id="33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996" autoAdjust="0"/>
  </p:normalViewPr>
  <p:slideViewPr>
    <p:cSldViewPr snapToGrid="0">
      <p:cViewPr varScale="1">
        <p:scale>
          <a:sx n="64" d="100"/>
          <a:sy n="64" d="100"/>
        </p:scale>
        <p:origin x="97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6AA9F-331F-487C-88A0-32843F43BE6C}" type="datetimeFigureOut">
              <a:rPr lang="en-US" smtClean="0"/>
              <a:t>9/6/2023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88352-7C3F-43AB-878C-F90983B14462}" type="slidenum">
              <a:rPr lang="en-US" smtClean="0"/>
              <a:t>‹#›</a:t>
            </a:fld>
            <a:endParaRPr lang="en-US"/>
          </a:p>
        </p:txBody>
      </p:sp>
    </p:spTree>
    <p:extLst>
      <p:ext uri="{BB962C8B-B14F-4D97-AF65-F5344CB8AC3E}">
        <p14:creationId xmlns:p14="http://schemas.microsoft.com/office/powerpoint/2010/main" val="59910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688352-7C3F-43AB-878C-F90983B14462}" type="slidenum">
              <a:rPr lang="en-US" smtClean="0"/>
              <a:t>25</a:t>
            </a:fld>
            <a:endParaRPr lang="en-US"/>
          </a:p>
        </p:txBody>
      </p:sp>
    </p:spTree>
    <p:extLst>
      <p:ext uri="{BB962C8B-B14F-4D97-AF65-F5344CB8AC3E}">
        <p14:creationId xmlns:p14="http://schemas.microsoft.com/office/powerpoint/2010/main" val="190193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B95DC-CEAF-44D7-AFDC-EB5CAEBE03E2}" type="slidenum">
              <a:rPr lang="en-US"/>
              <a:pPr/>
              <a:t>28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p>
        </p:txBody>
      </p:sp>
    </p:spTree>
    <p:extLst>
      <p:ext uri="{BB962C8B-B14F-4D97-AF65-F5344CB8AC3E}">
        <p14:creationId xmlns:p14="http://schemas.microsoft.com/office/powerpoint/2010/main" val="1904467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35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49788" y="1817076"/>
            <a:ext cx="3243381" cy="3083169"/>
          </a:xfrm>
          <a:prstGeom prst="rect">
            <a:avLst/>
          </a:prstGeom>
        </p:spPr>
      </p:pic>
    </p:spTree>
    <p:extLst>
      <p:ext uri="{BB962C8B-B14F-4D97-AF65-F5344CB8AC3E}">
        <p14:creationId xmlns:p14="http://schemas.microsoft.com/office/powerpoint/2010/main" val="83251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862168"/>
      </p:ext>
    </p:extLst>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2778369"/>
            <a:ext cx="9777046" cy="3302001"/>
          </a:xfrm>
        </p:spPr>
        <p:txBody>
          <a:bodyPr>
            <a:noAutofit/>
          </a:bodyPr>
          <a:lstStyle/>
          <a:p>
            <a:pPr algn="ctr"/>
            <a:r>
              <a:rPr lang="en-US" sz="4400" b="1" dirty="0" smtClean="0"/>
              <a:t>BDM 411 BUSINESS INTELLIGENCE AND ANALYTICS</a:t>
            </a:r>
            <a:r>
              <a:rPr lang="en-US" sz="4400" b="1" dirty="0"/>
              <a:t/>
            </a:r>
            <a:br>
              <a:rPr lang="en-US" sz="4400" b="1" dirty="0"/>
            </a:br>
            <a:r>
              <a:rPr lang="en-US" sz="1600" dirty="0" smtClean="0"/>
              <a:t>LECTURE </a:t>
            </a:r>
            <a:r>
              <a:rPr lang="en-US" sz="1600" dirty="0"/>
              <a:t>2</a:t>
            </a:r>
            <a:r>
              <a:rPr lang="en-US" sz="1600" dirty="0" smtClean="0"/>
              <a:t>: INTRODUCTION TO BUSINESS INTELLIGENCE AND ANALYTICS</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2" y="621689"/>
            <a:ext cx="4090988" cy="1453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868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85320" cy="876300"/>
          </a:xfrm>
        </p:spPr>
        <p:txBody>
          <a:bodyPr>
            <a:normAutofit fontScale="90000"/>
          </a:bodyPr>
          <a:lstStyle/>
          <a:p>
            <a:pPr algn="ctr"/>
            <a:r>
              <a:rPr lang="en-US" b="1" dirty="0" smtClean="0"/>
              <a:t>DATA ENGINEERING LIFECYCLE</a:t>
            </a: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429684" y="777241"/>
            <a:ext cx="10954596" cy="6080760"/>
          </a:xfrm>
          <a:prstGeom prst="rect">
            <a:avLst/>
          </a:prstGeom>
        </p:spPr>
      </p:pic>
    </p:spTree>
    <p:extLst>
      <p:ext uri="{BB962C8B-B14F-4D97-AF65-F5344CB8AC3E}">
        <p14:creationId xmlns:p14="http://schemas.microsoft.com/office/powerpoint/2010/main" val="1361249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85320" cy="876300"/>
          </a:xfrm>
        </p:spPr>
        <p:txBody>
          <a:bodyPr>
            <a:normAutofit fontScale="90000"/>
          </a:bodyPr>
          <a:lstStyle/>
          <a:p>
            <a:pPr algn="ctr"/>
            <a:r>
              <a:rPr lang="en-US" b="1" dirty="0" smtClean="0"/>
              <a:t>DATA ENGINEERING LIFECYCLE</a:t>
            </a:r>
            <a:r>
              <a:rPr lang="en-US" b="1" dirty="0"/>
              <a:t/>
            </a:r>
            <a:br>
              <a:rPr lang="en-US" b="1" dirty="0"/>
            </a:br>
            <a:endParaRPr lang="en-US" dirty="0"/>
          </a:p>
        </p:txBody>
      </p:sp>
      <p:sp>
        <p:nvSpPr>
          <p:cNvPr id="3" name="Content Placeholder 2"/>
          <p:cNvSpPr>
            <a:spLocks noGrp="1"/>
          </p:cNvSpPr>
          <p:nvPr>
            <p:ph idx="1"/>
          </p:nvPr>
        </p:nvSpPr>
        <p:spPr>
          <a:xfrm>
            <a:off x="106680" y="1093789"/>
            <a:ext cx="11323320" cy="5505131"/>
          </a:xfrm>
        </p:spPr>
        <p:txBody>
          <a:bodyPr>
            <a:noAutofit/>
          </a:bodyPr>
          <a:lstStyle/>
          <a:p>
            <a:pPr algn="just"/>
            <a:r>
              <a:rPr lang="en-US" sz="2800" dirty="0">
                <a:latin typeface="Times New Roman" panose="02020603050405020304" pitchFamily="18" charset="0"/>
                <a:cs typeface="Times New Roman" panose="02020603050405020304" pitchFamily="18" charset="0"/>
              </a:rPr>
              <a:t>We begin </a:t>
            </a:r>
            <a:r>
              <a:rPr lang="en-US" sz="2800" dirty="0" smtClean="0">
                <a:latin typeface="Times New Roman" panose="02020603050405020304" pitchFamily="18" charset="0"/>
                <a:cs typeface="Times New Roman" panose="02020603050405020304" pitchFamily="18" charset="0"/>
              </a:rPr>
              <a:t>the Data </a:t>
            </a:r>
            <a:r>
              <a:rPr lang="en-US" sz="2800" dirty="0">
                <a:latin typeface="Times New Roman" panose="02020603050405020304" pitchFamily="18" charset="0"/>
                <a:cs typeface="Times New Roman" panose="02020603050405020304" pitchFamily="18" charset="0"/>
              </a:rPr>
              <a:t>E</a:t>
            </a:r>
            <a:r>
              <a:rPr lang="en-US" sz="2800" dirty="0" smtClean="0">
                <a:latin typeface="Times New Roman" panose="02020603050405020304" pitchFamily="18" charset="0"/>
                <a:cs typeface="Times New Roman" panose="02020603050405020304" pitchFamily="18" charset="0"/>
              </a:rPr>
              <a:t>ngineering Lifecycle </a:t>
            </a:r>
            <a:r>
              <a:rPr lang="en-US" sz="2800" dirty="0">
                <a:latin typeface="Times New Roman" panose="02020603050405020304" pitchFamily="18" charset="0"/>
                <a:cs typeface="Times New Roman" panose="02020603050405020304" pitchFamily="18" charset="0"/>
              </a:rPr>
              <a:t>by getting data from source systems and storing it. Next, we transform the data and then proceed to our central goal, serving data to analysts, data scientists, ML engineers, and others. In reality, storage occurs throughout the lifecycle as data flows from beginning to end—hence, the diagram shows the storage “stage” as a foundation that underpins other </a:t>
            </a:r>
            <a:r>
              <a:rPr lang="en-US" sz="2800" dirty="0" smtClean="0">
                <a:latin typeface="Times New Roman" panose="02020603050405020304" pitchFamily="18" charset="0"/>
                <a:cs typeface="Times New Roman" panose="02020603050405020304" pitchFamily="18" charset="0"/>
              </a:rPr>
              <a:t>stage</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Acting as a bedrock are undercurrents </a:t>
            </a:r>
            <a:r>
              <a:rPr lang="en-US" sz="2800" dirty="0" smtClean="0">
                <a:latin typeface="Times New Roman" panose="02020603050405020304" pitchFamily="18" charset="0"/>
                <a:cs typeface="Times New Roman" panose="02020603050405020304" pitchFamily="18" charset="0"/>
              </a:rPr>
              <a:t>that </a:t>
            </a:r>
            <a:r>
              <a:rPr lang="en-US" sz="2800" dirty="0">
                <a:latin typeface="Times New Roman" panose="02020603050405020304" pitchFamily="18" charset="0"/>
                <a:cs typeface="Times New Roman" panose="02020603050405020304" pitchFamily="18" charset="0"/>
              </a:rPr>
              <a:t>cut across multiple stages of the data engineering lifecycle: security, data management, </a:t>
            </a:r>
            <a:r>
              <a:rPr lang="en-US" sz="2800" dirty="0" err="1">
                <a:latin typeface="Times New Roman" panose="02020603050405020304" pitchFamily="18" charset="0"/>
                <a:cs typeface="Times New Roman" panose="02020603050405020304" pitchFamily="18" charset="0"/>
              </a:rPr>
              <a:t>DataOps</a:t>
            </a:r>
            <a:r>
              <a:rPr lang="en-US" sz="2800" dirty="0">
                <a:latin typeface="Times New Roman" panose="02020603050405020304" pitchFamily="18" charset="0"/>
                <a:cs typeface="Times New Roman" panose="02020603050405020304" pitchFamily="18" charset="0"/>
              </a:rPr>
              <a:t>, data architecture, orchestration, and software engineering. No part of the data engineering lifecycle can adequately function without these undercurrents</a:t>
            </a:r>
          </a:p>
        </p:txBody>
      </p:sp>
    </p:spTree>
    <p:extLst>
      <p:ext uri="{BB962C8B-B14F-4D97-AF65-F5344CB8AC3E}">
        <p14:creationId xmlns:p14="http://schemas.microsoft.com/office/powerpoint/2010/main" val="3283268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7" y="0"/>
            <a:ext cx="8596668" cy="1320800"/>
          </a:xfrm>
        </p:spPr>
        <p:txBody>
          <a:bodyPr/>
          <a:lstStyle/>
          <a:p>
            <a:r>
              <a:rPr lang="en-US" dirty="0" smtClean="0"/>
              <a:t>Digital Transformation and BI Solutions</a:t>
            </a:r>
            <a:endParaRPr lang="en-US" dirty="0"/>
          </a:p>
        </p:txBody>
      </p:sp>
      <p:pic>
        <p:nvPicPr>
          <p:cNvPr id="4" name="Content Placeholder 3"/>
          <p:cNvPicPr>
            <a:picLocks noGrp="1" noChangeAspect="1"/>
          </p:cNvPicPr>
          <p:nvPr>
            <p:ph idx="1"/>
          </p:nvPr>
        </p:nvPicPr>
        <p:blipFill>
          <a:blip r:embed="rId2"/>
          <a:stretch>
            <a:fillRect/>
          </a:stretch>
        </p:blipFill>
        <p:spPr>
          <a:xfrm>
            <a:off x="0" y="805305"/>
            <a:ext cx="12192000" cy="6052695"/>
          </a:xfrm>
          <a:prstGeom prst="rect">
            <a:avLst/>
          </a:prstGeom>
        </p:spPr>
      </p:pic>
    </p:spTree>
    <p:extLst>
      <p:ext uri="{BB962C8B-B14F-4D97-AF65-F5344CB8AC3E}">
        <p14:creationId xmlns:p14="http://schemas.microsoft.com/office/powerpoint/2010/main" val="803541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64497" y="404734"/>
            <a:ext cx="11122703" cy="5936105"/>
          </a:xfrm>
          <a:prstGeom prst="rect">
            <a:avLst/>
          </a:prstGeom>
        </p:spPr>
      </p:pic>
    </p:spTree>
    <p:extLst>
      <p:ext uri="{BB962C8B-B14F-4D97-AF65-F5344CB8AC3E}">
        <p14:creationId xmlns:p14="http://schemas.microsoft.com/office/powerpoint/2010/main" val="4019797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04240"/>
            <a:ext cx="12177250" cy="6653760"/>
          </a:xfrm>
          <a:prstGeom prst="rect">
            <a:avLst/>
          </a:prstGeom>
        </p:spPr>
      </p:pic>
    </p:spTree>
    <p:extLst>
      <p:ext uri="{BB962C8B-B14F-4D97-AF65-F5344CB8AC3E}">
        <p14:creationId xmlns:p14="http://schemas.microsoft.com/office/powerpoint/2010/main" val="758692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108" y="0"/>
            <a:ext cx="8596668" cy="739515"/>
          </a:xfrm>
        </p:spPr>
        <p:txBody>
          <a:bodyPr/>
          <a:lstStyle/>
          <a:p>
            <a:r>
              <a:rPr lang="en-US" dirty="0" smtClean="0"/>
              <a:t>DIGITAL TRANSFORMATION</a:t>
            </a:r>
            <a:endParaRPr lang="en-US" dirty="0"/>
          </a:p>
        </p:txBody>
      </p:sp>
      <p:pic>
        <p:nvPicPr>
          <p:cNvPr id="4" name="Content Placeholder 3"/>
          <p:cNvPicPr>
            <a:picLocks noGrp="1" noChangeAspect="1"/>
          </p:cNvPicPr>
          <p:nvPr>
            <p:ph idx="1"/>
          </p:nvPr>
        </p:nvPicPr>
        <p:blipFill>
          <a:blip r:embed="rId2"/>
          <a:stretch>
            <a:fillRect/>
          </a:stretch>
        </p:blipFill>
        <p:spPr>
          <a:xfrm>
            <a:off x="514106" y="869430"/>
            <a:ext cx="11403073" cy="5988570"/>
          </a:xfrm>
          <a:prstGeom prst="rect">
            <a:avLst/>
          </a:prstGeom>
        </p:spPr>
      </p:pic>
    </p:spTree>
    <p:extLst>
      <p:ext uri="{BB962C8B-B14F-4D97-AF65-F5344CB8AC3E}">
        <p14:creationId xmlns:p14="http://schemas.microsoft.com/office/powerpoint/2010/main" val="2914313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1143113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294" y="0"/>
            <a:ext cx="8596668" cy="674557"/>
          </a:xfrm>
        </p:spPr>
        <p:txBody>
          <a:bodyPr/>
          <a:lstStyle/>
          <a:p>
            <a:r>
              <a:rPr lang="en-US" dirty="0" smtClean="0"/>
              <a:t>Customer experience and BI</a:t>
            </a:r>
            <a:endParaRPr lang="en-US" dirty="0"/>
          </a:p>
        </p:txBody>
      </p:sp>
      <p:pic>
        <p:nvPicPr>
          <p:cNvPr id="4" name="Content Placeholder 3"/>
          <p:cNvPicPr>
            <a:picLocks noGrp="1" noChangeAspect="1"/>
          </p:cNvPicPr>
          <p:nvPr>
            <p:ph idx="1"/>
          </p:nvPr>
        </p:nvPicPr>
        <p:blipFill>
          <a:blip r:embed="rId2"/>
          <a:stretch>
            <a:fillRect/>
          </a:stretch>
        </p:blipFill>
        <p:spPr>
          <a:xfrm>
            <a:off x="418657" y="849840"/>
            <a:ext cx="10073390" cy="6008160"/>
          </a:xfrm>
          <a:prstGeom prst="rect">
            <a:avLst/>
          </a:prstGeom>
        </p:spPr>
      </p:pic>
    </p:spTree>
    <p:extLst>
      <p:ext uri="{BB962C8B-B14F-4D97-AF65-F5344CB8AC3E}">
        <p14:creationId xmlns:p14="http://schemas.microsoft.com/office/powerpoint/2010/main" val="1707177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985415"/>
          </a:xfrm>
          <a:prstGeom prst="rect">
            <a:avLst/>
          </a:prstGeom>
        </p:spPr>
      </p:pic>
    </p:spTree>
    <p:extLst>
      <p:ext uri="{BB962C8B-B14F-4D97-AF65-F5344CB8AC3E}">
        <p14:creationId xmlns:p14="http://schemas.microsoft.com/office/powerpoint/2010/main" val="1119511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4715" y="0"/>
            <a:ext cx="11257613" cy="6858000"/>
          </a:xfrm>
          <a:prstGeom prst="rect">
            <a:avLst/>
          </a:prstGeom>
        </p:spPr>
      </p:pic>
    </p:spTree>
    <p:extLst>
      <p:ext uri="{BB962C8B-B14F-4D97-AF65-F5344CB8AC3E}">
        <p14:creationId xmlns:p14="http://schemas.microsoft.com/office/powerpoint/2010/main" val="2689139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DEFINITION OF BUSINESS INTELLIGENCE</a:t>
            </a:r>
            <a:r>
              <a:rPr lang="en-US" b="1" dirty="0"/>
              <a:t/>
            </a:r>
            <a:br>
              <a:rPr lang="en-US" b="1" dirty="0"/>
            </a:br>
            <a:endParaRPr lang="en-US" dirty="0"/>
          </a:p>
        </p:txBody>
      </p:sp>
      <p:sp>
        <p:nvSpPr>
          <p:cNvPr id="3" name="Content Placeholder 2"/>
          <p:cNvSpPr>
            <a:spLocks noGrp="1"/>
          </p:cNvSpPr>
          <p:nvPr>
            <p:ph idx="1"/>
          </p:nvPr>
        </p:nvSpPr>
        <p:spPr>
          <a:xfrm>
            <a:off x="677334" y="857251"/>
            <a:ext cx="10676466" cy="5184112"/>
          </a:xfrm>
        </p:spPr>
        <p:txBody>
          <a:bodyPr>
            <a:noAutofit/>
          </a:bodyPr>
          <a:lstStyle/>
          <a:p>
            <a:pPr marL="0" indent="0" fontAlgn="base">
              <a:buNone/>
            </a:pPr>
            <a:r>
              <a:rPr lang="en-US" sz="3200" dirty="0"/>
              <a:t>Information technology which </a:t>
            </a:r>
            <a:r>
              <a:rPr lang="en-US" sz="3200" dirty="0" smtClean="0"/>
              <a:t>provides decision </a:t>
            </a:r>
            <a:r>
              <a:rPr lang="en-US" sz="3200" dirty="0"/>
              <a:t>makers with </a:t>
            </a:r>
            <a:r>
              <a:rPr lang="en-US" sz="3200" dirty="0" smtClean="0"/>
              <a:t>valuable information </a:t>
            </a:r>
            <a:r>
              <a:rPr lang="en-US" sz="3200" dirty="0"/>
              <a:t>and knowledge by </a:t>
            </a:r>
            <a:r>
              <a:rPr lang="en-US" sz="3200" dirty="0" smtClean="0"/>
              <a:t>leveraging a </a:t>
            </a:r>
            <a:r>
              <a:rPr lang="en-US" sz="3200" dirty="0"/>
              <a:t>variety of data sources as well </a:t>
            </a:r>
            <a:r>
              <a:rPr lang="en-US" sz="3200" dirty="0" smtClean="0"/>
              <a:t>as structured </a:t>
            </a:r>
            <a:r>
              <a:rPr lang="en-US" sz="3200" dirty="0"/>
              <a:t>and unstructured information</a:t>
            </a:r>
            <a:r>
              <a:rPr lang="en-US" sz="3200" dirty="0" smtClean="0"/>
              <a:t>.</a:t>
            </a:r>
          </a:p>
          <a:p>
            <a:pPr lvl="2" fontAlgn="base"/>
            <a:r>
              <a:rPr lang="en-US" sz="2800" dirty="0" smtClean="0"/>
              <a:t>Data sources- </a:t>
            </a:r>
            <a:r>
              <a:rPr lang="en-US" sz="2800" dirty="0"/>
              <a:t>external or internal to the </a:t>
            </a:r>
            <a:r>
              <a:rPr lang="en-US" sz="2800" dirty="0" smtClean="0"/>
              <a:t>organization</a:t>
            </a:r>
          </a:p>
          <a:p>
            <a:pPr lvl="2" fontAlgn="base"/>
            <a:r>
              <a:rPr lang="en-US" sz="2800" dirty="0" smtClean="0"/>
              <a:t>Information- </a:t>
            </a:r>
            <a:r>
              <a:rPr lang="en-US" sz="2800" dirty="0"/>
              <a:t>quantitative or </a:t>
            </a:r>
            <a:r>
              <a:rPr lang="en-US" sz="2800" dirty="0" smtClean="0"/>
              <a:t>qualitative</a:t>
            </a:r>
          </a:p>
          <a:p>
            <a:pPr lvl="2" fontAlgn="base"/>
            <a:r>
              <a:rPr lang="en-US" sz="2800" dirty="0" smtClean="0"/>
              <a:t>Output</a:t>
            </a:r>
            <a:r>
              <a:rPr lang="en-US" sz="2800" dirty="0"/>
              <a:t>: </a:t>
            </a:r>
            <a:r>
              <a:rPr lang="en-US" sz="2800" dirty="0" smtClean="0"/>
              <a:t>Knowledge- Organized information</a:t>
            </a:r>
          </a:p>
          <a:p>
            <a:pPr lvl="2" fontAlgn="base"/>
            <a:r>
              <a:rPr lang="en-US" sz="2800" dirty="0" smtClean="0"/>
              <a:t>Input</a:t>
            </a:r>
            <a:r>
              <a:rPr lang="en-US" sz="2800" dirty="0"/>
              <a:t>: </a:t>
            </a:r>
            <a:r>
              <a:rPr lang="en-US" sz="2800" dirty="0" smtClean="0"/>
              <a:t>Information </a:t>
            </a:r>
            <a:r>
              <a:rPr lang="en-US" sz="2800" dirty="0"/>
              <a:t>and </a:t>
            </a:r>
            <a:r>
              <a:rPr lang="en-US" sz="2800" dirty="0" smtClean="0"/>
              <a:t>data</a:t>
            </a:r>
          </a:p>
          <a:p>
            <a:pPr lvl="2" fontAlgn="base"/>
            <a:r>
              <a:rPr lang="en-US" sz="2800" dirty="0" smtClean="0"/>
              <a:t>Business </a:t>
            </a:r>
            <a:r>
              <a:rPr lang="en-US" sz="2800" dirty="0"/>
              <a:t>intelligence tools: used in BI </a:t>
            </a:r>
            <a:r>
              <a:rPr lang="en-US" sz="2800" dirty="0" smtClean="0"/>
              <a:t>solutions</a:t>
            </a:r>
          </a:p>
          <a:p>
            <a:pPr lvl="2" fontAlgn="base"/>
            <a:r>
              <a:rPr lang="en-US" sz="2800" dirty="0" smtClean="0"/>
              <a:t>Business </a:t>
            </a:r>
            <a:r>
              <a:rPr lang="en-US" sz="2800" dirty="0"/>
              <a:t>solutions: support the BI process</a:t>
            </a:r>
          </a:p>
        </p:txBody>
      </p:sp>
    </p:spTree>
    <p:extLst>
      <p:ext uri="{BB962C8B-B14F-4D97-AF65-F5344CB8AC3E}">
        <p14:creationId xmlns:p14="http://schemas.microsoft.com/office/powerpoint/2010/main" val="84557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11212643" cy="6858000"/>
          </a:xfrm>
          <a:prstGeom prst="rect">
            <a:avLst/>
          </a:prstGeom>
        </p:spPr>
      </p:pic>
    </p:spTree>
    <p:extLst>
      <p:ext uri="{BB962C8B-B14F-4D97-AF65-F5344CB8AC3E}">
        <p14:creationId xmlns:p14="http://schemas.microsoft.com/office/powerpoint/2010/main" val="348950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1857220" cy="6858000"/>
          </a:xfrm>
          <a:prstGeom prst="rect">
            <a:avLst/>
          </a:prstGeom>
        </p:spPr>
      </p:pic>
    </p:spTree>
    <p:extLst>
      <p:ext uri="{BB962C8B-B14F-4D97-AF65-F5344CB8AC3E}">
        <p14:creationId xmlns:p14="http://schemas.microsoft.com/office/powerpoint/2010/main" val="184869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1242623" cy="6858000"/>
          </a:xfrm>
          <a:prstGeom prst="rect">
            <a:avLst/>
          </a:prstGeom>
        </p:spPr>
      </p:pic>
    </p:spTree>
    <p:extLst>
      <p:ext uri="{BB962C8B-B14F-4D97-AF65-F5344CB8AC3E}">
        <p14:creationId xmlns:p14="http://schemas.microsoft.com/office/powerpoint/2010/main" val="72255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1352550"/>
            <a:ext cx="11487150" cy="5181600"/>
          </a:xfrm>
        </p:spPr>
        <p:txBody>
          <a:bodyPr>
            <a:normAutofit/>
          </a:bodyPr>
          <a:lstStyle/>
          <a:p>
            <a:r>
              <a:rPr lang="en-US" sz="3600" dirty="0"/>
              <a:t>Here are the top 10 analytics and business intelligence trends we will talk about in 2019:</a:t>
            </a:r>
          </a:p>
          <a:p>
            <a:pPr lvl="3"/>
            <a:r>
              <a:rPr lang="en-US" sz="3600" dirty="0"/>
              <a:t>Data Quality Management</a:t>
            </a:r>
          </a:p>
          <a:p>
            <a:pPr lvl="3"/>
            <a:r>
              <a:rPr lang="en-US" sz="3600" dirty="0"/>
              <a:t>Data Discovery</a:t>
            </a:r>
          </a:p>
          <a:p>
            <a:pPr lvl="3"/>
            <a:r>
              <a:rPr lang="en-US" sz="3600" dirty="0"/>
              <a:t>Artificial Intelligence</a:t>
            </a:r>
          </a:p>
          <a:p>
            <a:pPr lvl="3"/>
            <a:r>
              <a:rPr lang="en-US" sz="3600" dirty="0"/>
              <a:t>Predictive and Prescriptive Analytics Tools</a:t>
            </a:r>
          </a:p>
          <a:p>
            <a:pPr marL="0" indent="0">
              <a:buNone/>
            </a:pPr>
            <a:endParaRPr lang="en-US" sz="2800" b="1" dirty="0">
              <a:solidFill>
                <a:schemeClr val="tx1"/>
              </a:solidFill>
            </a:endParaRPr>
          </a:p>
        </p:txBody>
      </p:sp>
      <p:sp>
        <p:nvSpPr>
          <p:cNvPr id="2" name="Title 1"/>
          <p:cNvSpPr>
            <a:spLocks noGrp="1"/>
          </p:cNvSpPr>
          <p:nvPr>
            <p:ph type="title"/>
          </p:nvPr>
        </p:nvSpPr>
        <p:spPr>
          <a:xfrm>
            <a:off x="247650" y="152401"/>
            <a:ext cx="11696701" cy="944564"/>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dirty="0"/>
              <a:t>T</a:t>
            </a:r>
            <a:r>
              <a:rPr lang="en-US" dirty="0" smtClean="0"/>
              <a:t>op </a:t>
            </a:r>
            <a:r>
              <a:rPr lang="en-US" dirty="0"/>
              <a:t>10 </a:t>
            </a:r>
            <a:r>
              <a:rPr lang="en-US" dirty="0" smtClean="0"/>
              <a:t>Analytics </a:t>
            </a:r>
            <a:r>
              <a:rPr lang="en-US" dirty="0"/>
              <a:t>and </a:t>
            </a:r>
            <a:r>
              <a:rPr lang="en-US" dirty="0" smtClean="0"/>
              <a:t>Business </a:t>
            </a:r>
            <a:r>
              <a:rPr lang="en-US" dirty="0"/>
              <a:t>I</a:t>
            </a:r>
            <a:r>
              <a:rPr lang="en-US" dirty="0" smtClean="0"/>
              <a:t>ntelligence Trends 2019</a:t>
            </a:r>
            <a:endParaRPr lang="en-US" dirty="0">
              <a:solidFill>
                <a:schemeClr val="bg1"/>
              </a:solidFill>
            </a:endParaRPr>
          </a:p>
        </p:txBody>
      </p:sp>
    </p:spTree>
    <p:extLst>
      <p:ext uri="{BB962C8B-B14F-4D97-AF65-F5344CB8AC3E}">
        <p14:creationId xmlns:p14="http://schemas.microsoft.com/office/powerpoint/2010/main" val="4019579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50" y="1352550"/>
            <a:ext cx="10763250" cy="5181600"/>
          </a:xfrm>
        </p:spPr>
        <p:txBody>
          <a:bodyPr>
            <a:normAutofit/>
          </a:bodyPr>
          <a:lstStyle/>
          <a:p>
            <a:r>
              <a:rPr lang="en-US" sz="2800" dirty="0"/>
              <a:t>Here are the top 10 analytics and business intelligence trends we will talk about in 2019:</a:t>
            </a:r>
          </a:p>
          <a:p>
            <a:pPr lvl="2"/>
            <a:r>
              <a:rPr lang="en-US" sz="3600" dirty="0"/>
              <a:t>Connected Clouds</a:t>
            </a:r>
          </a:p>
          <a:p>
            <a:pPr lvl="2"/>
            <a:r>
              <a:rPr lang="en-US" sz="3600" dirty="0"/>
              <a:t>Data Governance And Trust</a:t>
            </a:r>
          </a:p>
          <a:p>
            <a:pPr lvl="2"/>
            <a:r>
              <a:rPr lang="en-US" sz="3600" dirty="0"/>
              <a:t>Security – Digital Ethics And Privacy</a:t>
            </a:r>
          </a:p>
          <a:p>
            <a:pPr lvl="2"/>
            <a:r>
              <a:rPr lang="en-US" sz="3600" dirty="0"/>
              <a:t>Growing Importance of the CDO &amp; CAO</a:t>
            </a:r>
          </a:p>
          <a:p>
            <a:pPr lvl="2"/>
            <a:r>
              <a:rPr lang="en-US" sz="3600" dirty="0"/>
              <a:t>Collaborative Business Intelligence</a:t>
            </a:r>
          </a:p>
          <a:p>
            <a:pPr lvl="2"/>
            <a:r>
              <a:rPr lang="en-US" sz="3600" dirty="0"/>
              <a:t>Consumer Experience</a:t>
            </a:r>
          </a:p>
          <a:p>
            <a:pPr marL="0" indent="0">
              <a:buNone/>
            </a:pPr>
            <a:endParaRPr lang="en-US" sz="2800" b="1" dirty="0">
              <a:solidFill>
                <a:schemeClr val="tx1"/>
              </a:solidFill>
            </a:endParaRPr>
          </a:p>
        </p:txBody>
      </p:sp>
      <p:sp>
        <p:nvSpPr>
          <p:cNvPr id="2" name="Title 1"/>
          <p:cNvSpPr>
            <a:spLocks noGrp="1"/>
          </p:cNvSpPr>
          <p:nvPr>
            <p:ph type="title"/>
          </p:nvPr>
        </p:nvSpPr>
        <p:spPr>
          <a:xfrm>
            <a:off x="247650" y="152401"/>
            <a:ext cx="11696701" cy="944564"/>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Autofit/>
          </a:bodyPr>
          <a:lstStyle/>
          <a:p>
            <a:r>
              <a:rPr lang="en-US" dirty="0"/>
              <a:t>T</a:t>
            </a:r>
            <a:r>
              <a:rPr lang="en-US" dirty="0" smtClean="0"/>
              <a:t>op </a:t>
            </a:r>
            <a:r>
              <a:rPr lang="en-US" dirty="0"/>
              <a:t>10 </a:t>
            </a:r>
            <a:r>
              <a:rPr lang="en-US" dirty="0" smtClean="0"/>
              <a:t>Analytics </a:t>
            </a:r>
            <a:r>
              <a:rPr lang="en-US" dirty="0"/>
              <a:t>and </a:t>
            </a:r>
            <a:r>
              <a:rPr lang="en-US" dirty="0" smtClean="0"/>
              <a:t>Business </a:t>
            </a:r>
            <a:r>
              <a:rPr lang="en-US" dirty="0"/>
              <a:t>I</a:t>
            </a:r>
            <a:r>
              <a:rPr lang="en-US" dirty="0" smtClean="0"/>
              <a:t>ntelligence Trends 2019</a:t>
            </a:r>
            <a:endParaRPr lang="en-US" dirty="0">
              <a:solidFill>
                <a:schemeClr val="bg1"/>
              </a:solidFill>
            </a:endParaRPr>
          </a:p>
        </p:txBody>
      </p:sp>
    </p:spTree>
    <p:extLst>
      <p:ext uri="{BB962C8B-B14F-4D97-AF65-F5344CB8AC3E}">
        <p14:creationId xmlns:p14="http://schemas.microsoft.com/office/powerpoint/2010/main" val="653733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234" y="209550"/>
            <a:ext cx="8596668" cy="668215"/>
          </a:xfrm>
        </p:spPr>
        <p:txBody>
          <a:bodyPr>
            <a:noAutofit/>
          </a:bodyPr>
          <a:lstStyle/>
          <a:p>
            <a:pPr algn="ctr"/>
            <a:r>
              <a:rPr lang="en-US" sz="4000" b="1" dirty="0" smtClean="0"/>
              <a:t>Porters Five Forces</a:t>
            </a:r>
            <a:endParaRPr lang="en-US" sz="4000" b="1" dirty="0"/>
          </a:p>
        </p:txBody>
      </p:sp>
      <p:sp>
        <p:nvSpPr>
          <p:cNvPr id="3" name="Content Placeholder 2"/>
          <p:cNvSpPr>
            <a:spLocks noGrp="1"/>
          </p:cNvSpPr>
          <p:nvPr>
            <p:ph idx="1"/>
          </p:nvPr>
        </p:nvSpPr>
        <p:spPr>
          <a:xfrm>
            <a:off x="0" y="1430215"/>
            <a:ext cx="10163908" cy="5263662"/>
          </a:xfrm>
        </p:spPr>
        <p:txBody>
          <a:bodyPr>
            <a:noAutofit/>
          </a:bodyPr>
          <a:lstStyle/>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endParaRPr lang="en-US" sz="2400" dirty="0" smtClean="0">
              <a:latin typeface="Times New Roman" panose="02020603050405020304" pitchFamily="18" charset="0"/>
              <a:cs typeface="Times New Roman" panose="02020603050405020304" pitchFamily="18" charset="0"/>
            </a:endParaRPr>
          </a:p>
          <a:p>
            <a:pPr marL="914400" lvl="2" indent="0">
              <a:buNone/>
            </a:pPr>
            <a:r>
              <a:rPr lang="en-US" sz="1600" b="1" i="1" dirty="0" smtClean="0">
                <a:latin typeface="Times New Roman" panose="02020603050405020304" pitchFamily="18" charset="0"/>
                <a:cs typeface="Times New Roman" panose="02020603050405020304" pitchFamily="18" charset="0"/>
              </a:rPr>
              <a:t>NB: Review questions are for your own revision and not to be done as an assignment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991603"/>
            <a:ext cx="9810750" cy="5746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50549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03" y="0"/>
            <a:ext cx="8596668" cy="574623"/>
          </a:xfrm>
        </p:spPr>
        <p:txBody>
          <a:bodyPr>
            <a:normAutofit fontScale="90000"/>
          </a:bodyPr>
          <a:lstStyle/>
          <a:p>
            <a:r>
              <a:rPr lang="en-US" dirty="0" smtClean="0"/>
              <a:t>REVIEW QUESTIONS</a:t>
            </a:r>
            <a:endParaRPr lang="en-US" dirty="0"/>
          </a:p>
        </p:txBody>
      </p:sp>
      <p:sp>
        <p:nvSpPr>
          <p:cNvPr id="3" name="Content Placeholder 2"/>
          <p:cNvSpPr>
            <a:spLocks noGrp="1"/>
          </p:cNvSpPr>
          <p:nvPr>
            <p:ph idx="1"/>
          </p:nvPr>
        </p:nvSpPr>
        <p:spPr>
          <a:xfrm>
            <a:off x="572403" y="734769"/>
            <a:ext cx="9366076" cy="5321834"/>
          </a:xfrm>
        </p:spPr>
        <p:txBody>
          <a:bodyPr/>
          <a:lstStyle/>
          <a:p>
            <a:pPr>
              <a:buFont typeface="+mj-lt"/>
              <a:buAutoNum type="arabicPeriod"/>
            </a:pPr>
            <a:r>
              <a:rPr lang="en-US" sz="2400" dirty="0" smtClean="0"/>
              <a:t>Discuss the relationship between Digital transformation and Business Intelligence</a:t>
            </a:r>
          </a:p>
          <a:p>
            <a:pPr>
              <a:buFont typeface="+mj-lt"/>
              <a:buAutoNum type="arabicPeriod"/>
            </a:pPr>
            <a:r>
              <a:rPr lang="en-US" sz="2400" dirty="0" smtClean="0"/>
              <a:t>Summarize the benefits of Business intelligence in an organization in the 21</a:t>
            </a:r>
            <a:r>
              <a:rPr lang="en-US" sz="2400" baseline="30000" dirty="0" smtClean="0"/>
              <a:t>st</a:t>
            </a:r>
            <a:r>
              <a:rPr lang="en-US" sz="2400" dirty="0" smtClean="0"/>
              <a:t> Century</a:t>
            </a:r>
          </a:p>
          <a:p>
            <a:pPr>
              <a:buFont typeface="+mj-lt"/>
              <a:buAutoNum type="arabicPeriod"/>
            </a:pPr>
            <a:r>
              <a:rPr lang="en-US" sz="2400" dirty="0" smtClean="0"/>
              <a:t>Discuss the Porters Five Forces in relation to the Business intelligence</a:t>
            </a:r>
          </a:p>
          <a:p>
            <a:pPr>
              <a:buFont typeface="+mj-lt"/>
              <a:buAutoNum type="arabicPeriod"/>
            </a:pPr>
            <a:r>
              <a:rPr lang="en-US" sz="2400" dirty="0" smtClean="0"/>
              <a:t>Choose one Sector of Economy in Kenya and discuss how Business Intelligence has been used to achieve efficiency in Operations</a:t>
            </a:r>
          </a:p>
          <a:p>
            <a:pPr marL="0" indent="0">
              <a:buNone/>
            </a:pPr>
            <a:endParaRPr lang="en-US" dirty="0" smtClean="0"/>
          </a:p>
          <a:p>
            <a:pPr>
              <a:buFont typeface="+mj-lt"/>
              <a:buAutoNum type="arabicPeriod"/>
            </a:pPr>
            <a:endParaRPr lang="en-US" dirty="0"/>
          </a:p>
        </p:txBody>
      </p:sp>
    </p:spTree>
    <p:extLst>
      <p:ext uri="{BB962C8B-B14F-4D97-AF65-F5344CB8AC3E}">
        <p14:creationId xmlns:p14="http://schemas.microsoft.com/office/powerpoint/2010/main" val="22037705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52" y="434714"/>
            <a:ext cx="8596668" cy="574623"/>
          </a:xfrm>
        </p:spPr>
        <p:txBody>
          <a:bodyPr>
            <a:normAutofit fontScale="90000"/>
          </a:bodyPr>
          <a:lstStyle/>
          <a:p>
            <a:r>
              <a:rPr lang="en-US" dirty="0" smtClean="0"/>
              <a:t>CASE STUDY</a:t>
            </a:r>
            <a:endParaRPr lang="en-US" dirty="0"/>
          </a:p>
        </p:txBody>
      </p:sp>
      <p:sp>
        <p:nvSpPr>
          <p:cNvPr id="3" name="Content Placeholder 2"/>
          <p:cNvSpPr>
            <a:spLocks noGrp="1"/>
          </p:cNvSpPr>
          <p:nvPr>
            <p:ph idx="1"/>
          </p:nvPr>
        </p:nvSpPr>
        <p:spPr>
          <a:xfrm>
            <a:off x="677334" y="1484025"/>
            <a:ext cx="9366076" cy="4557337"/>
          </a:xfrm>
        </p:spPr>
        <p:txBody>
          <a:bodyPr>
            <a:normAutofit/>
          </a:bodyPr>
          <a:lstStyle/>
          <a:p>
            <a:pPr marL="0" indent="0">
              <a:buNone/>
            </a:pPr>
            <a:r>
              <a:rPr lang="en-US" sz="2800" dirty="0" smtClean="0"/>
              <a:t>From the </a:t>
            </a:r>
            <a:r>
              <a:rPr lang="en-US" sz="2800" dirty="0"/>
              <a:t>Case </a:t>
            </a:r>
            <a:r>
              <a:rPr lang="en-US" sz="2800" dirty="0" smtClean="0"/>
              <a:t>Study:</a:t>
            </a:r>
          </a:p>
          <a:p>
            <a:pPr marL="0" indent="0">
              <a:buNone/>
            </a:pPr>
            <a:r>
              <a:rPr lang="en-US" sz="2800" dirty="0" smtClean="0"/>
              <a:t>ADDRESSING </a:t>
            </a:r>
            <a:r>
              <a:rPr lang="en-US" sz="2800" dirty="0"/>
              <a:t>4 CORE BUSINESS INTELLIGENCE CHALLENGES ON THE SEARCH FOR ACTIONABLE </a:t>
            </a:r>
            <a:r>
              <a:rPr lang="en-US" sz="2800" dirty="0" smtClean="0"/>
              <a:t>INSIGHTS By </a:t>
            </a:r>
            <a:r>
              <a:rPr lang="en-US" sz="2800" dirty="0"/>
              <a:t>Jennifer </a:t>
            </a:r>
            <a:r>
              <a:rPr lang="en-US" sz="2800" dirty="0" err="1"/>
              <a:t>Bresnick</a:t>
            </a:r>
            <a:r>
              <a:rPr lang="en-US" sz="2800" dirty="0"/>
              <a:t> </a:t>
            </a:r>
            <a:endParaRPr lang="en-US" sz="2800" dirty="0" smtClean="0"/>
          </a:p>
          <a:p>
            <a:pPr>
              <a:buFont typeface="+mj-lt"/>
              <a:buAutoNum type="arabicPeriod"/>
            </a:pPr>
            <a:endParaRPr lang="en-US" sz="2800" dirty="0" smtClean="0"/>
          </a:p>
          <a:p>
            <a:pPr>
              <a:buFont typeface="+mj-lt"/>
              <a:buAutoNum type="arabicPeriod"/>
            </a:pPr>
            <a:r>
              <a:rPr lang="en-US" sz="2800" dirty="0" smtClean="0"/>
              <a:t>Discuss the four Core Business Intelligence Challenges faced by the organizations today.</a:t>
            </a:r>
          </a:p>
          <a:p>
            <a:pPr>
              <a:buFont typeface="+mj-lt"/>
              <a:buAutoNum type="arabicPeriod"/>
            </a:pPr>
            <a:r>
              <a:rPr lang="en-US" sz="2800" dirty="0" smtClean="0"/>
              <a:t>Propose the specific solutions to the above challenges</a:t>
            </a:r>
            <a:endParaRPr lang="en-US" sz="2800" dirty="0"/>
          </a:p>
        </p:txBody>
      </p:sp>
    </p:spTree>
    <p:extLst>
      <p:ext uri="{BB962C8B-B14F-4D97-AF65-F5344CB8AC3E}">
        <p14:creationId xmlns:p14="http://schemas.microsoft.com/office/powerpoint/2010/main" val="27205599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299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DEFINITION OF BUSINESS INTELLIGENCE</a:t>
            </a:r>
            <a:r>
              <a:rPr lang="en-US" b="1" dirty="0"/>
              <a:t/>
            </a:r>
            <a:br>
              <a:rPr lang="en-US" b="1" dirty="0"/>
            </a:br>
            <a:endParaRPr lang="en-US" dirty="0"/>
          </a:p>
        </p:txBody>
      </p:sp>
      <p:sp>
        <p:nvSpPr>
          <p:cNvPr id="3" name="Content Placeholder 2"/>
          <p:cNvSpPr>
            <a:spLocks noGrp="1"/>
          </p:cNvSpPr>
          <p:nvPr>
            <p:ph idx="1"/>
          </p:nvPr>
        </p:nvSpPr>
        <p:spPr>
          <a:xfrm>
            <a:off x="299803" y="857251"/>
            <a:ext cx="10124357" cy="5184112"/>
          </a:xfrm>
        </p:spPr>
        <p:txBody>
          <a:bodyPr>
            <a:noAutofit/>
          </a:bodyPr>
          <a:lstStyle/>
          <a:p>
            <a:pPr marL="0" indent="0" fontAlgn="base">
              <a:buNone/>
            </a:pPr>
            <a:r>
              <a:rPr lang="en-US" sz="3200" dirty="0"/>
              <a:t>BI refers to application and technology, which </a:t>
            </a:r>
            <a:r>
              <a:rPr lang="en-US" sz="3200" dirty="0" smtClean="0"/>
              <a:t>is used </a:t>
            </a:r>
            <a:r>
              <a:rPr lang="en-US" sz="3200" dirty="0"/>
              <a:t>to gather, provide access to, and analyze </a:t>
            </a:r>
            <a:r>
              <a:rPr lang="en-US" sz="3200" dirty="0" smtClean="0"/>
              <a:t>data and </a:t>
            </a:r>
            <a:r>
              <a:rPr lang="en-US" sz="3200" dirty="0"/>
              <a:t>information about the company </a:t>
            </a:r>
            <a:r>
              <a:rPr lang="en-US" sz="3200" dirty="0" smtClean="0"/>
              <a:t>operations</a:t>
            </a:r>
          </a:p>
          <a:p>
            <a:pPr marL="0" indent="0" fontAlgn="base">
              <a:buNone/>
            </a:pPr>
            <a:endParaRPr lang="en-US" sz="3200" dirty="0" smtClean="0"/>
          </a:p>
          <a:p>
            <a:pPr marL="0" indent="0" fontAlgn="base">
              <a:buNone/>
            </a:pPr>
            <a:r>
              <a:rPr lang="en-US" sz="3200" dirty="0" smtClean="0"/>
              <a:t>BI </a:t>
            </a:r>
            <a:r>
              <a:rPr lang="en-US" sz="3200" dirty="0"/>
              <a:t>is neither a </a:t>
            </a:r>
            <a:r>
              <a:rPr lang="en-US" sz="3200" dirty="0" smtClean="0"/>
              <a:t>product or </a:t>
            </a:r>
            <a:r>
              <a:rPr lang="en-US" sz="3200" dirty="0"/>
              <a:t>a system</a:t>
            </a:r>
            <a:r>
              <a:rPr lang="en-US" sz="3200" dirty="0" smtClean="0"/>
              <a:t>. It </a:t>
            </a:r>
            <a:r>
              <a:rPr lang="en-US" sz="3200" dirty="0"/>
              <a:t>is </a:t>
            </a:r>
            <a:r>
              <a:rPr lang="en-US" sz="3200" dirty="0" smtClean="0"/>
              <a:t>an architecture and a </a:t>
            </a:r>
            <a:r>
              <a:rPr lang="en-US" sz="3200" dirty="0"/>
              <a:t>collection of </a:t>
            </a:r>
            <a:r>
              <a:rPr lang="en-US" sz="3200" dirty="0" smtClean="0"/>
              <a:t>integrated operational as </a:t>
            </a:r>
            <a:r>
              <a:rPr lang="en-US" sz="3200" dirty="0"/>
              <a:t>well as </a:t>
            </a:r>
            <a:r>
              <a:rPr lang="en-US" sz="3200" dirty="0" smtClean="0"/>
              <a:t>decision-support applications </a:t>
            </a:r>
            <a:r>
              <a:rPr lang="en-US" sz="3200" dirty="0"/>
              <a:t>and </a:t>
            </a:r>
            <a:r>
              <a:rPr lang="en-US" sz="3200" dirty="0" smtClean="0"/>
              <a:t>databases that </a:t>
            </a:r>
            <a:r>
              <a:rPr lang="en-US" sz="3200" dirty="0"/>
              <a:t>provide </a:t>
            </a:r>
            <a:r>
              <a:rPr lang="en-US" sz="3200" dirty="0" smtClean="0"/>
              <a:t>the business community easy </a:t>
            </a:r>
            <a:r>
              <a:rPr lang="en-US" sz="3200" dirty="0"/>
              <a:t>access to business data</a:t>
            </a:r>
            <a:r>
              <a:rPr lang="en-US" sz="3200" dirty="0" smtClean="0"/>
              <a:t>.</a:t>
            </a:r>
          </a:p>
          <a:p>
            <a:pPr marL="0" indent="0" fontAlgn="base">
              <a:buNone/>
            </a:pPr>
            <a:endParaRPr lang="en-US" sz="2800" dirty="0"/>
          </a:p>
        </p:txBody>
      </p:sp>
    </p:spTree>
    <p:extLst>
      <p:ext uri="{BB962C8B-B14F-4D97-AF65-F5344CB8AC3E}">
        <p14:creationId xmlns:p14="http://schemas.microsoft.com/office/powerpoint/2010/main" val="3041607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Benefits of BI in Organizations</a:t>
            </a:r>
            <a:r>
              <a:rPr lang="en-US" b="1" dirty="0"/>
              <a:t/>
            </a:r>
            <a:br>
              <a:rPr lang="en-US" b="1" dirty="0"/>
            </a:br>
            <a:endParaRPr lang="en-US" dirty="0"/>
          </a:p>
        </p:txBody>
      </p:sp>
      <p:sp>
        <p:nvSpPr>
          <p:cNvPr id="3" name="Content Placeholder 2"/>
          <p:cNvSpPr>
            <a:spLocks noGrp="1"/>
          </p:cNvSpPr>
          <p:nvPr>
            <p:ph idx="1"/>
          </p:nvPr>
        </p:nvSpPr>
        <p:spPr>
          <a:xfrm>
            <a:off x="677334" y="857251"/>
            <a:ext cx="10676466" cy="5184112"/>
          </a:xfrm>
        </p:spPr>
        <p:txBody>
          <a:bodyPr>
            <a:normAutofit/>
          </a:bodyPr>
          <a:lstStyle/>
          <a:p>
            <a:pPr marL="0" indent="0" fontAlgn="base">
              <a:buNone/>
            </a:pPr>
            <a:r>
              <a:rPr lang="en-US" sz="2400" dirty="0" smtClean="0"/>
              <a:t>Companies </a:t>
            </a:r>
            <a:r>
              <a:rPr lang="en-US" sz="2400" dirty="0"/>
              <a:t>can benefit from </a:t>
            </a:r>
            <a:r>
              <a:rPr lang="en-US" sz="2400" dirty="0" smtClean="0"/>
              <a:t>BI Solutions in </a:t>
            </a:r>
            <a:r>
              <a:rPr lang="en-US" sz="2400" dirty="0"/>
              <a:t>more ways than one. Here are some beneficial and effective </a:t>
            </a:r>
            <a:r>
              <a:rPr lang="en-US" sz="2400" dirty="0" smtClean="0"/>
              <a:t>methods:</a:t>
            </a:r>
            <a:endParaRPr lang="en-US" sz="2400" dirty="0"/>
          </a:p>
          <a:p>
            <a:pPr fontAlgn="base"/>
            <a:r>
              <a:rPr lang="en-US" sz="2400" i="1" dirty="0"/>
              <a:t>Customer loyalty </a:t>
            </a:r>
            <a:r>
              <a:rPr lang="en-US" sz="2400" dirty="0"/>
              <a:t>can be achieved in the way that Target was brought up before. By on-boarding customers early, you may be able to retain them for years. If companies use data mining to provide consumers with what they want or need before they even realize they want or need it, that consumer will have the company on high alert in their mind—whether it’s subconscious or not.</a:t>
            </a:r>
          </a:p>
          <a:p>
            <a:pPr fontAlgn="base"/>
            <a:r>
              <a:rPr lang="en-US" sz="2400" i="1" dirty="0" smtClean="0"/>
              <a:t>Sales </a:t>
            </a:r>
            <a:r>
              <a:rPr lang="en-US" sz="2400" i="1" dirty="0"/>
              <a:t>forecasting </a:t>
            </a:r>
            <a:r>
              <a:rPr lang="en-US" sz="2400" dirty="0"/>
              <a:t>observes the product that a customer purchased, and tries to predict when they may buy it again. This helps when companies want to plan to sell to phase a product out, or when trying to determine complimentary products to sell</a:t>
            </a:r>
            <a:r>
              <a:rPr lang="en-US" sz="2400" dirty="0" smtClean="0"/>
              <a:t>.</a:t>
            </a:r>
            <a:endParaRPr lang="en-US" sz="2400" dirty="0"/>
          </a:p>
        </p:txBody>
      </p:sp>
    </p:spTree>
    <p:extLst>
      <p:ext uri="{BB962C8B-B14F-4D97-AF65-F5344CB8AC3E}">
        <p14:creationId xmlns:p14="http://schemas.microsoft.com/office/powerpoint/2010/main" val="3286793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a:t>Benefits of BI in Organizations</a:t>
            </a:r>
            <a:br>
              <a:rPr lang="en-US" b="1" dirty="0"/>
            </a:br>
            <a:endParaRPr lang="en-US" dirty="0"/>
          </a:p>
        </p:txBody>
      </p:sp>
      <p:sp>
        <p:nvSpPr>
          <p:cNvPr id="3" name="Content Placeholder 2"/>
          <p:cNvSpPr>
            <a:spLocks noGrp="1"/>
          </p:cNvSpPr>
          <p:nvPr>
            <p:ph idx="1"/>
          </p:nvPr>
        </p:nvSpPr>
        <p:spPr>
          <a:xfrm>
            <a:off x="361950" y="857251"/>
            <a:ext cx="10477500" cy="5184112"/>
          </a:xfrm>
        </p:spPr>
        <p:txBody>
          <a:bodyPr>
            <a:normAutofit lnSpcReduction="10000"/>
          </a:bodyPr>
          <a:lstStyle/>
          <a:p>
            <a:pPr fontAlgn="base"/>
            <a:r>
              <a:rPr lang="en-US" sz="2400" i="1" dirty="0" smtClean="0"/>
              <a:t>Market </a:t>
            </a:r>
            <a:r>
              <a:rPr lang="en-US" sz="2400" i="1" dirty="0"/>
              <a:t>segmentation </a:t>
            </a:r>
            <a:r>
              <a:rPr lang="en-US" sz="2400" dirty="0"/>
              <a:t>is when a company categorizes its market into segments such as age, gender, job, marital status, income, etc. This is an effective strategy on many levels, and it can even help a company understand its competitors in each of these segments. Market segmenting a database can improve a company’s conversion rates and can help companies customize products to further engage their demographics</a:t>
            </a:r>
            <a:r>
              <a:rPr lang="en-US" sz="2400" dirty="0" smtClean="0"/>
              <a:t>.</a:t>
            </a:r>
            <a:endParaRPr lang="en-US" sz="2400" dirty="0"/>
          </a:p>
          <a:p>
            <a:pPr fontAlgn="base"/>
            <a:r>
              <a:rPr lang="en-US" sz="2400" i="1" dirty="0"/>
              <a:t>Merchandise planning </a:t>
            </a:r>
            <a:r>
              <a:rPr lang="en-US" sz="2400" dirty="0"/>
              <a:t>can help a brick-and-mortar business determine stocking and inventory options. By knowing data information of how much of a certain product customers purchase, companies can know how much they need of it. Merchandise planning also assists companies in knowing what to do with inventory that is getting old, intelligence on competitor merchandise, balancing stock, and pricing based on customer sensitivity.</a:t>
            </a:r>
          </a:p>
          <a:p>
            <a:endParaRPr lang="en-US" sz="2400" dirty="0"/>
          </a:p>
        </p:txBody>
      </p:sp>
    </p:spTree>
    <p:extLst>
      <p:ext uri="{BB962C8B-B14F-4D97-AF65-F5344CB8AC3E}">
        <p14:creationId xmlns:p14="http://schemas.microsoft.com/office/powerpoint/2010/main" val="37275217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a:t>Benefits of BI in Organizations</a:t>
            </a:r>
            <a:br>
              <a:rPr lang="en-US" b="1" dirty="0"/>
            </a:br>
            <a:endParaRPr lang="en-US" dirty="0"/>
          </a:p>
        </p:txBody>
      </p:sp>
      <p:sp>
        <p:nvSpPr>
          <p:cNvPr id="3" name="Content Placeholder 2"/>
          <p:cNvSpPr>
            <a:spLocks noGrp="1"/>
          </p:cNvSpPr>
          <p:nvPr>
            <p:ph idx="1"/>
          </p:nvPr>
        </p:nvSpPr>
        <p:spPr>
          <a:xfrm>
            <a:off x="296334" y="819150"/>
            <a:ext cx="10600266" cy="5886449"/>
          </a:xfrm>
        </p:spPr>
        <p:txBody>
          <a:bodyPr>
            <a:normAutofit/>
          </a:bodyPr>
          <a:lstStyle/>
          <a:p>
            <a:pPr fontAlgn="base"/>
            <a:r>
              <a:rPr lang="en-US" sz="2000" dirty="0"/>
              <a:t> </a:t>
            </a:r>
            <a:r>
              <a:rPr lang="en-US" sz="2000" i="1" dirty="0"/>
              <a:t>P</a:t>
            </a:r>
            <a:r>
              <a:rPr lang="en-US" sz="2000" i="1" dirty="0" smtClean="0"/>
              <a:t>roduct </a:t>
            </a:r>
            <a:r>
              <a:rPr lang="en-US" sz="2000" i="1" dirty="0"/>
              <a:t>production</a:t>
            </a:r>
            <a:r>
              <a:rPr lang="en-US" sz="2000" dirty="0"/>
              <a:t>, wherein a company predicts features and products that their consumers may want. </a:t>
            </a:r>
            <a:r>
              <a:rPr lang="en-US" sz="2000" dirty="0" smtClean="0"/>
              <a:t>BI Solutions will </a:t>
            </a:r>
            <a:r>
              <a:rPr lang="en-US" sz="2000" dirty="0"/>
              <a:t>reveal customer pain points, leaving it up to the company to provide that customer with the answer to that pain point with a viable product that will solve that problem in a way the customer never imagined.</a:t>
            </a:r>
          </a:p>
          <a:p>
            <a:pPr fontAlgn="base"/>
            <a:r>
              <a:rPr lang="en-US" sz="2000" dirty="0"/>
              <a:t>The more data a company collects from customers, the more value it can deliver to them</a:t>
            </a:r>
            <a:r>
              <a:rPr lang="en-US" sz="2000" dirty="0" smtClean="0"/>
              <a:t>.</a:t>
            </a:r>
          </a:p>
          <a:p>
            <a:pPr fontAlgn="base"/>
            <a:r>
              <a:rPr lang="en-US" sz="2000" i="1" dirty="0"/>
              <a:t>Affinity analysis</a:t>
            </a:r>
            <a:r>
              <a:rPr lang="en-US" sz="2000" dirty="0"/>
              <a:t> or “basket analysis” (referring to a check-out basket online) allows a company to see what a consumer purchased and predict what that consumer may want in the future based on their preferences. This analysis evaluates the use of credit cards and patterns of phone use, and can reveal information such as if a consumer needs constant incentives to stick around, such as upgrades or new features. It can also answer questions like: Do people who buy item A also buy item B? Which one did they buy first, and why? Could we encourage customers to buy A, B, and C, thus boosting point-of-purchase sales?</a:t>
            </a:r>
          </a:p>
          <a:p>
            <a:pPr fontAlgn="base"/>
            <a:endParaRPr lang="en-US" dirty="0"/>
          </a:p>
        </p:txBody>
      </p:sp>
    </p:spTree>
    <p:extLst>
      <p:ext uri="{BB962C8B-B14F-4D97-AF65-F5344CB8AC3E}">
        <p14:creationId xmlns:p14="http://schemas.microsoft.com/office/powerpoint/2010/main" val="87506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a:t>Benefits of BI in Organizations</a:t>
            </a:r>
            <a:br>
              <a:rPr lang="en-US" b="1" dirty="0"/>
            </a:br>
            <a:endParaRPr lang="en-US" dirty="0"/>
          </a:p>
        </p:txBody>
      </p:sp>
      <p:sp>
        <p:nvSpPr>
          <p:cNvPr id="3" name="Content Placeholder 2"/>
          <p:cNvSpPr>
            <a:spLocks noGrp="1"/>
          </p:cNvSpPr>
          <p:nvPr>
            <p:ph idx="1"/>
          </p:nvPr>
        </p:nvSpPr>
        <p:spPr>
          <a:xfrm>
            <a:off x="296334" y="819150"/>
            <a:ext cx="10600266" cy="5886449"/>
          </a:xfrm>
        </p:spPr>
        <p:txBody>
          <a:bodyPr>
            <a:normAutofit/>
          </a:bodyPr>
          <a:lstStyle/>
          <a:p>
            <a:pPr fontAlgn="base"/>
            <a:endParaRPr lang="en-US" sz="2000" dirty="0" smtClean="0"/>
          </a:p>
          <a:p>
            <a:pPr fontAlgn="base">
              <a:buFont typeface="Wingdings" panose="05000000000000000000" pitchFamily="2" charset="2"/>
              <a:buChar char="v"/>
            </a:pPr>
            <a:r>
              <a:rPr lang="en-US" sz="4400" dirty="0" smtClean="0"/>
              <a:t></a:t>
            </a:r>
            <a:r>
              <a:rPr lang="en-US" sz="4400" dirty="0"/>
              <a:t>Management effectively </a:t>
            </a:r>
            <a:r>
              <a:rPr lang="en-US" sz="4400" dirty="0" smtClean="0"/>
              <a:t>aided</a:t>
            </a:r>
          </a:p>
          <a:p>
            <a:pPr fontAlgn="base">
              <a:buFont typeface="Wingdings" panose="05000000000000000000" pitchFamily="2" charset="2"/>
              <a:buChar char="v"/>
            </a:pPr>
            <a:r>
              <a:rPr lang="en-US" sz="4400" dirty="0" smtClean="0"/>
              <a:t></a:t>
            </a:r>
            <a:r>
              <a:rPr lang="en-US" sz="4400" dirty="0"/>
              <a:t>Intellectual capital better </a:t>
            </a:r>
            <a:r>
              <a:rPr lang="en-US" sz="4400" dirty="0" smtClean="0"/>
              <a:t>deployed</a:t>
            </a:r>
          </a:p>
          <a:p>
            <a:pPr fontAlgn="base">
              <a:buFont typeface="Wingdings" panose="05000000000000000000" pitchFamily="2" charset="2"/>
              <a:buChar char="v"/>
            </a:pPr>
            <a:r>
              <a:rPr lang="en-US" sz="4400" dirty="0" smtClean="0"/>
              <a:t></a:t>
            </a:r>
            <a:r>
              <a:rPr lang="en-US" sz="4400" dirty="0"/>
              <a:t>Business operations </a:t>
            </a:r>
            <a:r>
              <a:rPr lang="en-US" sz="4400" dirty="0" smtClean="0"/>
              <a:t>improved</a:t>
            </a:r>
          </a:p>
          <a:p>
            <a:pPr fontAlgn="base">
              <a:buFont typeface="Wingdings" panose="05000000000000000000" pitchFamily="2" charset="2"/>
              <a:buChar char="v"/>
            </a:pPr>
            <a:r>
              <a:rPr lang="en-US" sz="4400" dirty="0" smtClean="0"/>
              <a:t></a:t>
            </a:r>
            <a:r>
              <a:rPr lang="en-US" sz="4400" dirty="0"/>
              <a:t>Customer service </a:t>
            </a:r>
            <a:r>
              <a:rPr lang="en-US" sz="4400" dirty="0" smtClean="0"/>
              <a:t>enhanced</a:t>
            </a:r>
          </a:p>
          <a:p>
            <a:pPr fontAlgn="base">
              <a:buFont typeface="Wingdings" panose="05000000000000000000" pitchFamily="2" charset="2"/>
              <a:buChar char="v"/>
            </a:pPr>
            <a:r>
              <a:rPr lang="en-US" sz="4400" dirty="0" smtClean="0"/>
              <a:t></a:t>
            </a:r>
            <a:r>
              <a:rPr lang="en-US" sz="4400" dirty="0"/>
              <a:t>New opportunities identified</a:t>
            </a:r>
            <a:endParaRPr lang="en-US" sz="4000" dirty="0"/>
          </a:p>
        </p:txBody>
      </p:sp>
    </p:spTree>
    <p:extLst>
      <p:ext uri="{BB962C8B-B14F-4D97-AF65-F5344CB8AC3E}">
        <p14:creationId xmlns:p14="http://schemas.microsoft.com/office/powerpoint/2010/main" val="4089838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DATA ENGINEERING</a:t>
            </a:r>
            <a:r>
              <a:rPr lang="en-US" b="1" dirty="0"/>
              <a:t/>
            </a:r>
            <a:br>
              <a:rPr lang="en-US" b="1" dirty="0"/>
            </a:br>
            <a:endParaRPr lang="en-US" dirty="0"/>
          </a:p>
        </p:txBody>
      </p:sp>
      <p:sp>
        <p:nvSpPr>
          <p:cNvPr id="3" name="Content Placeholder 2"/>
          <p:cNvSpPr>
            <a:spLocks noGrp="1"/>
          </p:cNvSpPr>
          <p:nvPr>
            <p:ph idx="1"/>
          </p:nvPr>
        </p:nvSpPr>
        <p:spPr>
          <a:xfrm>
            <a:off x="582084" y="647700"/>
            <a:ext cx="9735396" cy="5886449"/>
          </a:xfrm>
        </p:spPr>
        <p:txBody>
          <a:bodyPr>
            <a:normAutofit/>
          </a:bodyPr>
          <a:lstStyle/>
          <a:p>
            <a:pPr marL="0" indent="0" fontAlgn="base">
              <a:buNone/>
            </a:pPr>
            <a:endParaRPr lang="en-US" sz="3000" i="1" dirty="0" smtClean="0">
              <a:latin typeface="Times New Roman" panose="02020603050405020304" pitchFamily="18" charset="0"/>
              <a:cs typeface="Times New Roman" panose="02020603050405020304" pitchFamily="18" charset="0"/>
            </a:endParaRPr>
          </a:p>
          <a:p>
            <a:pPr marL="0" indent="0" fontAlgn="base">
              <a:buNone/>
            </a:pPr>
            <a:r>
              <a:rPr lang="en-US" sz="3000" i="1" dirty="0" smtClean="0">
                <a:latin typeface="Times New Roman" panose="02020603050405020304" pitchFamily="18" charset="0"/>
                <a:cs typeface="Times New Roman" panose="02020603050405020304" pitchFamily="18" charset="0"/>
              </a:rPr>
              <a:t>Data </a:t>
            </a:r>
            <a:r>
              <a:rPr lang="en-US" sz="3000" i="1" dirty="0">
                <a:latin typeface="Times New Roman" panose="02020603050405020304" pitchFamily="18" charset="0"/>
                <a:cs typeface="Times New Roman" panose="02020603050405020304" pitchFamily="18" charset="0"/>
              </a:rPr>
              <a:t>engineering is a set of operations aimed at creating interfaces and mechanisms for the flow and access of information. It takes dedicated specialists—data engineers—to maintain data so that it remains available and usable by others. In short, data engineers set up and operate the organization’s data infrastructure, preparing it for further analysis by data analysts and scientists. </a:t>
            </a:r>
            <a:endParaRPr lang="en-US" sz="3000" i="1" dirty="0" smtClean="0">
              <a:latin typeface="Times New Roman" panose="02020603050405020304" pitchFamily="18" charset="0"/>
              <a:cs typeface="Times New Roman" panose="02020603050405020304" pitchFamily="18" charset="0"/>
            </a:endParaRPr>
          </a:p>
          <a:p>
            <a:pPr fontAlgn="base"/>
            <a:endParaRPr lang="en-US" sz="3000" i="1" dirty="0">
              <a:latin typeface="Times New Roman" panose="02020603050405020304" pitchFamily="18" charset="0"/>
              <a:cs typeface="Times New Roman" panose="02020603050405020304" pitchFamily="18" charset="0"/>
            </a:endParaRPr>
          </a:p>
          <a:p>
            <a:pPr marL="0" indent="0" fontAlgn="base">
              <a:buNone/>
            </a:pPr>
            <a:r>
              <a:rPr lang="en-US" sz="3000" i="1" dirty="0" smtClean="0">
                <a:latin typeface="Times New Roman" panose="02020603050405020304" pitchFamily="18" charset="0"/>
                <a:cs typeface="Times New Roman" panose="02020603050405020304" pitchFamily="18" charset="0"/>
              </a:rPr>
              <a:t>—</a:t>
            </a:r>
            <a:r>
              <a:rPr lang="en-US" sz="3000" i="1" dirty="0">
                <a:latin typeface="Times New Roman" panose="02020603050405020304" pitchFamily="18" charset="0"/>
                <a:cs typeface="Times New Roman" panose="02020603050405020304" pitchFamily="18" charset="0"/>
              </a:rPr>
              <a:t>From “Data Engineering and Its Main Concepts” by </a:t>
            </a:r>
            <a:r>
              <a:rPr lang="en-US" sz="3000" i="1" dirty="0" err="1">
                <a:latin typeface="Times New Roman" panose="02020603050405020304" pitchFamily="18" charset="0"/>
                <a:cs typeface="Times New Roman" panose="02020603050405020304" pitchFamily="18" charset="0"/>
              </a:rPr>
              <a:t>AlexSoft</a:t>
            </a:r>
            <a:endParaRPr lang="en-US" sz="30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625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DATA ENGINEERING</a:t>
            </a:r>
            <a:r>
              <a:rPr lang="en-US" b="1" dirty="0"/>
              <a:t/>
            </a:r>
            <a:br>
              <a:rPr lang="en-US" b="1" dirty="0"/>
            </a:br>
            <a:endParaRPr lang="en-US" dirty="0"/>
          </a:p>
        </p:txBody>
      </p:sp>
      <p:sp>
        <p:nvSpPr>
          <p:cNvPr id="3" name="Content Placeholder 2"/>
          <p:cNvSpPr>
            <a:spLocks noGrp="1"/>
          </p:cNvSpPr>
          <p:nvPr>
            <p:ph idx="1"/>
          </p:nvPr>
        </p:nvSpPr>
        <p:spPr>
          <a:xfrm>
            <a:off x="582084" y="647700"/>
            <a:ext cx="9735396" cy="5886449"/>
          </a:xfrm>
        </p:spPr>
        <p:txBody>
          <a:bodyPr>
            <a:normAutofit fontScale="92500" lnSpcReduction="10000"/>
          </a:bodyPr>
          <a:lstStyle/>
          <a:p>
            <a:pPr marL="0" indent="0" fontAlgn="base">
              <a:buNone/>
            </a:pPr>
            <a:r>
              <a:rPr lang="en-US" sz="3200" i="1" dirty="0" smtClean="0">
                <a:latin typeface="Times New Roman" panose="02020603050405020304" pitchFamily="18" charset="0"/>
                <a:cs typeface="Times New Roman" panose="02020603050405020304" pitchFamily="18" charset="0"/>
              </a:rPr>
              <a:t>Data </a:t>
            </a:r>
            <a:r>
              <a:rPr lang="en-US" sz="3200" i="1" dirty="0">
                <a:latin typeface="Times New Roman" panose="02020603050405020304" pitchFamily="18" charset="0"/>
                <a:cs typeface="Times New Roman" panose="02020603050405020304" pitchFamily="18" charset="0"/>
              </a:rPr>
              <a:t>engineering is the development, implementation, and maintenance of systems and processes that take in raw data and produce high-quality, consistent information that supports downstream use cases, such as analysis and machine learning. Data engineering is the intersection of security, data management, </a:t>
            </a:r>
            <a:r>
              <a:rPr lang="en-US" sz="3200" i="1" dirty="0" err="1">
                <a:latin typeface="Times New Roman" panose="02020603050405020304" pitchFamily="18" charset="0"/>
                <a:cs typeface="Times New Roman" panose="02020603050405020304" pitchFamily="18" charset="0"/>
              </a:rPr>
              <a:t>DataOps</a:t>
            </a:r>
            <a:r>
              <a:rPr lang="en-US" sz="3200" i="1" dirty="0">
                <a:latin typeface="Times New Roman" panose="02020603050405020304" pitchFamily="18" charset="0"/>
                <a:cs typeface="Times New Roman" panose="02020603050405020304" pitchFamily="18" charset="0"/>
              </a:rPr>
              <a:t>, data architecture, orchestration, and software engineering. A data engineer manages the data engineering lifecycle, beginning with getting data from source systems and ending with serving data for use cases, such as analysis or machine learning</a:t>
            </a:r>
            <a:r>
              <a:rPr lang="en-US" sz="3200" i="1" dirty="0" smtClean="0">
                <a:latin typeface="Times New Roman" panose="02020603050405020304" pitchFamily="18" charset="0"/>
                <a:cs typeface="Times New Roman" panose="02020603050405020304" pitchFamily="18" charset="0"/>
              </a:rPr>
              <a:t>.</a:t>
            </a:r>
          </a:p>
          <a:p>
            <a:pPr marL="0" indent="0" fontAlgn="base">
              <a:buNone/>
            </a:pPr>
            <a:endParaRPr lang="en-US" sz="3200" dirty="0" smtClean="0"/>
          </a:p>
          <a:p>
            <a:pPr marL="0" indent="0" fontAlgn="base">
              <a:buNone/>
            </a:pPr>
            <a:r>
              <a:rPr lang="en-US" sz="3200" dirty="0" smtClean="0"/>
              <a:t>(</a:t>
            </a:r>
            <a:r>
              <a:rPr lang="en-US" sz="3200" dirty="0"/>
              <a:t>Reis &amp; </a:t>
            </a:r>
            <a:r>
              <a:rPr lang="en-US" sz="3200" dirty="0" err="1"/>
              <a:t>Housley</a:t>
            </a:r>
            <a:r>
              <a:rPr lang="en-US" sz="3200" dirty="0"/>
              <a:t>, 2022)</a:t>
            </a:r>
          </a:p>
          <a:p>
            <a:pPr marL="0" indent="0" fontAlgn="base">
              <a:buNone/>
            </a:pPr>
            <a:r>
              <a:rPr lang="en-US" sz="3200" i="1" dirty="0" smtClean="0">
                <a:latin typeface="Times New Roman" panose="02020603050405020304" pitchFamily="18" charset="0"/>
                <a:cs typeface="Times New Roman" panose="02020603050405020304" pitchFamily="18" charset="0"/>
              </a:rPr>
              <a:t> </a:t>
            </a:r>
            <a:endParaRPr lang="en-US" sz="30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661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666</TotalTime>
  <Words>686</Words>
  <Application>Microsoft Office PowerPoint</Application>
  <PresentationFormat>Widescreen</PresentationFormat>
  <Paragraphs>88</Paragraphs>
  <Slides>28</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Calibri</vt:lpstr>
      <vt:lpstr>Times New Roman</vt:lpstr>
      <vt:lpstr>Trebuchet MS</vt:lpstr>
      <vt:lpstr>Wingdings</vt:lpstr>
      <vt:lpstr>Wingdings 3</vt:lpstr>
      <vt:lpstr>Facet</vt:lpstr>
      <vt:lpstr>Storyboard Layouts</vt:lpstr>
      <vt:lpstr>BDM 411 BUSINESS INTELLIGENCE AND ANALYTICS LECTURE 2: INTRODUCTION TO BUSINESS INTELLIGENCE AND ANALYTICS</vt:lpstr>
      <vt:lpstr>DEFINITION OF BUSINESS INTELLIGENCE </vt:lpstr>
      <vt:lpstr>DEFINITION OF BUSINESS INTELLIGENCE </vt:lpstr>
      <vt:lpstr>Benefits of BI in Organizations </vt:lpstr>
      <vt:lpstr>Benefits of BI in Organizations </vt:lpstr>
      <vt:lpstr>Benefits of BI in Organizations </vt:lpstr>
      <vt:lpstr>Benefits of BI in Organizations </vt:lpstr>
      <vt:lpstr>DATA ENGINEERING </vt:lpstr>
      <vt:lpstr>DATA ENGINEERING </vt:lpstr>
      <vt:lpstr>DATA ENGINEERING LIFECYCLE </vt:lpstr>
      <vt:lpstr>DATA ENGINEERING LIFECYCLE </vt:lpstr>
      <vt:lpstr>Digital Transformation and BI Solutions</vt:lpstr>
      <vt:lpstr>PowerPoint Presentation</vt:lpstr>
      <vt:lpstr>PowerPoint Presentation</vt:lpstr>
      <vt:lpstr>DIGITAL TRANSFORMATION</vt:lpstr>
      <vt:lpstr>PowerPoint Presentation</vt:lpstr>
      <vt:lpstr>Customer experience and BI</vt:lpstr>
      <vt:lpstr>PowerPoint Presentation</vt:lpstr>
      <vt:lpstr>PowerPoint Presentation</vt:lpstr>
      <vt:lpstr>PowerPoint Presentation</vt:lpstr>
      <vt:lpstr>PowerPoint Presentation</vt:lpstr>
      <vt:lpstr>PowerPoint Presentation</vt:lpstr>
      <vt:lpstr>Top 10 Analytics and Business Intelligence Trends 2019</vt:lpstr>
      <vt:lpstr>Top 10 Analytics and Business Intelligence Trends 2019</vt:lpstr>
      <vt:lpstr>Porters Five Forces</vt:lpstr>
      <vt:lpstr>REVIEW QUESTIONS</vt:lpstr>
      <vt:lpstr>CASE STUDY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Media</dc:title>
  <dc:creator>Karani Wa Kariuki</dc:creator>
  <cp:lastModifiedBy>Daniel Njeru</cp:lastModifiedBy>
  <cp:revision>74</cp:revision>
  <dcterms:created xsi:type="dcterms:W3CDTF">2018-10-31T05:10:30Z</dcterms:created>
  <dcterms:modified xsi:type="dcterms:W3CDTF">2023-09-06T08:27:59Z</dcterms:modified>
</cp:coreProperties>
</file>