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51"/>
  </p:notesMasterIdLst>
  <p:sldIdLst>
    <p:sldId id="407" r:id="rId3"/>
    <p:sldId id="384" r:id="rId4"/>
    <p:sldId id="395" r:id="rId5"/>
    <p:sldId id="377" r:id="rId6"/>
    <p:sldId id="474" r:id="rId7"/>
    <p:sldId id="408" r:id="rId8"/>
    <p:sldId id="409" r:id="rId9"/>
    <p:sldId id="389" r:id="rId10"/>
    <p:sldId id="410" r:id="rId11"/>
    <p:sldId id="411" r:id="rId12"/>
    <p:sldId id="412" r:id="rId13"/>
    <p:sldId id="413" r:id="rId14"/>
    <p:sldId id="414" r:id="rId15"/>
    <p:sldId id="415" r:id="rId16"/>
    <p:sldId id="418" r:id="rId17"/>
    <p:sldId id="419" r:id="rId18"/>
    <p:sldId id="420" r:id="rId19"/>
    <p:sldId id="433" r:id="rId20"/>
    <p:sldId id="435" r:id="rId21"/>
    <p:sldId id="438" r:id="rId22"/>
    <p:sldId id="437" r:id="rId23"/>
    <p:sldId id="439" r:id="rId24"/>
    <p:sldId id="440" r:id="rId25"/>
    <p:sldId id="447" r:id="rId26"/>
    <p:sldId id="449" r:id="rId27"/>
    <p:sldId id="450" r:id="rId28"/>
    <p:sldId id="455" r:id="rId29"/>
    <p:sldId id="406" r:id="rId30"/>
    <p:sldId id="456" r:id="rId31"/>
    <p:sldId id="457" r:id="rId32"/>
    <p:sldId id="458" r:id="rId33"/>
    <p:sldId id="459" r:id="rId34"/>
    <p:sldId id="460" r:id="rId35"/>
    <p:sldId id="461" r:id="rId36"/>
    <p:sldId id="462" r:id="rId37"/>
    <p:sldId id="463" r:id="rId38"/>
    <p:sldId id="464" r:id="rId39"/>
    <p:sldId id="466" r:id="rId40"/>
    <p:sldId id="465" r:id="rId41"/>
    <p:sldId id="467" r:id="rId42"/>
    <p:sldId id="468" r:id="rId43"/>
    <p:sldId id="469" r:id="rId44"/>
    <p:sldId id="470" r:id="rId45"/>
    <p:sldId id="471" r:id="rId46"/>
    <p:sldId id="472" r:id="rId47"/>
    <p:sldId id="473" r:id="rId48"/>
    <p:sldId id="475" r:id="rId49"/>
    <p:sldId id="33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96" autoAdjust="0"/>
  </p:normalViewPr>
  <p:slideViewPr>
    <p:cSldViewPr snapToGrid="0">
      <p:cViewPr varScale="1">
        <p:scale>
          <a:sx n="59" d="100"/>
          <a:sy n="59" d="100"/>
        </p:scale>
        <p:origin x="10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6AA9F-331F-487C-88A0-32843F43BE6C}" type="datetimeFigureOut">
              <a:rPr lang="en-US" smtClean="0"/>
              <a:t>9/20/2024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88352-7C3F-43AB-878C-F90983B14462}" type="slidenum">
              <a:rPr lang="en-US" smtClean="0"/>
              <a:t>‹#›</a:t>
            </a:fld>
            <a:endParaRPr lang="en-US"/>
          </a:p>
        </p:txBody>
      </p:sp>
    </p:spTree>
    <p:extLst>
      <p:ext uri="{BB962C8B-B14F-4D97-AF65-F5344CB8AC3E}">
        <p14:creationId xmlns:p14="http://schemas.microsoft.com/office/powerpoint/2010/main" val="59910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26F326A-67AC-377D-5CE8-CBC046C3A4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9B34686E-693E-4D2B-BF7B-D0AB247C23EC}" type="slidenum">
              <a:rPr lang="en-US" altLang="en-US" sz="1200" b="0">
                <a:solidFill>
                  <a:schemeClr val="tx1"/>
                </a:solidFill>
                <a:latin typeface="Times New Roman" panose="02020603050405020304" pitchFamily="18" charset="0"/>
              </a:rPr>
              <a:pPr/>
              <a:t>1</a:t>
            </a:fld>
            <a:endParaRPr lang="en-US" altLang="en-US" sz="1200" b="0">
              <a:solidFill>
                <a:schemeClr val="tx1"/>
              </a:solidFill>
              <a:latin typeface="Times New Roman" panose="02020603050405020304" pitchFamily="18" charset="0"/>
            </a:endParaRPr>
          </a:p>
        </p:txBody>
      </p:sp>
      <p:sp>
        <p:nvSpPr>
          <p:cNvPr id="46083" name="Rectangle 2">
            <a:extLst>
              <a:ext uri="{FF2B5EF4-FFF2-40B4-BE49-F238E27FC236}">
                <a16:creationId xmlns:a16="http://schemas.microsoft.com/office/drawing/2014/main" id="{CFFFF505-B756-065B-2F75-C64796573F19}"/>
              </a:ext>
            </a:extLst>
          </p:cNvPr>
          <p:cNvSpPr>
            <a:spLocks noGrp="1" noRot="1" noChangeAspect="1" noChangeArrowheads="1" noTextEdit="1"/>
          </p:cNvSpPr>
          <p:nvPr>
            <p:ph type="sldImg"/>
          </p:nvPr>
        </p:nvSpPr>
        <p:spPr>
          <a:ln cap="flat"/>
        </p:spPr>
      </p:sp>
      <p:sp>
        <p:nvSpPr>
          <p:cNvPr id="46084" name="Rectangle 3">
            <a:extLst>
              <a:ext uri="{FF2B5EF4-FFF2-40B4-BE49-F238E27FC236}">
                <a16:creationId xmlns:a16="http://schemas.microsoft.com/office/drawing/2014/main" id="{0FA7A2A0-58F0-3968-6FEA-984DE07C22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61714A7F-AB06-DA95-8082-29015E8C7ABF}"/>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2D75D36F-BD74-A69A-2981-60AE9F5AF5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CDB27D0B-4AD6-D37C-D6F7-532180A99D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306F51C7-4584-4697-9DDF-ACC147A7E367}" type="slidenum">
              <a:rPr lang="en-US" altLang="en-US" sz="1200" b="0">
                <a:solidFill>
                  <a:schemeClr val="tx1"/>
                </a:solidFill>
                <a:latin typeface="Times New Roman" panose="02020603050405020304" pitchFamily="18" charset="0"/>
              </a:rPr>
              <a:pPr/>
              <a:t>12</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3515E18-C174-D0BB-F3B5-6573B8E4A29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DE808B3B-ECF5-BDF9-C6B4-FAD9D85266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a:extLst>
              <a:ext uri="{FF2B5EF4-FFF2-40B4-BE49-F238E27FC236}">
                <a16:creationId xmlns:a16="http://schemas.microsoft.com/office/drawing/2014/main" id="{7B1A1CD7-0CBC-79C4-E2B4-E58C218909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708A997-2C80-4977-9179-909A52F3A535}" type="slidenum">
              <a:rPr lang="en-US" altLang="en-US" sz="1200" b="0">
                <a:solidFill>
                  <a:schemeClr val="tx1"/>
                </a:solidFill>
                <a:latin typeface="Times New Roman" panose="02020603050405020304" pitchFamily="18" charset="0"/>
              </a:rPr>
              <a:pPr/>
              <a:t>13</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3E5958C-D69D-7B10-8189-4237D7647191}"/>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A38CAB56-EE6A-0541-51CF-2254C6EC66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0841BC93-1F78-372E-1EA1-3A448B13A7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95D08587-9DEF-4CC7-B6E7-50A6E662DDD5}" type="slidenum">
              <a:rPr lang="en-US" altLang="en-US" sz="1200" b="0">
                <a:solidFill>
                  <a:schemeClr val="tx1"/>
                </a:solidFill>
                <a:latin typeface="Times New Roman" panose="02020603050405020304" pitchFamily="18" charset="0"/>
              </a:rPr>
              <a:pPr/>
              <a:t>14</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511D526A-668A-8D5B-DBAF-CCA4C697F569}"/>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4133EAEA-12FA-E5BA-4470-09C9EDF063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0404A2FB-A042-FF50-3B1A-4EC4D6A543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B8A387D2-D694-4D9B-AF06-589B010BC502}" type="slidenum">
              <a:rPr lang="en-US" altLang="en-US" sz="1200" b="0">
                <a:solidFill>
                  <a:schemeClr val="tx1"/>
                </a:solidFill>
                <a:latin typeface="Times New Roman" panose="02020603050405020304" pitchFamily="18" charset="0"/>
              </a:rPr>
              <a:pPr/>
              <a:t>15</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DC2B702B-E631-7A5B-A5D3-2FED73E36FA1}"/>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CEA7BD21-C87A-4687-731D-BA1FC6186A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4" name="Slide Number Placeholder 3">
            <a:extLst>
              <a:ext uri="{FF2B5EF4-FFF2-40B4-BE49-F238E27FC236}">
                <a16:creationId xmlns:a16="http://schemas.microsoft.com/office/drawing/2014/main" id="{B46DB4BA-BD1B-EE50-497F-CCECB836EC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FED9F82-F262-40F8-B7C5-7CE22A8EF789}" type="slidenum">
              <a:rPr lang="en-US" altLang="en-US" sz="1200" b="0">
                <a:solidFill>
                  <a:schemeClr val="tx1"/>
                </a:solidFill>
                <a:latin typeface="Times New Roman" panose="02020603050405020304" pitchFamily="18" charset="0"/>
              </a:rPr>
              <a:pPr/>
              <a:t>16</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A4BDB487-DAC5-E8A3-224D-FF8FCF0A95D3}"/>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2E41403E-C852-D860-5F2A-0FDB4D22BA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34D17B6F-7340-0115-A85D-7500FD2F07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C37AD1A-AA60-4F31-A570-570D0B1EA9E0}" type="slidenum">
              <a:rPr lang="en-US" altLang="en-US" sz="1200" b="0">
                <a:solidFill>
                  <a:schemeClr val="tx1"/>
                </a:solidFill>
                <a:latin typeface="Times New Roman" panose="02020603050405020304" pitchFamily="18" charset="0"/>
              </a:rPr>
              <a:pPr/>
              <a:t>17</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88119A0-4EBE-629D-BB58-37C356D39257}"/>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6B2AC13C-D835-6C78-8AD9-B20953DCC5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8B880189-F257-C7F5-F83A-21C94F8E55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C717C257-9EE6-4477-8CFA-5DC68485F543}" type="slidenum">
              <a:rPr lang="en-US" altLang="en-US" sz="1200" b="0">
                <a:solidFill>
                  <a:schemeClr val="tx1"/>
                </a:solidFill>
                <a:latin typeface="Times New Roman" panose="02020603050405020304" pitchFamily="18" charset="0"/>
              </a:rPr>
              <a:pPr/>
              <a:t>18</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20AED2F5-0BF5-6623-633F-66BA521FE1AF}"/>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66CFDF14-77FF-CF09-22A4-62D4E47057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a:extLst>
              <a:ext uri="{FF2B5EF4-FFF2-40B4-BE49-F238E27FC236}">
                <a16:creationId xmlns:a16="http://schemas.microsoft.com/office/drawing/2014/main" id="{58948936-791B-42F7-4EE5-22004042D1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C1209C83-3E07-46B4-A9E3-4828970DC463}" type="slidenum">
              <a:rPr lang="en-US" altLang="en-US" sz="1200" b="0">
                <a:solidFill>
                  <a:schemeClr val="tx1"/>
                </a:solidFill>
                <a:latin typeface="Times New Roman" panose="02020603050405020304" pitchFamily="18" charset="0"/>
              </a:rPr>
              <a:pPr/>
              <a:t>19</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975F34C1-5A9D-22A3-DCB7-A1082438BD06}"/>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B3E13D6F-DFD8-A3B6-15BA-E556E8D68F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a:extLst>
              <a:ext uri="{FF2B5EF4-FFF2-40B4-BE49-F238E27FC236}">
                <a16:creationId xmlns:a16="http://schemas.microsoft.com/office/drawing/2014/main" id="{C7F6356C-2368-AE91-5E07-804B1F702F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38E87CC7-DFCA-4AF9-AA57-55DEDDF97CBD}" type="slidenum">
              <a:rPr lang="en-US" altLang="en-US" sz="1200" b="0">
                <a:solidFill>
                  <a:schemeClr val="tx1"/>
                </a:solidFill>
                <a:latin typeface="Times New Roman" panose="02020603050405020304" pitchFamily="18" charset="0"/>
              </a:rPr>
              <a:pPr/>
              <a:t>20</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B95DC-CEAF-44D7-AFDC-EB5CAEBE03E2}" type="slidenum">
              <a:rPr lang="en-US"/>
              <a:pPr/>
              <a:t>48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190446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4DA5A5F-9BAA-E004-D6B5-817DAC1F8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E94B7D7-9423-4268-89CF-6A5D738200CF}" type="slidenum">
              <a:rPr lang="en-US" altLang="en-US" sz="1200" b="0">
                <a:solidFill>
                  <a:schemeClr val="tx1"/>
                </a:solidFill>
                <a:latin typeface="Times New Roman" panose="02020603050405020304" pitchFamily="18" charset="0"/>
              </a:rPr>
              <a:pPr/>
              <a:t>2</a:t>
            </a:fld>
            <a:endParaRPr lang="en-US" altLang="en-US" sz="1200" b="0">
              <a:solidFill>
                <a:schemeClr val="tx1"/>
              </a:solidFill>
              <a:latin typeface="Times New Roman" panose="02020603050405020304" pitchFamily="18" charset="0"/>
            </a:endParaRPr>
          </a:p>
        </p:txBody>
      </p:sp>
      <p:sp>
        <p:nvSpPr>
          <p:cNvPr id="47107" name="Rectangle 2">
            <a:extLst>
              <a:ext uri="{FF2B5EF4-FFF2-40B4-BE49-F238E27FC236}">
                <a16:creationId xmlns:a16="http://schemas.microsoft.com/office/drawing/2014/main" id="{273136D7-58B0-ECBD-00E5-B691F715E85E}"/>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C1F1771-7A0B-58EB-D398-84460CB5B4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4DA5A5F-9BAA-E004-D6B5-817DAC1F8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E94B7D7-9423-4268-89CF-6A5D738200CF}" type="slidenum">
              <a:rPr lang="en-US" altLang="en-US" sz="1200" b="0">
                <a:solidFill>
                  <a:schemeClr val="tx1"/>
                </a:solidFill>
                <a:latin typeface="Times New Roman" panose="02020603050405020304" pitchFamily="18" charset="0"/>
              </a:rPr>
              <a:pPr/>
              <a:t>5</a:t>
            </a:fld>
            <a:endParaRPr lang="en-US" altLang="en-US" sz="1200" b="0">
              <a:solidFill>
                <a:schemeClr val="tx1"/>
              </a:solidFill>
              <a:latin typeface="Times New Roman" panose="02020603050405020304" pitchFamily="18" charset="0"/>
            </a:endParaRPr>
          </a:p>
        </p:txBody>
      </p:sp>
      <p:sp>
        <p:nvSpPr>
          <p:cNvPr id="47107" name="Rectangle 2">
            <a:extLst>
              <a:ext uri="{FF2B5EF4-FFF2-40B4-BE49-F238E27FC236}">
                <a16:creationId xmlns:a16="http://schemas.microsoft.com/office/drawing/2014/main" id="{273136D7-58B0-ECBD-00E5-B691F715E85E}"/>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C1F1771-7A0B-58EB-D398-84460CB5B4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1310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CC91388C-A381-CEDF-F213-F135CE6468E2}"/>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2BA2CCA6-107B-2EEE-4495-3637635557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a:extLst>
              <a:ext uri="{FF2B5EF4-FFF2-40B4-BE49-F238E27FC236}">
                <a16:creationId xmlns:a16="http://schemas.microsoft.com/office/drawing/2014/main" id="{385933EF-2DEA-FB57-E569-D7D261D3FC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D4146851-01BD-49B4-8CA2-171C789D3355}" type="slidenum">
              <a:rPr lang="en-US" altLang="en-US" sz="1200" b="0">
                <a:solidFill>
                  <a:schemeClr val="tx1"/>
                </a:solidFill>
                <a:latin typeface="Times New Roman" panose="02020603050405020304" pitchFamily="18" charset="0"/>
              </a:rPr>
              <a:pPr/>
              <a:t>6</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F4F030B3-8F87-8994-B1D6-C63C9A601591}"/>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621F4AB2-1C6D-099F-5FDC-78CA9BA9BB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FFA49733-1D75-95CC-6373-C004A56214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024F0D84-8920-4ABB-9B8A-71322F712633}" type="slidenum">
              <a:rPr lang="en-US" altLang="en-US" sz="1200" b="0">
                <a:solidFill>
                  <a:schemeClr val="tx1"/>
                </a:solidFill>
                <a:latin typeface="Times New Roman" panose="02020603050405020304" pitchFamily="18" charset="0"/>
              </a:rPr>
              <a:pPr/>
              <a:t>7</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58CA92B-0C4E-8E1C-2283-7DAF906FF868}"/>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4037310E-6CE9-F495-DA71-BE513AE83E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84BC1151-25CB-03D1-3690-D2F6974A0D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515E88CC-18C7-481B-B9D4-435288009376}" type="slidenum">
              <a:rPr lang="en-US" altLang="en-US" sz="1200" b="0">
                <a:solidFill>
                  <a:schemeClr val="tx1"/>
                </a:solidFill>
                <a:latin typeface="Times New Roman" panose="02020603050405020304" pitchFamily="18" charset="0"/>
              </a:rPr>
              <a:pPr/>
              <a:t>8</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CF63985D-8EB9-1F32-D774-103C243453E7}"/>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E2B4E13C-4531-DFE9-7275-107CB9D1F6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a:extLst>
              <a:ext uri="{FF2B5EF4-FFF2-40B4-BE49-F238E27FC236}">
                <a16:creationId xmlns:a16="http://schemas.microsoft.com/office/drawing/2014/main" id="{F49253D0-B5A5-C85E-1871-04142B1D18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E651F3B4-95D5-4A83-8923-414169F0AC76}" type="slidenum">
              <a:rPr lang="en-US" altLang="en-US" sz="1200" b="0">
                <a:solidFill>
                  <a:schemeClr val="tx1"/>
                </a:solidFill>
                <a:latin typeface="Times New Roman" panose="02020603050405020304" pitchFamily="18" charset="0"/>
              </a:rPr>
              <a:pPr/>
              <a:t>9</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F8A1EEC0-3B3E-C407-2833-700505F2704D}"/>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7CC3EDB8-CA3D-7801-2FE0-7F38AF336A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a:extLst>
              <a:ext uri="{FF2B5EF4-FFF2-40B4-BE49-F238E27FC236}">
                <a16:creationId xmlns:a16="http://schemas.microsoft.com/office/drawing/2014/main" id="{1EE7394A-2D9A-9567-6AAB-9AA225E853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12BD88BF-2B10-4108-AC2D-F46FBF58EADC}" type="slidenum">
              <a:rPr lang="en-US" altLang="en-US" sz="1200" b="0">
                <a:solidFill>
                  <a:schemeClr val="tx1"/>
                </a:solidFill>
                <a:latin typeface="Times New Roman" panose="02020603050405020304" pitchFamily="18" charset="0"/>
              </a:rPr>
              <a:pPr/>
              <a:t>10</a:t>
            </a:fld>
            <a:endParaRPr lang="en-US" altLang="en-US" sz="1200" b="0">
              <a:solidFill>
                <a:schemeClr val="tx1"/>
              </a:solidFill>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118ADB5-D737-5EDD-71B3-DE6D07ACC2A1}"/>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DD1F082F-1E2F-0CE6-B742-D362BC789F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92A03D2A-C08B-EC15-8316-F81B49E139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BC43544A-991E-4746-B7E2-3AC826991274}" type="slidenum">
              <a:rPr lang="en-US" altLang="en-US" sz="1200" b="0">
                <a:solidFill>
                  <a:schemeClr val="tx1"/>
                </a:solidFill>
                <a:latin typeface="Times New Roman" panose="02020603050405020304" pitchFamily="18" charset="0"/>
              </a:rPr>
              <a:pPr/>
              <a:t>11</a:t>
            </a:fld>
            <a:endParaRPr lang="en-US" altLang="en-US" sz="1200" b="0">
              <a:solidFill>
                <a:schemeClr val="tx1"/>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3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9788" y="1817076"/>
            <a:ext cx="3243381" cy="3083169"/>
          </a:xfrm>
          <a:prstGeom prst="rect">
            <a:avLst/>
          </a:prstGeom>
        </p:spPr>
      </p:pic>
    </p:spTree>
    <p:extLst>
      <p:ext uri="{BB962C8B-B14F-4D97-AF65-F5344CB8AC3E}">
        <p14:creationId xmlns:p14="http://schemas.microsoft.com/office/powerpoint/2010/main" val="83251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862168"/>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2" descr="C:\Documents and Settings\User\Desktop\ISCSE'10\Cover_BI2e.jpg">
            <a:extLst>
              <a:ext uri="{FF2B5EF4-FFF2-40B4-BE49-F238E27FC236}">
                <a16:creationId xmlns:a16="http://schemas.microsoft.com/office/drawing/2014/main" id="{0238DDEB-E92C-58C8-22EC-E017B9DA9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8286"/>
            <a:ext cx="3216729" cy="321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7A765D6E-84EC-13D9-40E7-96A8E06AD1BB}"/>
              </a:ext>
            </a:extLst>
          </p:cNvPr>
          <p:cNvSpPr>
            <a:spLocks noGrp="1"/>
          </p:cNvSpPr>
          <p:nvPr>
            <p:ph type="subTitle" idx="1"/>
          </p:nvPr>
        </p:nvSpPr>
        <p:spPr>
          <a:xfrm>
            <a:off x="1000881" y="5260523"/>
            <a:ext cx="8339062" cy="1096899"/>
          </a:xfrm>
        </p:spPr>
        <p:txBody>
          <a:bodyPr>
            <a:normAutofit/>
          </a:bodyPr>
          <a:lstStyle/>
          <a:p>
            <a:r>
              <a:rPr lang="en-US" sz="2400" dirty="0">
                <a:solidFill>
                  <a:srgbClr val="F85E08"/>
                </a:solidFill>
              </a:rPr>
              <a:t>Business Intelligence: </a:t>
            </a:r>
            <a:br>
              <a:rPr lang="en-US" sz="2400" dirty="0">
                <a:solidFill>
                  <a:srgbClr val="F85E08"/>
                </a:solidFill>
              </a:rPr>
            </a:br>
            <a:r>
              <a:rPr lang="en-US" sz="2400" dirty="0">
                <a:solidFill>
                  <a:srgbClr val="F85E08"/>
                </a:solidFill>
              </a:rPr>
              <a:t>A Managerial Approach (2</a:t>
            </a:r>
            <a:r>
              <a:rPr lang="en-US" sz="2400" baseline="30000" dirty="0">
                <a:solidFill>
                  <a:srgbClr val="F85E08"/>
                </a:solidFill>
              </a:rPr>
              <a:t>nd</a:t>
            </a:r>
            <a:r>
              <a:rPr lang="en-US" sz="2400" dirty="0">
                <a:solidFill>
                  <a:srgbClr val="F85E08"/>
                </a:solidFill>
              </a:rPr>
              <a:t> Edition)</a:t>
            </a:r>
            <a:endParaRPr lang="en-US" sz="2400" dirty="0"/>
          </a:p>
        </p:txBody>
      </p:sp>
      <p:pic>
        <p:nvPicPr>
          <p:cNvPr id="4" name="Picture 2">
            <a:extLst>
              <a:ext uri="{FF2B5EF4-FFF2-40B4-BE49-F238E27FC236}">
                <a16:creationId xmlns:a16="http://schemas.microsoft.com/office/drawing/2014/main" id="{5B280BBA-DD32-7232-C864-9ED69AA5E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583" y="673568"/>
            <a:ext cx="4090988" cy="145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4ABB3401-B9A7-120D-BE9A-D8D4D25C74F4}"/>
              </a:ext>
            </a:extLst>
          </p:cNvPr>
          <p:cNvSpPr txBox="1">
            <a:spLocks/>
          </p:cNvSpPr>
          <p:nvPr/>
        </p:nvSpPr>
        <p:spPr>
          <a:xfrm>
            <a:off x="810148" y="1597477"/>
            <a:ext cx="9777046" cy="145329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rgbClr val="FF0000"/>
                </a:solidFill>
              </a:rPr>
              <a:t>BDM 411 BUSINESS INTELLIGENCE AND ANALYTICS</a:t>
            </a:r>
            <a:br>
              <a:rPr lang="en-US" sz="4400" b="1"/>
            </a:br>
            <a:r>
              <a:rPr lang="en-US" sz="2000" b="1"/>
              <a:t>LECTURE 3: BUSINESS INTELLIGENCE AND ANALYTICS</a:t>
            </a:r>
            <a:endParaRPr lang="en-US"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4B2A-4A42-9C9D-F8D3-17C92E88F189}"/>
              </a:ext>
            </a:extLst>
          </p:cNvPr>
          <p:cNvSpPr>
            <a:spLocks noGrp="1"/>
          </p:cNvSpPr>
          <p:nvPr>
            <p:ph type="title"/>
          </p:nvPr>
        </p:nvSpPr>
        <p:spPr>
          <a:xfrm>
            <a:off x="677334" y="168938"/>
            <a:ext cx="8596668" cy="647700"/>
          </a:xfrm>
        </p:spPr>
        <p:txBody>
          <a:bodyPr/>
          <a:lstStyle/>
          <a:p>
            <a:pPr eaLnBrk="1" hangingPunct="1">
              <a:defRPr/>
            </a:pPr>
            <a:r>
              <a:rPr lang="en-US" dirty="0">
                <a:solidFill>
                  <a:srgbClr val="FF0000"/>
                </a:solidFill>
              </a:rPr>
              <a:t>Organizational Responses</a:t>
            </a:r>
          </a:p>
        </p:txBody>
      </p:sp>
      <p:sp>
        <p:nvSpPr>
          <p:cNvPr id="10243" name="Content Placeholder 2">
            <a:extLst>
              <a:ext uri="{FF2B5EF4-FFF2-40B4-BE49-F238E27FC236}">
                <a16:creationId xmlns:a16="http://schemas.microsoft.com/office/drawing/2014/main" id="{E8DE67C9-4756-3B9B-A764-76852EAF113C}"/>
              </a:ext>
            </a:extLst>
          </p:cNvPr>
          <p:cNvSpPr>
            <a:spLocks noGrp="1"/>
          </p:cNvSpPr>
          <p:nvPr>
            <p:ph idx="1"/>
          </p:nvPr>
        </p:nvSpPr>
        <p:spPr>
          <a:xfrm>
            <a:off x="383420" y="816638"/>
            <a:ext cx="10360780" cy="5622487"/>
          </a:xfrm>
        </p:spPr>
        <p:txBody>
          <a:bodyPr>
            <a:normAutofit/>
          </a:bodyPr>
          <a:lstStyle/>
          <a:p>
            <a:pPr eaLnBrk="1" hangingPunct="1"/>
            <a:r>
              <a:rPr lang="en-US" altLang="en-US" sz="3200" dirty="0"/>
              <a:t>Be Reactive, Anticipative, Adaptive, and Proactive</a:t>
            </a:r>
          </a:p>
          <a:p>
            <a:pPr eaLnBrk="1" hangingPunct="1"/>
            <a:r>
              <a:rPr lang="en-US" altLang="en-US" sz="3200" dirty="0"/>
              <a:t>Managers may take actions, such as:</a:t>
            </a:r>
          </a:p>
          <a:p>
            <a:pPr lvl="1" eaLnBrk="1" hangingPunct="1"/>
            <a:r>
              <a:rPr lang="en-US" altLang="en-US" sz="3200" dirty="0"/>
              <a:t>Employing strategic planning.</a:t>
            </a:r>
          </a:p>
          <a:p>
            <a:pPr lvl="1" eaLnBrk="1" hangingPunct="1"/>
            <a:r>
              <a:rPr lang="en-US" altLang="en-US" sz="3200" dirty="0"/>
              <a:t>Using new and innovative business models.</a:t>
            </a:r>
          </a:p>
          <a:p>
            <a:pPr lvl="1" eaLnBrk="1" hangingPunct="1"/>
            <a:r>
              <a:rPr lang="en-US" altLang="en-US" sz="3200" dirty="0"/>
              <a:t>Restructuring business processes.</a:t>
            </a:r>
          </a:p>
          <a:p>
            <a:pPr lvl="1" eaLnBrk="1" hangingPunct="1"/>
            <a:r>
              <a:rPr lang="en-US" altLang="en-US" sz="3200" dirty="0"/>
              <a:t>Participating in business alliances.</a:t>
            </a:r>
          </a:p>
          <a:p>
            <a:pPr lvl="1" eaLnBrk="1" hangingPunct="1"/>
            <a:r>
              <a:rPr lang="en-US" altLang="en-US" sz="3200" dirty="0"/>
              <a:t>Improving corporate information systems.</a:t>
            </a:r>
          </a:p>
          <a:p>
            <a:pPr lvl="1" eaLnBrk="1" hangingPunct="1"/>
            <a:r>
              <a:rPr lang="en-US" altLang="en-US" sz="3200" dirty="0"/>
              <a:t>Improving partnership relationships.</a:t>
            </a:r>
          </a:p>
          <a:p>
            <a:pPr lvl="1" eaLnBrk="1" hangingPunct="1"/>
            <a:r>
              <a:rPr lang="en-US" altLang="en-US" sz="3200" dirty="0"/>
              <a:t>Encouraging innovation and creativity.    …</a:t>
            </a:r>
            <a:r>
              <a:rPr lang="en-US" altLang="en-US" sz="3200" dirty="0" err="1"/>
              <a:t>cont</a:t>
            </a:r>
            <a:r>
              <a:rPr lang="en-US" altLang="en-US" sz="3200" dirty="0"/>
              <a: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7D24-28D4-7148-9B92-58EEFF86EA85}"/>
              </a:ext>
            </a:extLst>
          </p:cNvPr>
          <p:cNvSpPr>
            <a:spLocks noGrp="1"/>
          </p:cNvSpPr>
          <p:nvPr>
            <p:ph type="title"/>
          </p:nvPr>
        </p:nvSpPr>
        <p:spPr>
          <a:xfrm>
            <a:off x="350762" y="203200"/>
            <a:ext cx="8596668" cy="809171"/>
          </a:xfrm>
        </p:spPr>
        <p:txBody>
          <a:bodyPr/>
          <a:lstStyle/>
          <a:p>
            <a:pPr eaLnBrk="1" hangingPunct="1">
              <a:defRPr/>
            </a:pPr>
            <a:r>
              <a:rPr lang="en-US" dirty="0">
                <a:solidFill>
                  <a:srgbClr val="FF0000"/>
                </a:solidFill>
              </a:rPr>
              <a:t>Organizational Responses, continued</a:t>
            </a:r>
          </a:p>
        </p:txBody>
      </p:sp>
      <p:sp>
        <p:nvSpPr>
          <p:cNvPr id="3" name="Content Placeholder 2">
            <a:extLst>
              <a:ext uri="{FF2B5EF4-FFF2-40B4-BE49-F238E27FC236}">
                <a16:creationId xmlns:a16="http://schemas.microsoft.com/office/drawing/2014/main" id="{25C983F7-8400-B932-FE08-C7DBE70F0A89}"/>
              </a:ext>
            </a:extLst>
          </p:cNvPr>
          <p:cNvSpPr>
            <a:spLocks noGrp="1"/>
          </p:cNvSpPr>
          <p:nvPr>
            <p:ph idx="1"/>
          </p:nvPr>
        </p:nvSpPr>
        <p:spPr>
          <a:xfrm>
            <a:off x="350762" y="854528"/>
            <a:ext cx="10317238" cy="5800272"/>
          </a:xfrm>
        </p:spPr>
        <p:txBody>
          <a:bodyPr>
            <a:normAutofit/>
          </a:bodyPr>
          <a:lstStyle/>
          <a:p>
            <a:pPr lvl="1" eaLnBrk="1" hangingPunct="1">
              <a:buFont typeface="Wingdings" panose="05000000000000000000" pitchFamily="2" charset="2"/>
              <a:buChar char=""/>
              <a:defRPr/>
            </a:pPr>
            <a:r>
              <a:rPr lang="en-US" sz="2800" dirty="0"/>
              <a:t>Improving customer service and relationships.</a:t>
            </a:r>
          </a:p>
          <a:p>
            <a:pPr lvl="1" eaLnBrk="1" hangingPunct="1">
              <a:buFont typeface="Wingdings" panose="05000000000000000000" pitchFamily="2" charset="2"/>
              <a:buChar char=""/>
              <a:defRPr/>
            </a:pPr>
            <a:r>
              <a:rPr lang="en-US" sz="2800" dirty="0"/>
              <a:t>Moving to electronic commerce (e-commerce).</a:t>
            </a:r>
          </a:p>
          <a:p>
            <a:pPr lvl="1" eaLnBrk="1" hangingPunct="1">
              <a:buFont typeface="Wingdings" panose="05000000000000000000" pitchFamily="2" charset="2"/>
              <a:buChar char=""/>
              <a:defRPr/>
            </a:pPr>
            <a:r>
              <a:rPr lang="en-US" sz="2800" dirty="0"/>
              <a:t>Moving to make-to-order production and on-demand manufacturing and services.</a:t>
            </a:r>
          </a:p>
          <a:p>
            <a:pPr lvl="1" eaLnBrk="1" hangingPunct="1">
              <a:buFont typeface="Wingdings" panose="05000000000000000000" pitchFamily="2" charset="2"/>
              <a:buChar char=""/>
              <a:defRPr/>
            </a:pPr>
            <a:r>
              <a:rPr lang="en-US" sz="2800" dirty="0"/>
              <a:t>Using new IT to improve communication, data access (discovery of information), and collaboration.</a:t>
            </a:r>
          </a:p>
          <a:p>
            <a:pPr lvl="1" eaLnBrk="1" hangingPunct="1">
              <a:buFont typeface="Wingdings" panose="05000000000000000000" pitchFamily="2" charset="2"/>
              <a:buChar char=""/>
              <a:defRPr/>
            </a:pPr>
            <a:r>
              <a:rPr lang="en-US" sz="2800" dirty="0"/>
              <a:t>Responding quickly to competitors' actions (e.g., in pricing, promotions, new products and services).</a:t>
            </a:r>
          </a:p>
          <a:p>
            <a:pPr lvl="1" eaLnBrk="1" hangingPunct="1">
              <a:buFont typeface="Wingdings" panose="05000000000000000000" pitchFamily="2" charset="2"/>
              <a:buChar char=""/>
              <a:defRPr/>
            </a:pPr>
            <a:r>
              <a:rPr lang="en-US" sz="2800" dirty="0"/>
              <a:t>Automating many tasks of white-collar employees.</a:t>
            </a:r>
          </a:p>
          <a:p>
            <a:pPr lvl="1" eaLnBrk="1" hangingPunct="1">
              <a:buFont typeface="Wingdings" panose="05000000000000000000" pitchFamily="2" charset="2"/>
              <a:buChar char=""/>
              <a:defRPr/>
            </a:pPr>
            <a:r>
              <a:rPr lang="en-US" sz="2800" dirty="0"/>
              <a:t>Automating certain decision processes.</a:t>
            </a:r>
          </a:p>
          <a:p>
            <a:pPr lvl="1" eaLnBrk="1" hangingPunct="1">
              <a:buFont typeface="Wingdings" panose="05000000000000000000" pitchFamily="2" charset="2"/>
              <a:buChar char=""/>
              <a:defRPr/>
            </a:pPr>
            <a:r>
              <a:rPr lang="en-US" sz="2800" dirty="0"/>
              <a:t>Improving decision making by employing analytics.</a:t>
            </a:r>
          </a:p>
          <a:p>
            <a:pPr lvl="1" eaLnBrk="1" hangingPunct="1">
              <a:defRPr/>
            </a:pPr>
            <a:endParaRPr lang="en-US" sz="2800" dirty="0"/>
          </a:p>
          <a:p>
            <a:pPr lvl="1" eaLnBrk="1" hangingPunct="1">
              <a:defRPr/>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22A7-77BD-685D-EF63-6EEC33634959}"/>
              </a:ext>
            </a:extLst>
          </p:cNvPr>
          <p:cNvSpPr>
            <a:spLocks noGrp="1"/>
          </p:cNvSpPr>
          <p:nvPr>
            <p:ph type="title"/>
          </p:nvPr>
        </p:nvSpPr>
        <p:spPr>
          <a:xfrm>
            <a:off x="563034" y="119743"/>
            <a:ext cx="8596668" cy="647700"/>
          </a:xfrm>
        </p:spPr>
        <p:txBody>
          <a:bodyPr/>
          <a:lstStyle/>
          <a:p>
            <a:pPr eaLnBrk="1" hangingPunct="1">
              <a:defRPr/>
            </a:pPr>
            <a:r>
              <a:rPr lang="en-US" dirty="0">
                <a:solidFill>
                  <a:srgbClr val="FF0000"/>
                </a:solidFill>
              </a:rPr>
              <a:t>Closing the Strategy Gap </a:t>
            </a:r>
          </a:p>
        </p:txBody>
      </p:sp>
      <p:sp>
        <p:nvSpPr>
          <p:cNvPr id="12291" name="Content Placeholder 2">
            <a:extLst>
              <a:ext uri="{FF2B5EF4-FFF2-40B4-BE49-F238E27FC236}">
                <a16:creationId xmlns:a16="http://schemas.microsoft.com/office/drawing/2014/main" id="{C13430E4-1E97-76E9-DE49-8D85D24D3CC5}"/>
              </a:ext>
            </a:extLst>
          </p:cNvPr>
          <p:cNvSpPr>
            <a:spLocks noGrp="1"/>
          </p:cNvSpPr>
          <p:nvPr>
            <p:ph idx="1"/>
          </p:nvPr>
        </p:nvSpPr>
        <p:spPr>
          <a:xfrm>
            <a:off x="0" y="1488613"/>
            <a:ext cx="10458752" cy="3880773"/>
          </a:xfrm>
        </p:spPr>
        <p:txBody>
          <a:bodyPr>
            <a:normAutofit/>
          </a:bodyPr>
          <a:lstStyle/>
          <a:p>
            <a:pPr eaLnBrk="1" hangingPunct="1">
              <a:buFont typeface="Wingdings" panose="05000000000000000000" pitchFamily="2" charset="2"/>
              <a:buChar char="v"/>
            </a:pPr>
            <a:r>
              <a:rPr lang="en-US" altLang="en-US" sz="3200" dirty="0"/>
              <a:t>One of the major objectives of computerized decision support is to facilitate closing the gap between the current performance of an organization and its desired performance, as expressed in its mission, objectives, and goals, and the strategy to achieve them.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2771-49B3-726D-C8E2-9EAE14FDF1F5}"/>
              </a:ext>
            </a:extLst>
          </p:cNvPr>
          <p:cNvSpPr>
            <a:spLocks noGrp="1"/>
          </p:cNvSpPr>
          <p:nvPr>
            <p:ph type="title"/>
          </p:nvPr>
        </p:nvSpPr>
        <p:spPr>
          <a:xfrm>
            <a:off x="367092" y="27214"/>
            <a:ext cx="8596668" cy="740229"/>
          </a:xfrm>
        </p:spPr>
        <p:txBody>
          <a:bodyPr/>
          <a:lstStyle/>
          <a:p>
            <a:pPr eaLnBrk="1" hangingPunct="1">
              <a:defRPr/>
            </a:pPr>
            <a:r>
              <a:rPr lang="en-US" dirty="0">
                <a:solidFill>
                  <a:srgbClr val="FF0000"/>
                </a:solidFill>
              </a:rPr>
              <a:t>Business Intelligence (BI) </a:t>
            </a:r>
          </a:p>
        </p:txBody>
      </p:sp>
      <p:sp>
        <p:nvSpPr>
          <p:cNvPr id="3" name="Content Placeholder 2">
            <a:extLst>
              <a:ext uri="{FF2B5EF4-FFF2-40B4-BE49-F238E27FC236}">
                <a16:creationId xmlns:a16="http://schemas.microsoft.com/office/drawing/2014/main" id="{82ACA155-3757-A994-65B9-DE13D882D964}"/>
              </a:ext>
            </a:extLst>
          </p:cNvPr>
          <p:cNvSpPr>
            <a:spLocks noGrp="1"/>
          </p:cNvSpPr>
          <p:nvPr>
            <p:ph idx="1"/>
          </p:nvPr>
        </p:nvSpPr>
        <p:spPr>
          <a:xfrm>
            <a:off x="367092" y="1159328"/>
            <a:ext cx="10601097" cy="4800600"/>
          </a:xfrm>
        </p:spPr>
        <p:txBody>
          <a:bodyPr>
            <a:normAutofit lnSpcReduction="10000"/>
          </a:bodyPr>
          <a:lstStyle/>
          <a:p>
            <a:pPr eaLnBrk="1" hangingPunct="1">
              <a:defRPr/>
            </a:pPr>
            <a:r>
              <a:rPr lang="en-US" sz="3200" dirty="0"/>
              <a:t>BI is an evolution of decision support concepts over time.</a:t>
            </a:r>
          </a:p>
          <a:p>
            <a:pPr lvl="1" eaLnBrk="1" hangingPunct="1">
              <a:defRPr/>
            </a:pPr>
            <a:r>
              <a:rPr lang="en-US" sz="2800" dirty="0"/>
              <a:t>Meaning of EIS/DSS…</a:t>
            </a:r>
          </a:p>
          <a:p>
            <a:pPr lvl="2" eaLnBrk="1" hangingPunct="1">
              <a:defRPr/>
            </a:pPr>
            <a:r>
              <a:rPr lang="en-US" sz="2400" dirty="0">
                <a:solidFill>
                  <a:srgbClr val="FF0000"/>
                </a:solidFill>
              </a:rPr>
              <a:t>Then:</a:t>
            </a:r>
            <a:r>
              <a:rPr lang="en-US" sz="2400" dirty="0"/>
              <a:t> Executive Information System </a:t>
            </a:r>
          </a:p>
          <a:p>
            <a:pPr lvl="2" eaLnBrk="1" hangingPunct="1">
              <a:defRPr/>
            </a:pPr>
            <a:r>
              <a:rPr lang="en-US" sz="2400" dirty="0">
                <a:solidFill>
                  <a:srgbClr val="FF0000"/>
                </a:solidFill>
              </a:rPr>
              <a:t>Now:</a:t>
            </a:r>
            <a:r>
              <a:rPr lang="en-US" sz="2400" dirty="0"/>
              <a:t> Everybody’s Information System (BI)</a:t>
            </a:r>
          </a:p>
          <a:p>
            <a:pPr eaLnBrk="1" hangingPunct="1">
              <a:defRPr/>
            </a:pPr>
            <a:r>
              <a:rPr lang="en-US" sz="3200" dirty="0">
                <a:solidFill>
                  <a:srgbClr val="0000CC"/>
                </a:solidFill>
              </a:rPr>
              <a:t>BI systems are enhanced with additional visualizations, alerts, and performance measurement capabilities.</a:t>
            </a:r>
          </a:p>
          <a:p>
            <a:pPr eaLnBrk="1" hangingPunct="1">
              <a:defRPr/>
            </a:pPr>
            <a:r>
              <a:rPr lang="en-US" sz="3200" dirty="0">
                <a:solidFill>
                  <a:srgbClr val="0000CC"/>
                </a:solidFill>
              </a:rPr>
              <a:t>The term BI emerged from industry apps.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395A-EB28-BC34-ACC9-744B81A4E2E0}"/>
              </a:ext>
            </a:extLst>
          </p:cNvPr>
          <p:cNvSpPr>
            <a:spLocks noGrp="1"/>
          </p:cNvSpPr>
          <p:nvPr>
            <p:ph type="title"/>
          </p:nvPr>
        </p:nvSpPr>
        <p:spPr>
          <a:xfrm>
            <a:off x="677334" y="0"/>
            <a:ext cx="8596668" cy="751114"/>
          </a:xfrm>
        </p:spPr>
        <p:txBody>
          <a:bodyPr/>
          <a:lstStyle/>
          <a:p>
            <a:pPr eaLnBrk="1" hangingPunct="1">
              <a:defRPr/>
            </a:pPr>
            <a:r>
              <a:rPr lang="en-US" dirty="0">
                <a:solidFill>
                  <a:srgbClr val="FF0000"/>
                </a:solidFill>
              </a:rPr>
              <a:t>Definition of BI</a:t>
            </a:r>
          </a:p>
        </p:txBody>
      </p:sp>
      <p:sp>
        <p:nvSpPr>
          <p:cNvPr id="14339" name="Content Placeholder 2">
            <a:extLst>
              <a:ext uri="{FF2B5EF4-FFF2-40B4-BE49-F238E27FC236}">
                <a16:creationId xmlns:a16="http://schemas.microsoft.com/office/drawing/2014/main" id="{C3E8F5F7-1AF0-0CD6-C816-63CD7374A9CD}"/>
              </a:ext>
            </a:extLst>
          </p:cNvPr>
          <p:cNvSpPr>
            <a:spLocks noGrp="1"/>
          </p:cNvSpPr>
          <p:nvPr>
            <p:ph idx="1"/>
          </p:nvPr>
        </p:nvSpPr>
        <p:spPr>
          <a:xfrm>
            <a:off x="677334" y="1270000"/>
            <a:ext cx="9038166" cy="3880773"/>
          </a:xfrm>
        </p:spPr>
        <p:txBody>
          <a:bodyPr>
            <a:normAutofit fontScale="92500" lnSpcReduction="20000"/>
          </a:bodyPr>
          <a:lstStyle/>
          <a:p>
            <a:pPr eaLnBrk="1" hangingPunct="1"/>
            <a:r>
              <a:rPr lang="en-US" altLang="en-US" sz="2800" dirty="0"/>
              <a:t>BI is an umbrella term that combines architectures, tools, databases, analytical tools, applications, and methodologies.</a:t>
            </a:r>
          </a:p>
          <a:p>
            <a:pPr eaLnBrk="1" hangingPunct="1"/>
            <a:r>
              <a:rPr lang="en-US" altLang="en-US" sz="2800" dirty="0"/>
              <a:t>BI a content-free expression, so it means different things to different people.</a:t>
            </a:r>
          </a:p>
          <a:p>
            <a:pPr eaLnBrk="1" hangingPunct="1"/>
            <a:r>
              <a:rPr lang="en-US" altLang="en-US" sz="2800" dirty="0"/>
              <a:t>BI's major objective is to enable easy access to data (and models) to provide business managers with the ability to conduct analysis.</a:t>
            </a:r>
          </a:p>
          <a:p>
            <a:pPr eaLnBrk="1" hangingPunct="1"/>
            <a:r>
              <a:rPr lang="en-US" altLang="en-US" sz="2800" dirty="0"/>
              <a:t>BI helps </a:t>
            </a:r>
            <a:r>
              <a:rPr lang="en-US" altLang="en-US" sz="2800" i="1" dirty="0"/>
              <a:t>transform</a:t>
            </a:r>
            <a:r>
              <a:rPr lang="en-US" altLang="en-US" sz="2800" dirty="0"/>
              <a:t> data, to information (and knowledge), to decisions and finally to 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808B-17A2-0150-6AE3-B912BC82CE37}"/>
              </a:ext>
            </a:extLst>
          </p:cNvPr>
          <p:cNvSpPr>
            <a:spLocks noGrp="1"/>
          </p:cNvSpPr>
          <p:nvPr>
            <p:ph type="title"/>
          </p:nvPr>
        </p:nvSpPr>
        <p:spPr/>
        <p:txBody>
          <a:bodyPr/>
          <a:lstStyle/>
          <a:p>
            <a:pPr eaLnBrk="1" hangingPunct="1">
              <a:defRPr/>
            </a:pPr>
            <a:r>
              <a:rPr lang="en-US" dirty="0"/>
              <a:t>The Architecture of BI</a:t>
            </a:r>
          </a:p>
        </p:txBody>
      </p:sp>
      <p:sp>
        <p:nvSpPr>
          <p:cNvPr id="17411" name="Content Placeholder 2">
            <a:extLst>
              <a:ext uri="{FF2B5EF4-FFF2-40B4-BE49-F238E27FC236}">
                <a16:creationId xmlns:a16="http://schemas.microsoft.com/office/drawing/2014/main" id="{6C1A4E63-AB62-A0A7-2406-E2BAF50F4CE4}"/>
              </a:ext>
            </a:extLst>
          </p:cNvPr>
          <p:cNvSpPr>
            <a:spLocks noGrp="1"/>
          </p:cNvSpPr>
          <p:nvPr>
            <p:ph idx="1"/>
          </p:nvPr>
        </p:nvSpPr>
        <p:spPr>
          <a:xfrm>
            <a:off x="514049" y="1270000"/>
            <a:ext cx="10132180" cy="4978400"/>
          </a:xfrm>
        </p:spPr>
        <p:txBody>
          <a:bodyPr>
            <a:normAutofit/>
          </a:bodyPr>
          <a:lstStyle/>
          <a:p>
            <a:pPr marL="0" indent="0" eaLnBrk="1" hangingPunct="1">
              <a:buNone/>
            </a:pPr>
            <a:r>
              <a:rPr lang="en-US" altLang="en-US" sz="3600" dirty="0"/>
              <a:t>A BI system has four major components:</a:t>
            </a:r>
          </a:p>
          <a:p>
            <a:pPr lvl="1" eaLnBrk="1" hangingPunct="1">
              <a:buFont typeface="Wingdings" panose="05000000000000000000" pitchFamily="2" charset="2"/>
              <a:buChar char="þ"/>
            </a:pPr>
            <a:r>
              <a:rPr lang="en-US" altLang="en-US" sz="3200" dirty="0">
                <a:solidFill>
                  <a:srgbClr val="FF3300"/>
                </a:solidFill>
              </a:rPr>
              <a:t>a data warehouse</a:t>
            </a:r>
            <a:r>
              <a:rPr lang="en-US" altLang="en-US" sz="3200" dirty="0"/>
              <a:t>, with its source data</a:t>
            </a:r>
          </a:p>
          <a:p>
            <a:pPr lvl="1" eaLnBrk="1" hangingPunct="1">
              <a:buFont typeface="Wingdings" panose="05000000000000000000" pitchFamily="2" charset="2"/>
              <a:buChar char="þ"/>
            </a:pPr>
            <a:r>
              <a:rPr lang="en-US" altLang="en-US" sz="3200" dirty="0">
                <a:solidFill>
                  <a:srgbClr val="FF3300"/>
                </a:solidFill>
              </a:rPr>
              <a:t>business analytics</a:t>
            </a:r>
            <a:r>
              <a:rPr lang="en-US" altLang="en-US" sz="3200" dirty="0"/>
              <a:t>, a collection of tools for manipulating, mining, and analyzing the data in the data warehouse; </a:t>
            </a:r>
          </a:p>
          <a:p>
            <a:pPr lvl="1" eaLnBrk="1" hangingPunct="1">
              <a:buFont typeface="Wingdings" panose="05000000000000000000" pitchFamily="2" charset="2"/>
              <a:buChar char="þ"/>
            </a:pPr>
            <a:r>
              <a:rPr lang="en-US" altLang="en-US" sz="3200" dirty="0">
                <a:solidFill>
                  <a:srgbClr val="FF3300"/>
                </a:solidFill>
              </a:rPr>
              <a:t>business performance management </a:t>
            </a:r>
            <a:r>
              <a:rPr lang="en-US" altLang="en-US" sz="3200" dirty="0"/>
              <a:t>(BPM) for monitoring and analyzing performance</a:t>
            </a:r>
          </a:p>
          <a:p>
            <a:pPr lvl="1" eaLnBrk="1" hangingPunct="1">
              <a:buFont typeface="Wingdings" panose="05000000000000000000" pitchFamily="2" charset="2"/>
              <a:buChar char="þ"/>
            </a:pPr>
            <a:r>
              <a:rPr lang="en-US" altLang="en-US" sz="3200" dirty="0">
                <a:solidFill>
                  <a:srgbClr val="FF3300"/>
                </a:solidFill>
              </a:rPr>
              <a:t>a user interface </a:t>
            </a:r>
            <a:r>
              <a:rPr lang="en-US" altLang="en-US" sz="3200" dirty="0"/>
              <a:t>(e.g., dashboard)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88C8-D26D-572E-4F7D-D1A7C38736E0}"/>
              </a:ext>
            </a:extLst>
          </p:cNvPr>
          <p:cNvSpPr>
            <a:spLocks noGrp="1"/>
          </p:cNvSpPr>
          <p:nvPr>
            <p:ph type="title"/>
          </p:nvPr>
        </p:nvSpPr>
        <p:spPr>
          <a:xfrm>
            <a:off x="677334" y="94343"/>
            <a:ext cx="8596668" cy="689428"/>
          </a:xfrm>
        </p:spPr>
        <p:txBody>
          <a:bodyPr/>
          <a:lstStyle/>
          <a:p>
            <a:pPr eaLnBrk="1" hangingPunct="1">
              <a:defRPr/>
            </a:pPr>
            <a:r>
              <a:rPr lang="en-US" dirty="0">
                <a:solidFill>
                  <a:srgbClr val="FF0000"/>
                </a:solidFill>
              </a:rPr>
              <a:t>A High-level Architecture of BI</a:t>
            </a:r>
          </a:p>
        </p:txBody>
      </p:sp>
      <p:pic>
        <p:nvPicPr>
          <p:cNvPr id="18435" name="Picture 2">
            <a:extLst>
              <a:ext uri="{FF2B5EF4-FFF2-40B4-BE49-F238E27FC236}">
                <a16:creationId xmlns:a16="http://schemas.microsoft.com/office/drawing/2014/main" id="{0916AA0C-4ABA-42C7-BF34-47FDB0250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3" y="783770"/>
            <a:ext cx="11013923" cy="599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1341-F1BC-0488-39BD-80479E136716}"/>
              </a:ext>
            </a:extLst>
          </p:cNvPr>
          <p:cNvSpPr>
            <a:spLocks noGrp="1"/>
          </p:cNvSpPr>
          <p:nvPr>
            <p:ph type="title"/>
          </p:nvPr>
        </p:nvSpPr>
        <p:spPr>
          <a:xfrm>
            <a:off x="522514" y="203200"/>
            <a:ext cx="8596668" cy="515257"/>
          </a:xfrm>
        </p:spPr>
        <p:txBody>
          <a:bodyPr>
            <a:normAutofit fontScale="90000"/>
          </a:bodyPr>
          <a:lstStyle/>
          <a:p>
            <a:pPr eaLnBrk="1" hangingPunct="1">
              <a:defRPr/>
            </a:pPr>
            <a:r>
              <a:rPr lang="en-US" dirty="0">
                <a:solidFill>
                  <a:srgbClr val="FF0000"/>
                </a:solidFill>
              </a:rPr>
              <a:t>Components in a BI Architecture</a:t>
            </a:r>
          </a:p>
        </p:txBody>
      </p:sp>
      <p:sp>
        <p:nvSpPr>
          <p:cNvPr id="19459" name="Content Placeholder 2">
            <a:extLst>
              <a:ext uri="{FF2B5EF4-FFF2-40B4-BE49-F238E27FC236}">
                <a16:creationId xmlns:a16="http://schemas.microsoft.com/office/drawing/2014/main" id="{A8C8E320-DD8C-95C0-FE2D-B38E42D91CF9}"/>
              </a:ext>
            </a:extLst>
          </p:cNvPr>
          <p:cNvSpPr>
            <a:spLocks noGrp="1"/>
          </p:cNvSpPr>
          <p:nvPr>
            <p:ph idx="1"/>
          </p:nvPr>
        </p:nvSpPr>
        <p:spPr>
          <a:xfrm>
            <a:off x="310243" y="854528"/>
            <a:ext cx="10352314" cy="6003472"/>
          </a:xfrm>
        </p:spPr>
        <p:txBody>
          <a:bodyPr>
            <a:normAutofit/>
          </a:bodyPr>
          <a:lstStyle/>
          <a:p>
            <a:pPr eaLnBrk="1" hangingPunct="1">
              <a:buFont typeface="Wingdings" panose="05000000000000000000" pitchFamily="2" charset="2"/>
              <a:buChar char="v"/>
            </a:pPr>
            <a:r>
              <a:rPr lang="en-US" altLang="en-US" sz="3200" dirty="0"/>
              <a:t>The </a:t>
            </a:r>
            <a:r>
              <a:rPr lang="en-US" altLang="en-US" sz="3200" dirty="0">
                <a:solidFill>
                  <a:srgbClr val="FF0000"/>
                </a:solidFill>
              </a:rPr>
              <a:t>data warehouse </a:t>
            </a:r>
            <a:r>
              <a:rPr lang="en-US" altLang="en-US" sz="3200" dirty="0"/>
              <a:t>is the cornerstone of any medium-to-large BI system. </a:t>
            </a:r>
          </a:p>
          <a:p>
            <a:pPr lvl="1" eaLnBrk="1" hangingPunct="1">
              <a:buFont typeface="Wingdings" panose="05000000000000000000" pitchFamily="2" charset="2"/>
              <a:buChar char="v"/>
            </a:pPr>
            <a:r>
              <a:rPr lang="en-US" altLang="en-US" sz="2800" dirty="0"/>
              <a:t>Originally, the data warehouse included only historical data that was organized and summarized, so end users could easily view or manipulate it. </a:t>
            </a:r>
          </a:p>
          <a:p>
            <a:pPr lvl="1" eaLnBrk="1" hangingPunct="1">
              <a:buFont typeface="Wingdings" panose="05000000000000000000" pitchFamily="2" charset="2"/>
              <a:buChar char="v"/>
            </a:pPr>
            <a:r>
              <a:rPr lang="en-US" altLang="en-US" sz="2800" dirty="0"/>
              <a:t>Today, some data warehouses include access to current data as well, so they can provide real-time decision support (for details see Chapter 2).</a:t>
            </a:r>
          </a:p>
          <a:p>
            <a:pPr eaLnBrk="1" hangingPunct="1">
              <a:buFont typeface="Wingdings" panose="05000000000000000000" pitchFamily="2" charset="2"/>
              <a:buChar char="v"/>
            </a:pPr>
            <a:r>
              <a:rPr lang="en-US" altLang="en-US" sz="3200" dirty="0">
                <a:solidFill>
                  <a:srgbClr val="FF0000"/>
                </a:solidFill>
              </a:rPr>
              <a:t>Business analytics </a:t>
            </a:r>
            <a:r>
              <a:rPr lang="en-US" altLang="en-US" sz="3200" dirty="0"/>
              <a:t>are the tools  that help users transform data into knowledge </a:t>
            </a:r>
            <a:r>
              <a:rPr lang="en-US" altLang="en-US" sz="2800" dirty="0"/>
              <a:t>(e.g., queries, data/text mining tools, etc.).</a:t>
            </a:r>
            <a:endParaRPr lang="en-US" alt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561A-92F1-032A-880D-B2FAB8D5F687}"/>
              </a:ext>
            </a:extLst>
          </p:cNvPr>
          <p:cNvSpPr>
            <a:spLocks noGrp="1"/>
          </p:cNvSpPr>
          <p:nvPr>
            <p:ph type="title"/>
          </p:nvPr>
        </p:nvSpPr>
        <p:spPr>
          <a:xfrm>
            <a:off x="252791" y="0"/>
            <a:ext cx="8596668" cy="533400"/>
          </a:xfrm>
        </p:spPr>
        <p:txBody>
          <a:bodyPr>
            <a:normAutofit fontScale="90000"/>
          </a:bodyPr>
          <a:lstStyle/>
          <a:p>
            <a:pPr eaLnBrk="1" hangingPunct="1">
              <a:defRPr/>
            </a:pPr>
            <a:r>
              <a:rPr lang="en-US" dirty="0">
                <a:solidFill>
                  <a:srgbClr val="FF0000"/>
                </a:solidFill>
              </a:rPr>
              <a:t>Components in a BI Architecture</a:t>
            </a:r>
          </a:p>
        </p:txBody>
      </p:sp>
      <p:sp>
        <p:nvSpPr>
          <p:cNvPr id="21507" name="Content Placeholder 2">
            <a:extLst>
              <a:ext uri="{FF2B5EF4-FFF2-40B4-BE49-F238E27FC236}">
                <a16:creationId xmlns:a16="http://schemas.microsoft.com/office/drawing/2014/main" id="{70D59507-872F-A6C8-818E-A1D35FFBB550}"/>
              </a:ext>
            </a:extLst>
          </p:cNvPr>
          <p:cNvSpPr>
            <a:spLocks noGrp="1"/>
          </p:cNvSpPr>
          <p:nvPr>
            <p:ph idx="1"/>
          </p:nvPr>
        </p:nvSpPr>
        <p:spPr>
          <a:xfrm>
            <a:off x="486001" y="789213"/>
            <a:ext cx="10797041" cy="5709557"/>
          </a:xfrm>
        </p:spPr>
        <p:txBody>
          <a:bodyPr>
            <a:normAutofit/>
          </a:bodyPr>
          <a:lstStyle/>
          <a:p>
            <a:pPr eaLnBrk="1" hangingPunct="1">
              <a:buFont typeface="Wingdings" panose="05000000000000000000" pitchFamily="2" charset="2"/>
              <a:buChar char="v"/>
            </a:pPr>
            <a:r>
              <a:rPr lang="en-US" altLang="en-US" sz="3200" dirty="0">
                <a:solidFill>
                  <a:srgbClr val="FF0000"/>
                </a:solidFill>
              </a:rPr>
              <a:t>Business Performance Management </a:t>
            </a:r>
            <a:r>
              <a:rPr lang="en-US" altLang="en-US" sz="3200" dirty="0"/>
              <a:t>(BPM), which is also referred to as corporate performance management (CPM), is an emerging portfolio of applications within the BI framework that provides enterprises tools they need to better manage their operations</a:t>
            </a:r>
          </a:p>
          <a:p>
            <a:pPr marL="0" indent="0" eaLnBrk="1" hangingPunct="1">
              <a:buNone/>
            </a:pPr>
            <a:endParaRPr lang="en-US" altLang="en-US" sz="3200" dirty="0"/>
          </a:p>
          <a:p>
            <a:pPr eaLnBrk="1" hangingPunct="1">
              <a:buFont typeface="Wingdings" panose="05000000000000000000" pitchFamily="2" charset="2"/>
              <a:buChar char="v"/>
            </a:pPr>
            <a:r>
              <a:rPr lang="en-US" altLang="en-US" sz="3200" dirty="0">
                <a:solidFill>
                  <a:srgbClr val="FF0000"/>
                </a:solidFill>
              </a:rPr>
              <a:t>User Interface</a:t>
            </a:r>
            <a:r>
              <a:rPr lang="en-US" altLang="en-US" sz="3200" dirty="0"/>
              <a:t> (i.e., dashboards) provides a comprehensive graphical/pictorial view of corporate performance measures, trends, and exceptions.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7251-017A-6670-58F2-3D49EB387C85}"/>
              </a:ext>
            </a:extLst>
          </p:cNvPr>
          <p:cNvSpPr>
            <a:spLocks noGrp="1"/>
          </p:cNvSpPr>
          <p:nvPr>
            <p:ph type="title"/>
          </p:nvPr>
        </p:nvSpPr>
        <p:spPr>
          <a:xfrm>
            <a:off x="416077" y="214086"/>
            <a:ext cx="8596668" cy="749300"/>
          </a:xfrm>
        </p:spPr>
        <p:txBody>
          <a:bodyPr/>
          <a:lstStyle/>
          <a:p>
            <a:pPr eaLnBrk="1" hangingPunct="1">
              <a:defRPr/>
            </a:pPr>
            <a:r>
              <a:rPr lang="en-US" dirty="0">
                <a:solidFill>
                  <a:srgbClr val="FF0000"/>
                </a:solidFill>
              </a:rPr>
              <a:t>Automated Decision Making </a:t>
            </a:r>
          </a:p>
        </p:txBody>
      </p:sp>
      <p:sp>
        <p:nvSpPr>
          <p:cNvPr id="24579" name="Content Placeholder 2">
            <a:extLst>
              <a:ext uri="{FF2B5EF4-FFF2-40B4-BE49-F238E27FC236}">
                <a16:creationId xmlns:a16="http://schemas.microsoft.com/office/drawing/2014/main" id="{707FE6A6-F14C-1373-0210-5E2EF0867186}"/>
              </a:ext>
            </a:extLst>
          </p:cNvPr>
          <p:cNvSpPr>
            <a:spLocks noGrp="1"/>
          </p:cNvSpPr>
          <p:nvPr>
            <p:ph idx="1"/>
          </p:nvPr>
        </p:nvSpPr>
        <p:spPr>
          <a:xfrm>
            <a:off x="677334" y="1447800"/>
            <a:ext cx="9801754" cy="4800600"/>
          </a:xfrm>
        </p:spPr>
        <p:txBody>
          <a:bodyPr>
            <a:normAutofit lnSpcReduction="10000"/>
          </a:bodyPr>
          <a:lstStyle/>
          <a:p>
            <a:pPr eaLnBrk="1" hangingPunct="1">
              <a:buFont typeface="Wingdings" panose="05000000000000000000" pitchFamily="2" charset="2"/>
              <a:buChar char="v"/>
            </a:pPr>
            <a:r>
              <a:rPr lang="en-US" altLang="en-US" sz="3200" dirty="0"/>
              <a:t>A relatively new approach to supporting decision making</a:t>
            </a:r>
          </a:p>
          <a:p>
            <a:pPr eaLnBrk="1" hangingPunct="1">
              <a:buFont typeface="Wingdings" panose="05000000000000000000" pitchFamily="2" charset="2"/>
              <a:buChar char="v"/>
            </a:pPr>
            <a:r>
              <a:rPr lang="en-US" altLang="en-US" sz="3200" dirty="0"/>
              <a:t>Applies to highly structured decisions</a:t>
            </a:r>
          </a:p>
          <a:p>
            <a:pPr eaLnBrk="1" hangingPunct="1">
              <a:buFont typeface="Wingdings" panose="05000000000000000000" pitchFamily="2" charset="2"/>
              <a:buChar char="v"/>
            </a:pPr>
            <a:r>
              <a:rPr lang="en-US" altLang="en-US" sz="3200" dirty="0"/>
              <a:t>Automated decision systems (ADS) </a:t>
            </a:r>
          </a:p>
          <a:p>
            <a:pPr eaLnBrk="1" hangingPunct="1">
              <a:buFont typeface="Wingdings" panose="05000000000000000000" pitchFamily="2" charset="2"/>
              <a:buChar char="v"/>
            </a:pPr>
            <a:r>
              <a:rPr lang="en-US" altLang="en-US" sz="3200" dirty="0"/>
              <a:t>	(or decision automation systems) </a:t>
            </a:r>
          </a:p>
          <a:p>
            <a:pPr eaLnBrk="1" hangingPunct="1">
              <a:buFont typeface="Wingdings" panose="05000000000000000000" pitchFamily="2" charset="2"/>
              <a:buChar char="v"/>
            </a:pPr>
            <a:r>
              <a:rPr lang="en-US" altLang="en-US" sz="3200" dirty="0"/>
              <a:t>An ADS is a rule-based system that provides a solution to a repetitive managerial problem in a specific area. </a:t>
            </a:r>
          </a:p>
          <a:p>
            <a:pPr lvl="1" eaLnBrk="1" hangingPunct="1">
              <a:buFont typeface="Wingdings" panose="05000000000000000000" pitchFamily="2" charset="2"/>
              <a:buChar char="v"/>
            </a:pPr>
            <a:r>
              <a:rPr lang="en-US" altLang="en-US" sz="2800" dirty="0"/>
              <a:t>e.g., simple-loan approval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702DF6E-20AB-599C-A790-381D3F02794E}"/>
              </a:ext>
            </a:extLst>
          </p:cNvPr>
          <p:cNvSpPr>
            <a:spLocks noGrp="1" noChangeArrowheads="1"/>
          </p:cNvSpPr>
          <p:nvPr>
            <p:ph type="title"/>
          </p:nvPr>
        </p:nvSpPr>
        <p:spPr>
          <a:xfrm>
            <a:off x="342899" y="108857"/>
            <a:ext cx="8596668" cy="729343"/>
          </a:xfrm>
        </p:spPr>
        <p:txBody>
          <a:bodyPr/>
          <a:lstStyle/>
          <a:p>
            <a:pPr eaLnBrk="1" hangingPunct="1">
              <a:defRPr/>
            </a:pPr>
            <a:r>
              <a:rPr lang="en-US" b="1" dirty="0">
                <a:solidFill>
                  <a:srgbClr val="FF0000"/>
                </a:solidFill>
              </a:rPr>
              <a:t>Learning Objectives</a:t>
            </a:r>
          </a:p>
        </p:txBody>
      </p:sp>
      <p:sp>
        <p:nvSpPr>
          <p:cNvPr id="120835" name="Rectangle 3">
            <a:extLst>
              <a:ext uri="{FF2B5EF4-FFF2-40B4-BE49-F238E27FC236}">
                <a16:creationId xmlns:a16="http://schemas.microsoft.com/office/drawing/2014/main" id="{2B2435E2-F756-E3D5-DDEA-5117C05FC869}"/>
              </a:ext>
            </a:extLst>
          </p:cNvPr>
          <p:cNvSpPr>
            <a:spLocks noGrp="1" noChangeArrowheads="1"/>
          </p:cNvSpPr>
          <p:nvPr>
            <p:ph type="body" idx="1"/>
          </p:nvPr>
        </p:nvSpPr>
        <p:spPr>
          <a:xfrm>
            <a:off x="342899" y="838200"/>
            <a:ext cx="10760529" cy="5497286"/>
          </a:xfrm>
        </p:spPr>
        <p:txBody>
          <a:bodyPr>
            <a:normAutofit fontScale="92500"/>
          </a:bodyPr>
          <a:lstStyle/>
          <a:p>
            <a:pPr eaLnBrk="1" hangingPunct="1">
              <a:buFont typeface="Wingdings" panose="05000000000000000000" pitchFamily="2" charset="2"/>
              <a:buChar char="v"/>
              <a:defRPr/>
            </a:pPr>
            <a:r>
              <a:rPr lang="en-US" sz="3200" dirty="0"/>
              <a:t>Understand today's turbulent business environment and describe how organizations survive and even excel in such an environment (solving problems and exploiting opportunities)</a:t>
            </a:r>
          </a:p>
          <a:p>
            <a:pPr eaLnBrk="1" hangingPunct="1">
              <a:buFont typeface="Wingdings" panose="05000000000000000000" pitchFamily="2" charset="2"/>
              <a:buChar char="v"/>
              <a:defRPr/>
            </a:pPr>
            <a:r>
              <a:rPr lang="en-US" sz="3200" dirty="0"/>
              <a:t>Understand the need for computerized support of managerial decision making</a:t>
            </a:r>
          </a:p>
          <a:p>
            <a:pPr eaLnBrk="1" hangingPunct="1">
              <a:buFont typeface="Wingdings" panose="05000000000000000000" pitchFamily="2" charset="2"/>
              <a:buChar char="v"/>
              <a:defRPr/>
            </a:pPr>
            <a:r>
              <a:rPr lang="en-US" sz="3200" dirty="0"/>
              <a:t>Describe the business intelligence (BI) methodology and concepts and relate them to decision support systems (DSS)</a:t>
            </a:r>
          </a:p>
          <a:p>
            <a:pPr eaLnBrk="1" hangingPunct="1">
              <a:buFont typeface="Wingdings" panose="05000000000000000000" pitchFamily="2" charset="2"/>
              <a:buChar char="v"/>
              <a:defRPr/>
            </a:pPr>
            <a:r>
              <a:rPr lang="en-US" sz="3200" dirty="0"/>
              <a:t>Understand the issues in implementing BI</a:t>
            </a:r>
          </a:p>
          <a:p>
            <a:pPr eaLnBrk="1" hangingPunct="1">
              <a:buFont typeface="Wingdings" panose="05000000000000000000" pitchFamily="2" charset="2"/>
              <a:buChar char="v"/>
              <a:defRPr/>
            </a:pPr>
            <a:r>
              <a:rPr lang="en-US" sz="3200" dirty="0"/>
              <a:t>Discuss Business Analytics-Processes, steps and use cases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B6B3-AF6F-E6CC-D1C3-1C42C8BD9FED}"/>
              </a:ext>
            </a:extLst>
          </p:cNvPr>
          <p:cNvSpPr>
            <a:spLocks noGrp="1"/>
          </p:cNvSpPr>
          <p:nvPr>
            <p:ph type="title"/>
          </p:nvPr>
        </p:nvSpPr>
        <p:spPr>
          <a:xfrm>
            <a:off x="895124" y="136526"/>
            <a:ext cx="7764462" cy="679903"/>
          </a:xfrm>
        </p:spPr>
        <p:txBody>
          <a:bodyPr>
            <a:normAutofit fontScale="90000"/>
          </a:bodyPr>
          <a:lstStyle/>
          <a:p>
            <a:pPr eaLnBrk="1" hangingPunct="1">
              <a:defRPr/>
            </a:pPr>
            <a:r>
              <a:rPr lang="en-US" dirty="0">
                <a:solidFill>
                  <a:srgbClr val="FF0000"/>
                </a:solidFill>
              </a:rPr>
              <a:t>Automated Decision-Making Framework </a:t>
            </a:r>
          </a:p>
        </p:txBody>
      </p:sp>
      <p:pic>
        <p:nvPicPr>
          <p:cNvPr id="25603" name="Picture 2">
            <a:extLst>
              <a:ext uri="{FF2B5EF4-FFF2-40B4-BE49-F238E27FC236}">
                <a16:creationId xmlns:a16="http://schemas.microsoft.com/office/drawing/2014/main" id="{0C4F1AA7-2E98-D68E-AA2A-D50514376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686" y="816428"/>
            <a:ext cx="10074730" cy="590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BABC-1F39-B4AB-164F-AD7AC1679E46}"/>
              </a:ext>
            </a:extLst>
          </p:cNvPr>
          <p:cNvSpPr>
            <a:spLocks noGrp="1"/>
          </p:cNvSpPr>
          <p:nvPr>
            <p:ph type="title"/>
          </p:nvPr>
        </p:nvSpPr>
        <p:spPr>
          <a:xfrm>
            <a:off x="332012" y="127000"/>
            <a:ext cx="8596668" cy="640443"/>
          </a:xfrm>
        </p:spPr>
        <p:txBody>
          <a:bodyPr/>
          <a:lstStyle/>
          <a:p>
            <a:pPr eaLnBrk="1" hangingPunct="1">
              <a:defRPr/>
            </a:pPr>
            <a:r>
              <a:rPr lang="en-US" dirty="0">
                <a:solidFill>
                  <a:srgbClr val="FF0000"/>
                </a:solidFill>
              </a:rPr>
              <a:t>Intelligence Creation and Use</a:t>
            </a:r>
          </a:p>
        </p:txBody>
      </p:sp>
      <p:pic>
        <p:nvPicPr>
          <p:cNvPr id="27651" name="Picture 1" descr="figS_01.jpg">
            <a:extLst>
              <a:ext uri="{FF2B5EF4-FFF2-40B4-BE49-F238E27FC236}">
                <a16:creationId xmlns:a16="http://schemas.microsoft.com/office/drawing/2014/main" id="{71F3B0DE-2E49-7891-22C1-68878980D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617" y="767443"/>
            <a:ext cx="6162840" cy="608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22CB4E-0AB2-AC44-BFFB-B7D92C0BB540}"/>
              </a:ext>
            </a:extLst>
          </p:cNvPr>
          <p:cNvSpPr/>
          <p:nvPr/>
        </p:nvSpPr>
        <p:spPr>
          <a:xfrm>
            <a:off x="364670" y="1447800"/>
            <a:ext cx="3684815" cy="5693866"/>
          </a:xfrm>
          <a:prstGeom prst="rect">
            <a:avLst/>
          </a:prstGeom>
        </p:spPr>
        <p:txBody>
          <a:bodyPr wrap="square">
            <a:spAutoFit/>
          </a:bodyPr>
          <a:lstStyle/>
          <a:p>
            <a:pPr>
              <a:defRPr/>
            </a:pPr>
            <a:r>
              <a:rPr lang="en-US" sz="2800" dirty="0">
                <a:solidFill>
                  <a:srgbClr val="0000CC"/>
                </a:solidFill>
                <a:effectLst>
                  <a:outerShdw blurRad="38100" dist="38100" dir="2700000" algn="tl">
                    <a:srgbClr val="000000">
                      <a:alpha val="43137"/>
                    </a:srgbClr>
                  </a:outerShdw>
                </a:effectLst>
              </a:rPr>
              <a:t>A Cyclical Process of Intelligence Creation And Use</a:t>
            </a:r>
          </a:p>
          <a:p>
            <a:pPr marL="347663" indent="-347663">
              <a:buFont typeface="Wingdings" pitchFamily="2" charset="2"/>
              <a:buChar char="ü"/>
              <a:defRPr/>
            </a:pPr>
            <a:r>
              <a:rPr lang="en-US" sz="3600" dirty="0"/>
              <a:t>BI practitioners often follow the national security model depicted in this figure.</a:t>
            </a:r>
          </a:p>
          <a:p>
            <a:pPr>
              <a:defRPr/>
            </a:pPr>
            <a:endParaRPr lang="en-US" sz="2800" dirty="0">
              <a:solidFill>
                <a:srgbClr val="0000CC"/>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6B48-DA31-B29A-0343-2E92FBCFBD81}"/>
              </a:ext>
            </a:extLst>
          </p:cNvPr>
          <p:cNvSpPr>
            <a:spLocks noGrp="1"/>
          </p:cNvSpPr>
          <p:nvPr>
            <p:ph type="title"/>
          </p:nvPr>
        </p:nvSpPr>
        <p:spPr>
          <a:xfrm>
            <a:off x="677334" y="0"/>
            <a:ext cx="8596668" cy="555171"/>
          </a:xfrm>
        </p:spPr>
        <p:txBody>
          <a:bodyPr>
            <a:normAutofit fontScale="90000"/>
          </a:bodyPr>
          <a:lstStyle/>
          <a:p>
            <a:pPr eaLnBrk="1" hangingPunct="1">
              <a:defRPr/>
            </a:pPr>
            <a:r>
              <a:rPr lang="en-US" dirty="0"/>
              <a:t>Intelligence Creation and Use</a:t>
            </a:r>
          </a:p>
        </p:txBody>
      </p:sp>
      <p:sp>
        <p:nvSpPr>
          <p:cNvPr id="28675" name="Content Placeholder 2">
            <a:extLst>
              <a:ext uri="{FF2B5EF4-FFF2-40B4-BE49-F238E27FC236}">
                <a16:creationId xmlns:a16="http://schemas.microsoft.com/office/drawing/2014/main" id="{6FEF98A5-D7BB-5EC3-F6E6-C39A0D7A523D}"/>
              </a:ext>
            </a:extLst>
          </p:cNvPr>
          <p:cNvSpPr>
            <a:spLocks noGrp="1"/>
          </p:cNvSpPr>
          <p:nvPr>
            <p:ph idx="1"/>
          </p:nvPr>
        </p:nvSpPr>
        <p:spPr>
          <a:xfrm>
            <a:off x="677333" y="721171"/>
            <a:ext cx="11242523" cy="6136829"/>
          </a:xfrm>
        </p:spPr>
        <p:txBody>
          <a:bodyPr>
            <a:normAutofit/>
          </a:bodyPr>
          <a:lstStyle/>
          <a:p>
            <a:pPr eaLnBrk="1" hangingPunct="1">
              <a:buFont typeface="Wingdings" panose="05000000000000000000" pitchFamily="2" charset="2"/>
              <a:buChar char="v"/>
            </a:pPr>
            <a:r>
              <a:rPr lang="en-US" altLang="en-US" sz="3600" dirty="0"/>
              <a:t>Steps Involved</a:t>
            </a:r>
          </a:p>
          <a:p>
            <a:pPr lvl="1" eaLnBrk="1" hangingPunct="1">
              <a:buFont typeface="Wingdings" panose="05000000000000000000" pitchFamily="2" charset="2"/>
              <a:buChar char="v"/>
            </a:pPr>
            <a:r>
              <a:rPr lang="en-US" altLang="en-US" sz="3200" dirty="0"/>
              <a:t>Data warehouse deployment</a:t>
            </a:r>
          </a:p>
          <a:p>
            <a:pPr lvl="1" eaLnBrk="1" hangingPunct="1">
              <a:buFont typeface="Wingdings" panose="05000000000000000000" pitchFamily="2" charset="2"/>
              <a:buChar char="v"/>
            </a:pPr>
            <a:r>
              <a:rPr lang="en-US" altLang="en-US" sz="3200" dirty="0"/>
              <a:t>Creation of intelligence</a:t>
            </a:r>
          </a:p>
          <a:p>
            <a:pPr lvl="2" eaLnBrk="1" hangingPunct="1">
              <a:buFont typeface="Wingdings" panose="05000000000000000000" pitchFamily="2" charset="2"/>
              <a:buChar char="v"/>
            </a:pPr>
            <a:r>
              <a:rPr lang="en-US" altLang="en-US" sz="2800" dirty="0"/>
              <a:t>Identification and prioritization of BI projects</a:t>
            </a:r>
          </a:p>
          <a:p>
            <a:pPr lvl="3" eaLnBrk="1" hangingPunct="1">
              <a:buFont typeface="Wingdings" panose="05000000000000000000" pitchFamily="2" charset="2"/>
              <a:buChar char="v"/>
            </a:pPr>
            <a:r>
              <a:rPr lang="en-US" altLang="en-US" sz="2400" dirty="0"/>
              <a:t>By using ROI and TCO (cost-benefit analysis)</a:t>
            </a:r>
          </a:p>
          <a:p>
            <a:pPr lvl="3" eaLnBrk="1" hangingPunct="1">
              <a:buFont typeface="Wingdings" panose="05000000000000000000" pitchFamily="2" charset="2"/>
              <a:buChar char="v"/>
            </a:pPr>
            <a:r>
              <a:rPr lang="en-US" altLang="en-US" sz="2400" dirty="0"/>
              <a:t>This process is also called </a:t>
            </a:r>
            <a:r>
              <a:rPr lang="en-US" altLang="en-US" sz="2400" dirty="0">
                <a:solidFill>
                  <a:srgbClr val="0000CC"/>
                </a:solidFill>
              </a:rPr>
              <a:t>BI governance</a:t>
            </a:r>
          </a:p>
          <a:p>
            <a:pPr eaLnBrk="1" hangingPunct="1">
              <a:buFont typeface="Wingdings" panose="05000000000000000000" pitchFamily="2" charset="2"/>
              <a:buChar char="v"/>
            </a:pPr>
            <a:r>
              <a:rPr lang="en-US" altLang="en-US" sz="3600" dirty="0">
                <a:solidFill>
                  <a:srgbClr val="FF0000"/>
                </a:solidFill>
              </a:rPr>
              <a:t>BI Governance </a:t>
            </a:r>
          </a:p>
          <a:p>
            <a:pPr lvl="1" eaLnBrk="1" hangingPunct="1">
              <a:buFont typeface="Wingdings" panose="05000000000000000000" pitchFamily="2" charset="2"/>
              <a:buChar char="v"/>
            </a:pPr>
            <a:r>
              <a:rPr lang="en-US" altLang="en-US" sz="3200" dirty="0"/>
              <a:t>Who should do the prioritization?</a:t>
            </a:r>
          </a:p>
          <a:p>
            <a:pPr lvl="2" eaLnBrk="1" hangingPunct="1">
              <a:buFont typeface="Wingdings" panose="05000000000000000000" pitchFamily="2" charset="2"/>
              <a:buChar char="v"/>
            </a:pPr>
            <a:r>
              <a:rPr lang="en-US" altLang="en-US" sz="2800" dirty="0"/>
              <a:t>Partnership between functional area heads</a:t>
            </a:r>
          </a:p>
          <a:p>
            <a:pPr lvl="2" eaLnBrk="1" hangingPunct="1">
              <a:buFont typeface="Wingdings" panose="05000000000000000000" pitchFamily="2" charset="2"/>
              <a:buChar char="v"/>
            </a:pPr>
            <a:r>
              <a:rPr lang="en-US" altLang="en-US" sz="2800" dirty="0"/>
              <a:t>Partnership between customers and providers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4406-EAF2-233B-15A0-7C6CD52B8998}"/>
              </a:ext>
            </a:extLst>
          </p:cNvPr>
          <p:cNvSpPr>
            <a:spLocks noGrp="1"/>
          </p:cNvSpPr>
          <p:nvPr>
            <p:ph type="title"/>
          </p:nvPr>
        </p:nvSpPr>
        <p:spPr>
          <a:xfrm>
            <a:off x="530377" y="0"/>
            <a:ext cx="8596668" cy="604157"/>
          </a:xfrm>
        </p:spPr>
        <p:txBody>
          <a:bodyPr>
            <a:normAutofit fontScale="90000"/>
          </a:bodyPr>
          <a:lstStyle/>
          <a:p>
            <a:pPr eaLnBrk="1" hangingPunct="1">
              <a:defRPr/>
            </a:pPr>
            <a:r>
              <a:rPr lang="en-US" b="1" dirty="0">
                <a:solidFill>
                  <a:srgbClr val="FF0000"/>
                </a:solidFill>
              </a:rPr>
              <a:t>BI Governance Issues/Tasks</a:t>
            </a:r>
          </a:p>
        </p:txBody>
      </p:sp>
      <p:sp>
        <p:nvSpPr>
          <p:cNvPr id="29699" name="Content Placeholder 2">
            <a:extLst>
              <a:ext uri="{FF2B5EF4-FFF2-40B4-BE49-F238E27FC236}">
                <a16:creationId xmlns:a16="http://schemas.microsoft.com/office/drawing/2014/main" id="{9D0D17BE-7C52-2D9D-2ECB-7209C9914B9F}"/>
              </a:ext>
            </a:extLst>
          </p:cNvPr>
          <p:cNvSpPr>
            <a:spLocks noGrp="1"/>
          </p:cNvSpPr>
          <p:nvPr>
            <p:ph idx="1"/>
          </p:nvPr>
        </p:nvSpPr>
        <p:spPr>
          <a:xfrm>
            <a:off x="530377" y="884456"/>
            <a:ext cx="11373152" cy="5630644"/>
          </a:xfrm>
        </p:spPr>
        <p:txBody>
          <a:bodyPr>
            <a:normAutofit/>
          </a:bodyPr>
          <a:lstStyle/>
          <a:p>
            <a:pPr marL="514350" indent="-514350">
              <a:buClr>
                <a:srgbClr val="FF0000"/>
              </a:buClr>
              <a:buFont typeface="Tahoma" panose="020B0604030504040204" pitchFamily="34" charset="0"/>
              <a:buAutoNum type="arabicPeriod"/>
            </a:pPr>
            <a:r>
              <a:rPr lang="en-US" altLang="en-US" sz="3600" dirty="0"/>
              <a:t>Create categories of projects (investment, business opportunity, strategic, mandatory, etc.)</a:t>
            </a:r>
          </a:p>
          <a:p>
            <a:pPr marL="514350" indent="-514350">
              <a:buClr>
                <a:srgbClr val="FF0000"/>
              </a:buClr>
              <a:buFont typeface="Tahoma" panose="020B0604030504040204" pitchFamily="34" charset="0"/>
              <a:buAutoNum type="arabicPeriod"/>
            </a:pPr>
            <a:r>
              <a:rPr lang="en-US" altLang="en-US" sz="3600" dirty="0"/>
              <a:t>Define criteria for project selection</a:t>
            </a:r>
          </a:p>
          <a:p>
            <a:pPr marL="514350" indent="-514350">
              <a:buClr>
                <a:srgbClr val="FF0000"/>
              </a:buClr>
              <a:buFont typeface="Tahoma" panose="020B0604030504040204" pitchFamily="34" charset="0"/>
              <a:buAutoNum type="arabicPeriod"/>
            </a:pPr>
            <a:r>
              <a:rPr lang="en-US" altLang="en-US" sz="3600" dirty="0"/>
              <a:t>Determine and set a framework for managing project risk</a:t>
            </a:r>
          </a:p>
          <a:p>
            <a:pPr marL="514350" indent="-514350">
              <a:buClr>
                <a:srgbClr val="FF0000"/>
              </a:buClr>
              <a:buFont typeface="Tahoma" panose="020B0604030504040204" pitchFamily="34" charset="0"/>
              <a:buAutoNum type="arabicPeriod"/>
            </a:pPr>
            <a:r>
              <a:rPr lang="en-US" altLang="en-US" sz="3600" dirty="0"/>
              <a:t>Manage and leverage project interdependencies</a:t>
            </a:r>
          </a:p>
          <a:p>
            <a:pPr marL="514350" indent="-514350">
              <a:buClr>
                <a:srgbClr val="FF0000"/>
              </a:buClr>
              <a:buFont typeface="Tahoma" panose="020B0604030504040204" pitchFamily="34" charset="0"/>
              <a:buAutoNum type="arabicPeriod"/>
            </a:pPr>
            <a:r>
              <a:rPr lang="en-US" altLang="en-US" sz="3600" dirty="0"/>
              <a:t>Continuously monitor and adjust the composition of the portfolio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6153-0DB0-633A-FF3A-23060B170F49}"/>
              </a:ext>
            </a:extLst>
          </p:cNvPr>
          <p:cNvSpPr>
            <a:spLocks noGrp="1"/>
          </p:cNvSpPr>
          <p:nvPr>
            <p:ph type="title"/>
          </p:nvPr>
        </p:nvSpPr>
        <p:spPr>
          <a:xfrm>
            <a:off x="677334" y="195943"/>
            <a:ext cx="8596668" cy="669471"/>
          </a:xfrm>
        </p:spPr>
        <p:txBody>
          <a:bodyPr/>
          <a:lstStyle/>
          <a:p>
            <a:pPr eaLnBrk="1" hangingPunct="1">
              <a:defRPr/>
            </a:pPr>
            <a:r>
              <a:rPr lang="en-US" dirty="0">
                <a:solidFill>
                  <a:srgbClr val="FF0000"/>
                </a:solidFill>
              </a:rPr>
              <a:t>BI and Business Strategy</a:t>
            </a:r>
          </a:p>
        </p:txBody>
      </p:sp>
      <p:sp>
        <p:nvSpPr>
          <p:cNvPr id="34819" name="Content Placeholder 2">
            <a:extLst>
              <a:ext uri="{FF2B5EF4-FFF2-40B4-BE49-F238E27FC236}">
                <a16:creationId xmlns:a16="http://schemas.microsoft.com/office/drawing/2014/main" id="{DBB42C19-ED04-E62E-5BEA-5E8476C43B8E}"/>
              </a:ext>
            </a:extLst>
          </p:cNvPr>
          <p:cNvSpPr>
            <a:spLocks noGrp="1"/>
          </p:cNvSpPr>
          <p:nvPr>
            <p:ph idx="1"/>
          </p:nvPr>
        </p:nvSpPr>
        <p:spPr>
          <a:xfrm>
            <a:off x="301775" y="982427"/>
            <a:ext cx="10687353" cy="5875573"/>
          </a:xfrm>
        </p:spPr>
        <p:txBody>
          <a:bodyPr>
            <a:normAutofit/>
          </a:bodyPr>
          <a:lstStyle/>
          <a:p>
            <a:pPr eaLnBrk="1" hangingPunct="1">
              <a:buFont typeface="Wingdings" panose="05000000000000000000" pitchFamily="2" charset="2"/>
              <a:buChar char="v"/>
            </a:pPr>
            <a:r>
              <a:rPr lang="en-US" altLang="en-US" sz="3200" dirty="0"/>
              <a:t>To be successful, BI must be aligned with the company’s business strategy.</a:t>
            </a:r>
          </a:p>
          <a:p>
            <a:pPr lvl="1" eaLnBrk="1" hangingPunct="1">
              <a:buFont typeface="Wingdings" panose="05000000000000000000" pitchFamily="2" charset="2"/>
              <a:buChar char="v"/>
            </a:pPr>
            <a:r>
              <a:rPr lang="en-US" altLang="en-US" sz="2800" dirty="0"/>
              <a:t>BI cannot/should not be a technical exercise for the information systems department.</a:t>
            </a:r>
          </a:p>
          <a:p>
            <a:pPr eaLnBrk="1" hangingPunct="1">
              <a:buFont typeface="Wingdings" panose="05000000000000000000" pitchFamily="2" charset="2"/>
              <a:buChar char="v"/>
            </a:pPr>
            <a:r>
              <a:rPr lang="en-US" altLang="en-US" sz="3200" dirty="0"/>
              <a:t>BI changes the way a company conducts business by</a:t>
            </a:r>
          </a:p>
          <a:p>
            <a:pPr lvl="1" eaLnBrk="1" hangingPunct="1">
              <a:buFont typeface="Wingdings" panose="05000000000000000000" pitchFamily="2" charset="2"/>
              <a:buChar char="v"/>
            </a:pPr>
            <a:r>
              <a:rPr lang="en-US" altLang="en-US" sz="2800" dirty="0"/>
              <a:t>improving business processes, and </a:t>
            </a:r>
          </a:p>
          <a:p>
            <a:pPr lvl="1" eaLnBrk="1" hangingPunct="1">
              <a:buFont typeface="Wingdings" panose="05000000000000000000" pitchFamily="2" charset="2"/>
              <a:buChar char="v"/>
            </a:pPr>
            <a:r>
              <a:rPr lang="en-US" altLang="en-US" sz="2800" dirty="0"/>
              <a:t>transforming decision making to a more data/fact/information driven activity.</a:t>
            </a:r>
          </a:p>
          <a:p>
            <a:pPr eaLnBrk="1" hangingPunct="1">
              <a:buFont typeface="Wingdings" panose="05000000000000000000" pitchFamily="2" charset="2"/>
              <a:buChar char="v"/>
            </a:pPr>
            <a:r>
              <a:rPr lang="en-US" altLang="en-US" sz="3200" dirty="0"/>
              <a:t>BI should help execute the business strategy and not be an impediment for 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9E89-7574-1008-845D-82E3EAC8E25B}"/>
              </a:ext>
            </a:extLst>
          </p:cNvPr>
          <p:cNvSpPr>
            <a:spLocks noGrp="1"/>
          </p:cNvSpPr>
          <p:nvPr>
            <p:ph type="title"/>
          </p:nvPr>
        </p:nvSpPr>
        <p:spPr/>
        <p:txBody>
          <a:bodyPr/>
          <a:lstStyle/>
          <a:p>
            <a:pPr eaLnBrk="1" hangingPunct="1">
              <a:defRPr/>
            </a:pPr>
            <a:r>
              <a:rPr lang="en-US" dirty="0"/>
              <a:t>Real-time, On-demand BI</a:t>
            </a:r>
          </a:p>
        </p:txBody>
      </p:sp>
      <p:sp>
        <p:nvSpPr>
          <p:cNvPr id="36867" name="Content Placeholder 2">
            <a:extLst>
              <a:ext uri="{FF2B5EF4-FFF2-40B4-BE49-F238E27FC236}">
                <a16:creationId xmlns:a16="http://schemas.microsoft.com/office/drawing/2014/main" id="{2EC63C8F-727A-0BD9-9BB9-790B5211644A}"/>
              </a:ext>
            </a:extLst>
          </p:cNvPr>
          <p:cNvSpPr>
            <a:spLocks noGrp="1"/>
          </p:cNvSpPr>
          <p:nvPr>
            <p:ph idx="1"/>
          </p:nvPr>
        </p:nvSpPr>
        <p:spPr>
          <a:xfrm>
            <a:off x="677333" y="1488613"/>
            <a:ext cx="9250437" cy="5369387"/>
          </a:xfrm>
        </p:spPr>
        <p:txBody>
          <a:bodyPr>
            <a:normAutofit/>
          </a:bodyPr>
          <a:lstStyle/>
          <a:p>
            <a:pPr eaLnBrk="1" hangingPunct="1">
              <a:buFont typeface="Wingdings" panose="05000000000000000000" pitchFamily="2" charset="2"/>
              <a:buChar char="v"/>
            </a:pPr>
            <a:r>
              <a:rPr lang="en-US" altLang="en-US" sz="2800" dirty="0"/>
              <a:t>The demand for “real-time” BI is growing!</a:t>
            </a:r>
          </a:p>
          <a:p>
            <a:pPr eaLnBrk="1" hangingPunct="1">
              <a:buFont typeface="Wingdings" panose="05000000000000000000" pitchFamily="2" charset="2"/>
              <a:buChar char="v"/>
            </a:pPr>
            <a:r>
              <a:rPr lang="en-US" altLang="en-US" sz="2800" dirty="0"/>
              <a:t>Is “real-time” BI attainable?</a:t>
            </a:r>
          </a:p>
          <a:p>
            <a:pPr eaLnBrk="1" hangingPunct="1">
              <a:buFont typeface="Wingdings" panose="05000000000000000000" pitchFamily="2" charset="2"/>
              <a:buChar char="v"/>
            </a:pPr>
            <a:r>
              <a:rPr lang="en-US" altLang="en-US" sz="2800" dirty="0"/>
              <a:t>Technology is getting there…</a:t>
            </a:r>
          </a:p>
          <a:p>
            <a:pPr lvl="1" eaLnBrk="1" hangingPunct="1">
              <a:buFont typeface="Wingdings" panose="05000000000000000000" pitchFamily="2" charset="2"/>
              <a:buChar char="v"/>
            </a:pPr>
            <a:r>
              <a:rPr lang="en-US" altLang="en-US" sz="2400" dirty="0"/>
              <a:t>Automated, faster data collection (</a:t>
            </a:r>
            <a:r>
              <a:rPr lang="en-US" altLang="en-US" sz="2000" dirty="0"/>
              <a:t>RFID, sensors,… )</a:t>
            </a:r>
          </a:p>
          <a:p>
            <a:pPr lvl="1" eaLnBrk="1" hangingPunct="1">
              <a:buFont typeface="Wingdings" panose="05000000000000000000" pitchFamily="2" charset="2"/>
              <a:buChar char="v"/>
            </a:pPr>
            <a:r>
              <a:rPr lang="en-US" altLang="en-US" sz="2400" dirty="0"/>
              <a:t>Database and other software technologies (agent, SOA, …) are advancing</a:t>
            </a:r>
          </a:p>
          <a:p>
            <a:pPr lvl="1" eaLnBrk="1" hangingPunct="1">
              <a:buFont typeface="Wingdings" panose="05000000000000000000" pitchFamily="2" charset="2"/>
              <a:buChar char="v"/>
            </a:pPr>
            <a:r>
              <a:rPr lang="en-US" altLang="en-US" sz="2400" dirty="0"/>
              <a:t>Telecommunication infrastructure is improving</a:t>
            </a:r>
          </a:p>
          <a:p>
            <a:pPr lvl="1" eaLnBrk="1" hangingPunct="1">
              <a:buFont typeface="Wingdings" panose="05000000000000000000" pitchFamily="2" charset="2"/>
              <a:buChar char="v"/>
            </a:pPr>
            <a:r>
              <a:rPr lang="en-US" altLang="en-US" sz="2400" dirty="0"/>
              <a:t>Computational power is increasing while the cost for these technologies is decreasing</a:t>
            </a:r>
          </a:p>
          <a:p>
            <a:pPr eaLnBrk="1" hangingPunct="1">
              <a:buFont typeface="Wingdings" panose="05000000000000000000" pitchFamily="2" charset="2"/>
              <a:buChar char="v"/>
            </a:pPr>
            <a:r>
              <a:rPr lang="en-US" altLang="en-US" sz="2800" dirty="0"/>
              <a:t>Trent -&gt; Business Activity Management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630A-B3E4-EB54-3FE7-1AD0B2E7B409}"/>
              </a:ext>
            </a:extLst>
          </p:cNvPr>
          <p:cNvSpPr>
            <a:spLocks noGrp="1"/>
          </p:cNvSpPr>
          <p:nvPr>
            <p:ph type="title"/>
          </p:nvPr>
        </p:nvSpPr>
        <p:spPr>
          <a:xfrm>
            <a:off x="489857" y="203200"/>
            <a:ext cx="8596668" cy="678543"/>
          </a:xfrm>
        </p:spPr>
        <p:txBody>
          <a:bodyPr/>
          <a:lstStyle/>
          <a:p>
            <a:pPr eaLnBrk="1" hangingPunct="1">
              <a:defRPr/>
            </a:pPr>
            <a:r>
              <a:rPr lang="en-US" dirty="0">
                <a:solidFill>
                  <a:srgbClr val="FF0000"/>
                </a:solidFill>
              </a:rPr>
              <a:t>Issues for Successful BI </a:t>
            </a:r>
          </a:p>
        </p:txBody>
      </p:sp>
      <p:sp>
        <p:nvSpPr>
          <p:cNvPr id="37891" name="Content Placeholder 2">
            <a:extLst>
              <a:ext uri="{FF2B5EF4-FFF2-40B4-BE49-F238E27FC236}">
                <a16:creationId xmlns:a16="http://schemas.microsoft.com/office/drawing/2014/main" id="{7548E371-1B6B-0AA9-73C0-D71F37B9DA62}"/>
              </a:ext>
            </a:extLst>
          </p:cNvPr>
          <p:cNvSpPr>
            <a:spLocks noGrp="1"/>
          </p:cNvSpPr>
          <p:nvPr>
            <p:ph idx="1"/>
          </p:nvPr>
        </p:nvSpPr>
        <p:spPr>
          <a:xfrm>
            <a:off x="489857" y="1028700"/>
            <a:ext cx="10178143" cy="5626100"/>
          </a:xfrm>
        </p:spPr>
        <p:txBody>
          <a:bodyPr>
            <a:normAutofit/>
          </a:bodyPr>
          <a:lstStyle/>
          <a:p>
            <a:pPr eaLnBrk="1" hangingPunct="1">
              <a:buFont typeface="Wingdings" panose="05000000000000000000" pitchFamily="2" charset="2"/>
              <a:buChar char="v"/>
            </a:pPr>
            <a:r>
              <a:rPr lang="en-US" altLang="en-US" sz="3600" dirty="0"/>
              <a:t>Developing vs. Acquiring BI systems</a:t>
            </a:r>
          </a:p>
          <a:p>
            <a:pPr lvl="1" eaLnBrk="1" hangingPunct="1">
              <a:buFont typeface="Wingdings" panose="05000000000000000000" pitchFamily="2" charset="2"/>
              <a:buChar char="v"/>
            </a:pPr>
            <a:r>
              <a:rPr lang="en-US" altLang="en-US" sz="3200" dirty="0"/>
              <a:t>Developing everything from scratch</a:t>
            </a:r>
          </a:p>
          <a:p>
            <a:pPr lvl="1" eaLnBrk="1" hangingPunct="1">
              <a:buFont typeface="Wingdings" panose="05000000000000000000" pitchFamily="2" charset="2"/>
              <a:buChar char="v"/>
            </a:pPr>
            <a:r>
              <a:rPr lang="en-US" altLang="en-US" sz="3200" dirty="0"/>
              <a:t>Buying/leasing a complete system</a:t>
            </a:r>
          </a:p>
          <a:p>
            <a:pPr lvl="1" eaLnBrk="1" hangingPunct="1">
              <a:buFont typeface="Wingdings" panose="05000000000000000000" pitchFamily="2" charset="2"/>
              <a:buChar char="v"/>
            </a:pPr>
            <a:r>
              <a:rPr lang="en-US" altLang="en-US" sz="3200" dirty="0"/>
              <a:t>Using a shell BI system and customizing it</a:t>
            </a:r>
          </a:p>
          <a:p>
            <a:pPr lvl="1" eaLnBrk="1" hangingPunct="1">
              <a:buFont typeface="Wingdings" panose="05000000000000000000" pitchFamily="2" charset="2"/>
              <a:buChar char="v"/>
            </a:pPr>
            <a:r>
              <a:rPr lang="en-US" altLang="en-US" sz="3200" dirty="0"/>
              <a:t>Use of outside consultants?</a:t>
            </a:r>
          </a:p>
          <a:p>
            <a:pPr eaLnBrk="1" hangingPunct="1">
              <a:buFont typeface="Wingdings" panose="05000000000000000000" pitchFamily="2" charset="2"/>
              <a:buChar char="v"/>
            </a:pPr>
            <a:r>
              <a:rPr lang="en-US" altLang="en-US" sz="3600" dirty="0"/>
              <a:t>Justifying via cost-benefit analysis</a:t>
            </a:r>
          </a:p>
          <a:p>
            <a:pPr lvl="1" eaLnBrk="1" hangingPunct="1">
              <a:buFont typeface="Wingdings" panose="05000000000000000000" pitchFamily="2" charset="2"/>
              <a:buChar char="v"/>
            </a:pPr>
            <a:r>
              <a:rPr lang="en-US" altLang="en-US" sz="3200" dirty="0"/>
              <a:t>It is easier to quantify costs </a:t>
            </a:r>
          </a:p>
          <a:p>
            <a:pPr lvl="1" eaLnBrk="1" hangingPunct="1">
              <a:buFont typeface="Wingdings" panose="05000000000000000000" pitchFamily="2" charset="2"/>
              <a:buChar char="v"/>
            </a:pPr>
            <a:r>
              <a:rPr lang="en-US" altLang="en-US" sz="3200" dirty="0"/>
              <a:t>Harder to quantify benefits</a:t>
            </a:r>
          </a:p>
          <a:p>
            <a:pPr lvl="2" eaLnBrk="1" hangingPunct="1">
              <a:buFont typeface="Wingdings" panose="05000000000000000000" pitchFamily="2" charset="2"/>
              <a:buChar char="v"/>
            </a:pPr>
            <a:r>
              <a:rPr lang="en-US" altLang="en-US" sz="2800" dirty="0"/>
              <a:t>Most of them are intangibles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58C0-3868-41A6-C56C-13C57FB4EF93}"/>
              </a:ext>
            </a:extLst>
          </p:cNvPr>
          <p:cNvSpPr>
            <a:spLocks noGrp="1"/>
          </p:cNvSpPr>
          <p:nvPr>
            <p:ph type="title"/>
          </p:nvPr>
        </p:nvSpPr>
        <p:spPr>
          <a:xfrm>
            <a:off x="546706" y="141514"/>
            <a:ext cx="8596668" cy="783771"/>
          </a:xfrm>
        </p:spPr>
        <p:txBody>
          <a:bodyPr/>
          <a:lstStyle/>
          <a:p>
            <a:pPr eaLnBrk="1" hangingPunct="1">
              <a:defRPr/>
            </a:pPr>
            <a:r>
              <a:rPr lang="en-US" dirty="0">
                <a:solidFill>
                  <a:srgbClr val="FF0000"/>
                </a:solidFill>
              </a:rPr>
              <a:t>Issues for Successful BI </a:t>
            </a:r>
          </a:p>
        </p:txBody>
      </p:sp>
      <p:sp>
        <p:nvSpPr>
          <p:cNvPr id="38915" name="Content Placeholder 2">
            <a:extLst>
              <a:ext uri="{FF2B5EF4-FFF2-40B4-BE49-F238E27FC236}">
                <a16:creationId xmlns:a16="http://schemas.microsoft.com/office/drawing/2014/main" id="{865A40DA-2FF8-4F34-D034-CECE7963B99E}"/>
              </a:ext>
            </a:extLst>
          </p:cNvPr>
          <p:cNvSpPr>
            <a:spLocks noGrp="1"/>
          </p:cNvSpPr>
          <p:nvPr>
            <p:ph idx="1"/>
          </p:nvPr>
        </p:nvSpPr>
        <p:spPr>
          <a:xfrm>
            <a:off x="738301" y="1028700"/>
            <a:ext cx="10715397" cy="4800600"/>
          </a:xfrm>
        </p:spPr>
        <p:txBody>
          <a:bodyPr>
            <a:normAutofit lnSpcReduction="10000"/>
          </a:bodyPr>
          <a:lstStyle/>
          <a:p>
            <a:pPr eaLnBrk="1" hangingPunct="1">
              <a:buFont typeface="Wingdings" panose="05000000000000000000" pitchFamily="2" charset="2"/>
              <a:buChar char="v"/>
            </a:pPr>
            <a:r>
              <a:rPr lang="en-US" altLang="en-US" sz="3200" dirty="0"/>
              <a:t>Security and Privacy</a:t>
            </a:r>
          </a:p>
          <a:p>
            <a:pPr lvl="1" eaLnBrk="1" hangingPunct="1">
              <a:buFont typeface="Wingdings" panose="05000000000000000000" pitchFamily="2" charset="2"/>
              <a:buChar char="v"/>
            </a:pPr>
            <a:r>
              <a:rPr lang="en-US" altLang="en-US" sz="2800" dirty="0"/>
              <a:t>Still an important research topic in BI</a:t>
            </a:r>
          </a:p>
          <a:p>
            <a:pPr lvl="1" eaLnBrk="1" hangingPunct="1">
              <a:buFont typeface="Wingdings" panose="05000000000000000000" pitchFamily="2" charset="2"/>
              <a:buChar char="v"/>
            </a:pPr>
            <a:r>
              <a:rPr lang="en-US" altLang="en-US" sz="2800" dirty="0"/>
              <a:t>How much security/privacy?</a:t>
            </a:r>
          </a:p>
          <a:p>
            <a:pPr eaLnBrk="1" hangingPunct="1">
              <a:buFont typeface="Wingdings" panose="05000000000000000000" pitchFamily="2" charset="2"/>
              <a:buChar char="v"/>
            </a:pPr>
            <a:r>
              <a:rPr lang="en-US" altLang="en-US" sz="3200" dirty="0"/>
              <a:t>Integration of Systems and Applications</a:t>
            </a:r>
          </a:p>
          <a:p>
            <a:pPr lvl="1" eaLnBrk="1" hangingPunct="1">
              <a:buFont typeface="Wingdings" panose="05000000000000000000" pitchFamily="2" charset="2"/>
              <a:buChar char="v"/>
            </a:pPr>
            <a:r>
              <a:rPr lang="en-US" altLang="en-US" sz="2800" dirty="0"/>
              <a:t>BI must integrate into the existing IS</a:t>
            </a:r>
          </a:p>
          <a:p>
            <a:pPr lvl="2" eaLnBrk="1" hangingPunct="1">
              <a:buFont typeface="Wingdings" panose="05000000000000000000" pitchFamily="2" charset="2"/>
              <a:buChar char="v"/>
            </a:pPr>
            <a:r>
              <a:rPr lang="en-US" altLang="en-US" sz="2400" dirty="0"/>
              <a:t>Often sits on top of ERP, SCM, CRM systems</a:t>
            </a:r>
          </a:p>
          <a:p>
            <a:pPr lvl="1" eaLnBrk="1" hangingPunct="1">
              <a:buFont typeface="Wingdings" panose="05000000000000000000" pitchFamily="2" charset="2"/>
              <a:buChar char="v"/>
            </a:pPr>
            <a:r>
              <a:rPr lang="en-US" altLang="en-US" sz="2800" dirty="0"/>
              <a:t>Integration to outside (partners of the extended enterprise) via internet – </a:t>
            </a:r>
          </a:p>
          <a:p>
            <a:pPr lvl="2" eaLnBrk="1" hangingPunct="1">
              <a:buFont typeface="Wingdings" panose="05000000000000000000" pitchFamily="2" charset="2"/>
              <a:buChar char="v"/>
            </a:pPr>
            <a:r>
              <a:rPr lang="en-US" altLang="en-US" sz="2400" dirty="0"/>
              <a:t>customers, vendors, government agencies,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5852"/>
            <a:ext cx="12192000" cy="1566296"/>
          </a:xfr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8800" b="1" i="0" dirty="0">
                <a:solidFill>
                  <a:schemeClr val="bg2">
                    <a:lumMod val="50000"/>
                  </a:schemeClr>
                </a:solidFill>
                <a:effectLst/>
                <a:latin typeface="-apple-system"/>
              </a:rPr>
              <a:t>Business Analytics</a:t>
            </a:r>
            <a:endParaRPr lang="en-US" sz="8800" dirty="0">
              <a:solidFill>
                <a:schemeClr val="bg2">
                  <a:lumMod val="50000"/>
                </a:schemeClr>
              </a:solidFill>
            </a:endParaRPr>
          </a:p>
        </p:txBody>
      </p:sp>
    </p:spTree>
    <p:extLst>
      <p:ext uri="{BB962C8B-B14F-4D97-AF65-F5344CB8AC3E}">
        <p14:creationId xmlns:p14="http://schemas.microsoft.com/office/powerpoint/2010/main" val="604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993321"/>
            <a:ext cx="10763250" cy="5181600"/>
          </a:xfrm>
        </p:spPr>
        <p:txBody>
          <a:bodyPr>
            <a:normAutofit lnSpcReduction="10000"/>
          </a:bodyPr>
          <a:lstStyle/>
          <a:p>
            <a:pPr>
              <a:buFont typeface="Wingdings" panose="05000000000000000000" pitchFamily="2" charset="2"/>
              <a:buChar char="v"/>
            </a:pPr>
            <a:r>
              <a:rPr lang="en-US" sz="3600" b="0" i="0" dirty="0">
                <a:effectLst/>
                <a:latin typeface="var(--artdeco-reset-typography-font-family-sans)"/>
              </a:rPr>
              <a:t>Business analytics uses historical and current data to make strategic and actionable decisions. </a:t>
            </a:r>
          </a:p>
          <a:p>
            <a:pPr marL="0" indent="0">
              <a:buNone/>
            </a:pPr>
            <a:endParaRPr lang="en-US" sz="3600" dirty="0">
              <a:latin typeface="var(--artdeco-reset-typography-font-family-sans)"/>
            </a:endParaRPr>
          </a:p>
          <a:p>
            <a:pPr>
              <a:buFont typeface="Wingdings" panose="05000000000000000000" pitchFamily="2" charset="2"/>
              <a:buChar char="v"/>
            </a:pPr>
            <a:r>
              <a:rPr lang="en-US" sz="3600" b="0" i="0" dirty="0">
                <a:effectLst/>
                <a:latin typeface="var(--artdeco-reset-typography-font-family-sans)"/>
              </a:rPr>
              <a:t>The types of decisions tend to factor in longer-term trends, and often involve a mix of statistical and trend analysis, alongside domain expertise and human judgment. </a:t>
            </a:r>
          </a:p>
          <a:p>
            <a:pPr>
              <a:buFont typeface="Wingdings" panose="05000000000000000000" pitchFamily="2" charset="2"/>
              <a:buChar char="v"/>
            </a:pPr>
            <a:endParaRPr lang="en-US" sz="3600" dirty="0">
              <a:latin typeface="var(--artdeco-reset-typography-font-family-sans)"/>
            </a:endParaRPr>
          </a:p>
          <a:p>
            <a:pPr>
              <a:buFont typeface="Wingdings" panose="05000000000000000000" pitchFamily="2" charset="2"/>
              <a:buChar char="v"/>
            </a:pPr>
            <a:r>
              <a:rPr lang="en-US" sz="3600" b="0" i="0" dirty="0">
                <a:effectLst/>
                <a:latin typeface="var(--artdeco-reset-typography-font-family-sans)"/>
              </a:rPr>
              <a:t>Business analysis is as much an art as it is a science.</a:t>
            </a:r>
          </a:p>
        </p:txBody>
      </p:sp>
      <p:sp>
        <p:nvSpPr>
          <p:cNvPr id="2" name="Title 1"/>
          <p:cNvSpPr>
            <a:spLocks noGrp="1"/>
          </p:cNvSpPr>
          <p:nvPr>
            <p:ph type="title"/>
          </p:nvPr>
        </p:nvSpPr>
        <p:spPr>
          <a:xfrm>
            <a:off x="1083128" y="152401"/>
            <a:ext cx="9092293" cy="647699"/>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b="1" i="0" dirty="0">
                <a:solidFill>
                  <a:schemeClr val="tx1"/>
                </a:solidFill>
                <a:effectLst/>
                <a:latin typeface="-apple-system"/>
              </a:rPr>
              <a:t> Introduction to Business Analytics</a:t>
            </a:r>
            <a:endParaRPr lang="en-US" dirty="0">
              <a:solidFill>
                <a:schemeClr val="tx1"/>
              </a:solidFill>
            </a:endParaRPr>
          </a:p>
        </p:txBody>
      </p:sp>
    </p:spTree>
    <p:extLst>
      <p:ext uri="{BB962C8B-B14F-4D97-AF65-F5344CB8AC3E}">
        <p14:creationId xmlns:p14="http://schemas.microsoft.com/office/powerpoint/2010/main" val="212002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41" y="36303"/>
            <a:ext cx="9779593" cy="876300"/>
          </a:xfrm>
        </p:spPr>
        <p:txBody>
          <a:bodyPr>
            <a:normAutofit/>
          </a:bodyPr>
          <a:lstStyle/>
          <a:p>
            <a:r>
              <a:rPr lang="en-US" b="1" dirty="0"/>
              <a:t>Definition</a:t>
            </a:r>
            <a:endParaRPr lang="en-US" dirty="0"/>
          </a:p>
        </p:txBody>
      </p:sp>
      <p:pic>
        <p:nvPicPr>
          <p:cNvPr id="4" name="Picture 3">
            <a:extLst>
              <a:ext uri="{FF2B5EF4-FFF2-40B4-BE49-F238E27FC236}">
                <a16:creationId xmlns:a16="http://schemas.microsoft.com/office/drawing/2014/main" id="{96ADBBA9-1F02-4E9E-90C2-E2C9B0DFF9CD}"/>
              </a:ext>
            </a:extLst>
          </p:cNvPr>
          <p:cNvPicPr>
            <a:picLocks noChangeAspect="1"/>
          </p:cNvPicPr>
          <p:nvPr/>
        </p:nvPicPr>
        <p:blipFill>
          <a:blip r:embed="rId2"/>
          <a:stretch>
            <a:fillRect/>
          </a:stretch>
        </p:blipFill>
        <p:spPr>
          <a:xfrm>
            <a:off x="485755" y="747712"/>
            <a:ext cx="11515745" cy="4982269"/>
          </a:xfrm>
          <a:prstGeom prst="rect">
            <a:avLst/>
          </a:prstGeom>
        </p:spPr>
      </p:pic>
    </p:spTree>
    <p:extLst>
      <p:ext uri="{BB962C8B-B14F-4D97-AF65-F5344CB8AC3E}">
        <p14:creationId xmlns:p14="http://schemas.microsoft.com/office/powerpoint/2010/main" val="1637910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058636"/>
            <a:ext cx="10763250" cy="5181600"/>
          </a:xfrm>
        </p:spPr>
        <p:txBody>
          <a:bodyPr>
            <a:normAutofit lnSpcReduction="10000"/>
          </a:bodyPr>
          <a:lstStyle/>
          <a:p>
            <a:pPr>
              <a:buFont typeface="Wingdings" panose="05000000000000000000" pitchFamily="2" charset="2"/>
              <a:buChar char="v"/>
            </a:pPr>
            <a:r>
              <a:rPr lang="en-US" sz="3600" b="0" i="0" dirty="0">
                <a:solidFill>
                  <a:srgbClr val="000000"/>
                </a:solidFill>
                <a:effectLst/>
                <a:latin typeface="Salesforce Sans"/>
              </a:rPr>
              <a:t>Business analytics is </a:t>
            </a:r>
            <a:r>
              <a:rPr lang="en-US" sz="3600" dirty="0">
                <a:solidFill>
                  <a:srgbClr val="000000"/>
                </a:solidFill>
                <a:latin typeface="Salesforce Sans"/>
              </a:rPr>
              <a:t>actually a subset of a larger group of data-management disciplines called business intelligence—</a:t>
            </a:r>
            <a:r>
              <a:rPr lang="en-US" sz="3600" b="0" i="0" dirty="0">
                <a:solidFill>
                  <a:srgbClr val="000000"/>
                </a:solidFill>
                <a:effectLst/>
                <a:latin typeface="Salesforce Sans"/>
              </a:rPr>
              <a:t>an infrastructure that facilitates the </a:t>
            </a:r>
            <a:r>
              <a:rPr lang="en-US" sz="3600" b="0" i="0" dirty="0">
                <a:solidFill>
                  <a:srgbClr val="FF0000"/>
                </a:solidFill>
                <a:effectLst/>
                <a:latin typeface="Salesforce Sans"/>
              </a:rPr>
              <a:t>collecting, storing, and analyzing of data </a:t>
            </a:r>
            <a:r>
              <a:rPr lang="en-US" sz="3600" b="0" i="0" dirty="0">
                <a:solidFill>
                  <a:srgbClr val="000000"/>
                </a:solidFill>
                <a:effectLst/>
                <a:latin typeface="Salesforce Sans"/>
              </a:rPr>
              <a:t>from business operations. </a:t>
            </a:r>
          </a:p>
          <a:p>
            <a:pPr>
              <a:buFont typeface="Wingdings" panose="05000000000000000000" pitchFamily="2" charset="2"/>
              <a:buChar char="v"/>
            </a:pPr>
            <a:r>
              <a:rPr lang="en-US" sz="3600" dirty="0">
                <a:solidFill>
                  <a:srgbClr val="000000"/>
                </a:solidFill>
                <a:latin typeface="Salesforce Sans"/>
              </a:rPr>
              <a:t>A business intelligence platform </a:t>
            </a:r>
            <a:r>
              <a:rPr lang="en-US" sz="3600" b="0" i="0" dirty="0">
                <a:solidFill>
                  <a:srgbClr val="000000"/>
                </a:solidFill>
                <a:effectLst/>
                <a:latin typeface="Salesforce Sans"/>
              </a:rPr>
              <a:t>provides comprehensive </a:t>
            </a:r>
            <a:r>
              <a:rPr lang="en-US" sz="3600" b="0" i="0" dirty="0">
                <a:solidFill>
                  <a:srgbClr val="FF0000"/>
                </a:solidFill>
                <a:effectLst/>
                <a:latin typeface="Salesforce Sans"/>
              </a:rPr>
              <a:t>business metrics </a:t>
            </a:r>
            <a:r>
              <a:rPr lang="en-US" sz="3600" b="0" i="0" dirty="0">
                <a:solidFill>
                  <a:srgbClr val="000000"/>
                </a:solidFill>
                <a:effectLst/>
                <a:latin typeface="Salesforce Sans"/>
              </a:rPr>
              <a:t>in near real time so you can create </a:t>
            </a:r>
            <a:r>
              <a:rPr lang="en-US" sz="3600" b="0" i="0" dirty="0">
                <a:solidFill>
                  <a:srgbClr val="FF0000"/>
                </a:solidFill>
                <a:effectLst/>
                <a:latin typeface="Salesforce Sans"/>
              </a:rPr>
              <a:t>performance benchmarks, spot market trends, increase compliance, and improve almost every aspect of your business.</a:t>
            </a:r>
            <a:endParaRPr lang="en-US" sz="3600" b="0" i="0" dirty="0">
              <a:solidFill>
                <a:srgbClr val="FF0000"/>
              </a:solidFill>
              <a:effectLst/>
              <a:latin typeface="var(--artdeco-reset-typography-font-family-sans)"/>
            </a:endParaRPr>
          </a:p>
        </p:txBody>
      </p:sp>
      <p:sp>
        <p:nvSpPr>
          <p:cNvPr id="2" name="Title 1"/>
          <p:cNvSpPr>
            <a:spLocks noGrp="1"/>
          </p:cNvSpPr>
          <p:nvPr>
            <p:ph type="title"/>
          </p:nvPr>
        </p:nvSpPr>
        <p:spPr>
          <a:xfrm>
            <a:off x="571500" y="119745"/>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i="0" dirty="0">
                <a:solidFill>
                  <a:schemeClr val="tx1"/>
                </a:solidFill>
                <a:effectLst/>
                <a:latin typeface="-apple-system"/>
              </a:rPr>
              <a:t> Introduction to Business Analytics</a:t>
            </a:r>
            <a:endParaRPr lang="en-US" sz="4400" dirty="0">
              <a:solidFill>
                <a:schemeClr val="tx1"/>
              </a:solidFill>
            </a:endParaRPr>
          </a:p>
        </p:txBody>
      </p:sp>
    </p:spTree>
    <p:extLst>
      <p:ext uri="{BB962C8B-B14F-4D97-AF65-F5344CB8AC3E}">
        <p14:creationId xmlns:p14="http://schemas.microsoft.com/office/powerpoint/2010/main" val="1365055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965" y="1933576"/>
            <a:ext cx="10763250" cy="3350078"/>
          </a:xfrm>
        </p:spPr>
        <p:txBody>
          <a:bodyPr>
            <a:normAutofit/>
          </a:bodyPr>
          <a:lstStyle/>
          <a:p>
            <a:pPr marL="0" indent="0">
              <a:buNone/>
            </a:pPr>
            <a:r>
              <a:rPr lang="en-US" sz="4000" dirty="0">
                <a:solidFill>
                  <a:srgbClr val="000000"/>
                </a:solidFill>
                <a:latin typeface="Salesforce Sans"/>
              </a:rPr>
              <a:t>Business analytics </a:t>
            </a:r>
            <a:r>
              <a:rPr lang="en-US" sz="4000" b="0" i="0" dirty="0">
                <a:solidFill>
                  <a:srgbClr val="000000"/>
                </a:solidFill>
                <a:effectLst/>
                <a:latin typeface="Salesforce Sans"/>
              </a:rPr>
              <a:t>contributes to this effort by turning your company’s raw data into useful information for things like measuring performance, identifying trends, predicting outcomes, and more</a:t>
            </a:r>
            <a:endParaRPr lang="en-US" sz="4000" b="0" i="0" dirty="0">
              <a:solidFill>
                <a:srgbClr val="FF0000"/>
              </a:solidFill>
              <a:effectLst/>
              <a:latin typeface="var(--artdeco-reset-typography-font-family-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i="0" dirty="0">
                <a:solidFill>
                  <a:schemeClr val="tx1"/>
                </a:solidFill>
                <a:effectLst/>
                <a:latin typeface="-apple-system"/>
              </a:rPr>
              <a:t> Introduction to Business Analytics</a:t>
            </a:r>
            <a:endParaRPr lang="en-US" sz="4400" dirty="0">
              <a:solidFill>
                <a:schemeClr val="tx1"/>
              </a:solidFill>
            </a:endParaRPr>
          </a:p>
        </p:txBody>
      </p:sp>
    </p:spTree>
    <p:extLst>
      <p:ext uri="{BB962C8B-B14F-4D97-AF65-F5344CB8AC3E}">
        <p14:creationId xmlns:p14="http://schemas.microsoft.com/office/powerpoint/2010/main" val="4109349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965" y="1296761"/>
            <a:ext cx="10763250" cy="5430609"/>
          </a:xfrm>
        </p:spPr>
        <p:txBody>
          <a:bodyPr>
            <a:normAutofit fontScale="92500" lnSpcReduction="20000"/>
          </a:bodyPr>
          <a:lstStyle/>
          <a:p>
            <a:pPr marL="0" indent="0" algn="l">
              <a:buNone/>
            </a:pPr>
            <a:r>
              <a:rPr lang="en-US" sz="4000" b="0" i="0" dirty="0">
                <a:solidFill>
                  <a:srgbClr val="000000"/>
                </a:solidFill>
                <a:effectLst/>
                <a:latin typeface="Salesforce Sans"/>
              </a:rPr>
              <a:t>Common methodologies used in business analytics include:</a:t>
            </a:r>
          </a:p>
          <a:p>
            <a:pPr algn="l">
              <a:buFont typeface="Wingdings" panose="05000000000000000000" pitchFamily="2" charset="2"/>
              <a:buChar char="v"/>
            </a:pPr>
            <a:r>
              <a:rPr lang="en-US" sz="3200" b="1" i="0" dirty="0">
                <a:solidFill>
                  <a:srgbClr val="FF0000"/>
                </a:solidFill>
                <a:effectLst/>
                <a:latin typeface="Salesforce Sans"/>
              </a:rPr>
              <a:t>Data mining</a:t>
            </a:r>
            <a:r>
              <a:rPr lang="en-US" sz="3200" b="0" i="0" dirty="0">
                <a:solidFill>
                  <a:srgbClr val="FF0000"/>
                </a:solidFill>
                <a:effectLst/>
                <a:latin typeface="Salesforce Sans"/>
              </a:rPr>
              <a:t>: </a:t>
            </a:r>
            <a:r>
              <a:rPr lang="en-US" sz="3200" b="0" i="0" dirty="0">
                <a:solidFill>
                  <a:schemeClr val="tx1"/>
                </a:solidFill>
                <a:effectLst/>
                <a:latin typeface="Salesforce Sans"/>
              </a:rPr>
              <a:t>sorting through large amounts of data to identify patterns and trends</a:t>
            </a:r>
          </a:p>
          <a:p>
            <a:pPr algn="l">
              <a:buFont typeface="Wingdings" panose="05000000000000000000" pitchFamily="2" charset="2"/>
              <a:buChar char="v"/>
            </a:pPr>
            <a:r>
              <a:rPr lang="en-US" sz="3200" b="1" i="0" dirty="0">
                <a:solidFill>
                  <a:srgbClr val="FF0000"/>
                </a:solidFill>
                <a:effectLst/>
                <a:latin typeface="Salesforce Sans"/>
              </a:rPr>
              <a:t>Aggregation</a:t>
            </a:r>
            <a:r>
              <a:rPr lang="en-US" sz="3200" b="0" i="0" dirty="0">
                <a:solidFill>
                  <a:srgbClr val="FF0000"/>
                </a:solidFill>
                <a:effectLst/>
                <a:latin typeface="Salesforce Sans"/>
              </a:rPr>
              <a:t>: </a:t>
            </a:r>
            <a:r>
              <a:rPr lang="en-US" sz="3200" b="0" i="0" dirty="0">
                <a:solidFill>
                  <a:schemeClr val="tx1"/>
                </a:solidFill>
                <a:effectLst/>
                <a:latin typeface="Salesforce Sans"/>
              </a:rPr>
              <a:t>the process of gathering and organizing data before analysis</a:t>
            </a:r>
          </a:p>
          <a:p>
            <a:pPr algn="l">
              <a:buFont typeface="Wingdings" panose="05000000000000000000" pitchFamily="2" charset="2"/>
              <a:buChar char="v"/>
            </a:pPr>
            <a:r>
              <a:rPr lang="en-US" sz="3200" b="1" i="0" dirty="0">
                <a:solidFill>
                  <a:srgbClr val="FF0000"/>
                </a:solidFill>
                <a:effectLst/>
                <a:latin typeface="Salesforce Sans"/>
              </a:rPr>
              <a:t>Forecasting</a:t>
            </a:r>
            <a:r>
              <a:rPr lang="en-US" sz="3200" b="0" i="0" dirty="0">
                <a:solidFill>
                  <a:srgbClr val="FF0000"/>
                </a:solidFill>
                <a:effectLst/>
                <a:latin typeface="Salesforce Sans"/>
              </a:rPr>
              <a:t>:</a:t>
            </a:r>
            <a:r>
              <a:rPr lang="en-US" sz="3200" b="1" i="0" dirty="0">
                <a:solidFill>
                  <a:srgbClr val="FF0000"/>
                </a:solidFill>
                <a:effectLst/>
                <a:latin typeface="Salesforce Sans"/>
              </a:rPr>
              <a:t> </a:t>
            </a:r>
            <a:r>
              <a:rPr lang="en-US" sz="3200" b="0" i="0" dirty="0">
                <a:solidFill>
                  <a:schemeClr val="tx1"/>
                </a:solidFill>
                <a:effectLst/>
                <a:latin typeface="Salesforce Sans"/>
              </a:rPr>
              <a:t>analyzing historical data to estimate future outcomes</a:t>
            </a:r>
          </a:p>
          <a:p>
            <a:pPr algn="l">
              <a:buFont typeface="Wingdings" panose="05000000000000000000" pitchFamily="2" charset="2"/>
              <a:buChar char="v"/>
            </a:pPr>
            <a:r>
              <a:rPr lang="en-US" sz="3200" b="1" i="0" dirty="0">
                <a:solidFill>
                  <a:srgbClr val="FF0000"/>
                </a:solidFill>
                <a:effectLst/>
                <a:latin typeface="Salesforce Sans"/>
              </a:rPr>
              <a:t>Predictive modeling</a:t>
            </a:r>
            <a:r>
              <a:rPr lang="en-US" sz="3200" b="0" i="0" dirty="0">
                <a:solidFill>
                  <a:srgbClr val="FF0000"/>
                </a:solidFill>
                <a:effectLst/>
                <a:latin typeface="Salesforce Sans"/>
              </a:rPr>
              <a:t>:</a:t>
            </a:r>
            <a:r>
              <a:rPr lang="en-US" sz="3200" b="1" i="0" dirty="0">
                <a:solidFill>
                  <a:srgbClr val="FF0000"/>
                </a:solidFill>
                <a:effectLst/>
                <a:latin typeface="Salesforce Sans"/>
              </a:rPr>
              <a:t> </a:t>
            </a:r>
            <a:r>
              <a:rPr lang="en-US" sz="3200" b="0" i="0" dirty="0">
                <a:solidFill>
                  <a:schemeClr val="tx1"/>
                </a:solidFill>
                <a:effectLst/>
                <a:latin typeface="Salesforce Sans"/>
              </a:rPr>
              <a:t>extracting information from data sets to identify patterns and extrapolate future trends</a:t>
            </a:r>
          </a:p>
          <a:p>
            <a:pPr algn="l">
              <a:buFont typeface="Wingdings" panose="05000000000000000000" pitchFamily="2" charset="2"/>
              <a:buChar char="v"/>
            </a:pPr>
            <a:r>
              <a:rPr lang="en-US" sz="3200" b="1" i="0" dirty="0">
                <a:solidFill>
                  <a:srgbClr val="FF0000"/>
                </a:solidFill>
                <a:effectLst/>
                <a:latin typeface="Salesforce Sans"/>
              </a:rPr>
              <a:t>Data visualization</a:t>
            </a:r>
            <a:r>
              <a:rPr lang="en-US" sz="3200" b="0" i="0" dirty="0">
                <a:solidFill>
                  <a:srgbClr val="FF0000"/>
                </a:solidFill>
                <a:effectLst/>
                <a:latin typeface="Salesforce Sans"/>
              </a:rPr>
              <a:t>:</a:t>
            </a:r>
            <a:r>
              <a:rPr lang="en-US" sz="3200" b="1" i="0" dirty="0">
                <a:solidFill>
                  <a:srgbClr val="FF0000"/>
                </a:solidFill>
                <a:effectLst/>
                <a:latin typeface="Salesforce Sans"/>
              </a:rPr>
              <a:t> </a:t>
            </a:r>
            <a:r>
              <a:rPr lang="en-US" sz="3200" b="0" i="0" dirty="0">
                <a:solidFill>
                  <a:schemeClr val="tx1"/>
                </a:solidFill>
                <a:effectLst/>
                <a:latin typeface="Salesforce Sans"/>
              </a:rPr>
              <a:t>creating visual representations of data analysis, such as charts, tables, or graphs to help communicate the findings</a:t>
            </a: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i="0" dirty="0">
                <a:solidFill>
                  <a:schemeClr val="tx1"/>
                </a:solidFill>
                <a:effectLst/>
                <a:latin typeface="-apple-system"/>
              </a:rPr>
              <a:t>Business Analytics Methodologies</a:t>
            </a:r>
            <a:endParaRPr lang="en-US" sz="4400" dirty="0">
              <a:solidFill>
                <a:schemeClr val="tx1"/>
              </a:solidFill>
            </a:endParaRPr>
          </a:p>
        </p:txBody>
      </p:sp>
    </p:spTree>
    <p:extLst>
      <p:ext uri="{BB962C8B-B14F-4D97-AF65-F5344CB8AC3E}">
        <p14:creationId xmlns:p14="http://schemas.microsoft.com/office/powerpoint/2010/main" val="80631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965" y="1296761"/>
            <a:ext cx="10763250" cy="5430609"/>
          </a:xfrm>
        </p:spPr>
        <p:txBody>
          <a:bodyPr>
            <a:normAutofit fontScale="92500" lnSpcReduction="20000"/>
          </a:bodyPr>
          <a:lstStyle/>
          <a:p>
            <a:pPr marL="0" indent="0" algn="l">
              <a:buNone/>
            </a:pPr>
            <a:r>
              <a:rPr lang="en-US" sz="4000" b="0" i="0" dirty="0">
                <a:solidFill>
                  <a:srgbClr val="000000"/>
                </a:solidFill>
                <a:effectLst/>
                <a:latin typeface="Salesforce Sans"/>
              </a:rPr>
              <a:t>Common methodologies used in business analytics include:</a:t>
            </a:r>
          </a:p>
          <a:p>
            <a:pPr algn="l">
              <a:buFont typeface="Wingdings" panose="05000000000000000000" pitchFamily="2" charset="2"/>
              <a:buChar char="v"/>
            </a:pPr>
            <a:r>
              <a:rPr lang="en-US" sz="3200" b="1" i="0" dirty="0">
                <a:solidFill>
                  <a:srgbClr val="FF0000"/>
                </a:solidFill>
                <a:effectLst/>
                <a:latin typeface="Salesforce Sans"/>
              </a:rPr>
              <a:t>Data mining</a:t>
            </a:r>
            <a:r>
              <a:rPr lang="en-US" sz="3200" b="0" i="0" dirty="0">
                <a:solidFill>
                  <a:srgbClr val="FF0000"/>
                </a:solidFill>
                <a:effectLst/>
                <a:latin typeface="Salesforce Sans"/>
              </a:rPr>
              <a:t>: </a:t>
            </a:r>
            <a:r>
              <a:rPr lang="en-US" sz="3200" b="0" i="0" dirty="0">
                <a:solidFill>
                  <a:schemeClr val="tx1"/>
                </a:solidFill>
                <a:effectLst/>
                <a:latin typeface="Salesforce Sans"/>
              </a:rPr>
              <a:t>sorting through large amounts of data to identify patterns and trends</a:t>
            </a:r>
          </a:p>
          <a:p>
            <a:pPr algn="l">
              <a:buFont typeface="Wingdings" panose="05000000000000000000" pitchFamily="2" charset="2"/>
              <a:buChar char="v"/>
            </a:pPr>
            <a:r>
              <a:rPr lang="en-US" sz="3200" b="1" i="0" dirty="0">
                <a:solidFill>
                  <a:srgbClr val="FF0000"/>
                </a:solidFill>
                <a:effectLst/>
                <a:latin typeface="Salesforce Sans"/>
              </a:rPr>
              <a:t>Aggregation</a:t>
            </a:r>
            <a:r>
              <a:rPr lang="en-US" sz="3200" b="0" i="0" dirty="0">
                <a:solidFill>
                  <a:srgbClr val="FF0000"/>
                </a:solidFill>
                <a:effectLst/>
                <a:latin typeface="Salesforce Sans"/>
              </a:rPr>
              <a:t>: </a:t>
            </a:r>
            <a:r>
              <a:rPr lang="en-US" sz="3200" b="0" i="0" dirty="0">
                <a:solidFill>
                  <a:schemeClr val="tx1"/>
                </a:solidFill>
                <a:effectLst/>
                <a:latin typeface="Salesforce Sans"/>
              </a:rPr>
              <a:t>the process of gathering and organizing data before analysis</a:t>
            </a:r>
          </a:p>
          <a:p>
            <a:pPr algn="l">
              <a:buFont typeface="Wingdings" panose="05000000000000000000" pitchFamily="2" charset="2"/>
              <a:buChar char="v"/>
            </a:pPr>
            <a:r>
              <a:rPr lang="en-US" sz="3200" b="1" i="0" dirty="0">
                <a:solidFill>
                  <a:srgbClr val="FF0000"/>
                </a:solidFill>
                <a:effectLst/>
                <a:latin typeface="Salesforce Sans"/>
              </a:rPr>
              <a:t>Forecasting</a:t>
            </a:r>
            <a:r>
              <a:rPr lang="en-US" sz="3200" b="0" i="0" dirty="0">
                <a:solidFill>
                  <a:srgbClr val="FF0000"/>
                </a:solidFill>
                <a:effectLst/>
                <a:latin typeface="Salesforce Sans"/>
              </a:rPr>
              <a:t>:</a:t>
            </a:r>
            <a:r>
              <a:rPr lang="en-US" sz="3200" b="1" i="0" dirty="0">
                <a:solidFill>
                  <a:srgbClr val="FF0000"/>
                </a:solidFill>
                <a:effectLst/>
                <a:latin typeface="Salesforce Sans"/>
              </a:rPr>
              <a:t> </a:t>
            </a:r>
            <a:r>
              <a:rPr lang="en-US" sz="3200" b="0" i="0" dirty="0">
                <a:solidFill>
                  <a:schemeClr val="tx1"/>
                </a:solidFill>
                <a:effectLst/>
                <a:latin typeface="Salesforce Sans"/>
              </a:rPr>
              <a:t>analyzing historical data to estimate future outcomes</a:t>
            </a:r>
          </a:p>
          <a:p>
            <a:pPr algn="l">
              <a:buFont typeface="Wingdings" panose="05000000000000000000" pitchFamily="2" charset="2"/>
              <a:buChar char="v"/>
            </a:pPr>
            <a:r>
              <a:rPr lang="en-US" sz="3200" b="1" i="0" dirty="0">
                <a:solidFill>
                  <a:srgbClr val="FF0000"/>
                </a:solidFill>
                <a:effectLst/>
                <a:latin typeface="Salesforce Sans"/>
              </a:rPr>
              <a:t>Predictive modeling</a:t>
            </a:r>
            <a:r>
              <a:rPr lang="en-US" sz="3200" b="0" i="0" dirty="0">
                <a:solidFill>
                  <a:srgbClr val="FF0000"/>
                </a:solidFill>
                <a:effectLst/>
                <a:latin typeface="Salesforce Sans"/>
              </a:rPr>
              <a:t>:</a:t>
            </a:r>
            <a:r>
              <a:rPr lang="en-US" sz="3200" b="1" i="0" dirty="0">
                <a:solidFill>
                  <a:srgbClr val="FF0000"/>
                </a:solidFill>
                <a:effectLst/>
                <a:latin typeface="Salesforce Sans"/>
              </a:rPr>
              <a:t> </a:t>
            </a:r>
            <a:r>
              <a:rPr lang="en-US" sz="3200" b="0" i="0" dirty="0">
                <a:solidFill>
                  <a:schemeClr val="tx1"/>
                </a:solidFill>
                <a:effectLst/>
                <a:latin typeface="Salesforce Sans"/>
              </a:rPr>
              <a:t>extracting information from data sets to identify patterns and extrapolate future trends</a:t>
            </a:r>
          </a:p>
          <a:p>
            <a:pPr algn="l">
              <a:buFont typeface="Wingdings" panose="05000000000000000000" pitchFamily="2" charset="2"/>
              <a:buChar char="v"/>
            </a:pPr>
            <a:r>
              <a:rPr lang="en-US" sz="3200" b="1" i="0" dirty="0">
                <a:solidFill>
                  <a:srgbClr val="FF0000"/>
                </a:solidFill>
                <a:effectLst/>
                <a:latin typeface="Salesforce Sans"/>
              </a:rPr>
              <a:t>Data visualization</a:t>
            </a:r>
            <a:r>
              <a:rPr lang="en-US" sz="3200" b="0" i="0" dirty="0">
                <a:solidFill>
                  <a:srgbClr val="FF0000"/>
                </a:solidFill>
                <a:effectLst/>
                <a:latin typeface="Salesforce Sans"/>
              </a:rPr>
              <a:t>:</a:t>
            </a:r>
            <a:r>
              <a:rPr lang="en-US" sz="3200" b="1" i="0" dirty="0">
                <a:solidFill>
                  <a:srgbClr val="FF0000"/>
                </a:solidFill>
                <a:effectLst/>
                <a:latin typeface="Salesforce Sans"/>
              </a:rPr>
              <a:t> </a:t>
            </a:r>
            <a:r>
              <a:rPr lang="en-US" sz="3200" b="0" i="0" dirty="0">
                <a:solidFill>
                  <a:schemeClr val="tx1"/>
                </a:solidFill>
                <a:effectLst/>
                <a:latin typeface="Salesforce Sans"/>
              </a:rPr>
              <a:t>creating visual representations of data analysis, such as charts, tables, or graphs to help communicate the findings</a:t>
            </a: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i="0" dirty="0">
                <a:solidFill>
                  <a:schemeClr val="tx1"/>
                </a:solidFill>
                <a:effectLst/>
                <a:latin typeface="-apple-system"/>
              </a:rPr>
              <a:t>Business Analytics Methodologies</a:t>
            </a:r>
            <a:endParaRPr lang="en-US" sz="4400" dirty="0">
              <a:solidFill>
                <a:schemeClr val="tx1"/>
              </a:solidFill>
            </a:endParaRPr>
          </a:p>
        </p:txBody>
      </p:sp>
    </p:spTree>
    <p:extLst>
      <p:ext uri="{BB962C8B-B14F-4D97-AF65-F5344CB8AC3E}">
        <p14:creationId xmlns:p14="http://schemas.microsoft.com/office/powerpoint/2010/main" val="1623288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351" y="1280432"/>
            <a:ext cx="11149692" cy="5577568"/>
          </a:xfrm>
        </p:spPr>
        <p:txBody>
          <a:bodyPr>
            <a:normAutofit fontScale="77500" lnSpcReduction="20000"/>
          </a:bodyPr>
          <a:lstStyle/>
          <a:p>
            <a:pPr algn="l">
              <a:buFont typeface="Wingdings" panose="05000000000000000000" pitchFamily="2" charset="2"/>
              <a:buChar char="v"/>
            </a:pPr>
            <a:r>
              <a:rPr lang="en-US" sz="3900" b="1" dirty="0">
                <a:solidFill>
                  <a:srgbClr val="FF0000"/>
                </a:solidFill>
                <a:latin typeface="Salesforce Sans"/>
              </a:rPr>
              <a:t>Descriptive </a:t>
            </a:r>
            <a:r>
              <a:rPr lang="en-US" sz="4000" b="0" i="0" dirty="0">
                <a:solidFill>
                  <a:schemeClr val="tx1"/>
                </a:solidFill>
                <a:effectLst/>
                <a:latin typeface="Salesforce Sans"/>
              </a:rPr>
              <a:t>analytics answers the question </a:t>
            </a:r>
            <a:r>
              <a:rPr lang="en-US" sz="4000" b="0" i="0" dirty="0">
                <a:solidFill>
                  <a:srgbClr val="FF0000"/>
                </a:solidFill>
                <a:effectLst/>
                <a:latin typeface="Salesforce Sans"/>
              </a:rPr>
              <a:t>“What happened?” </a:t>
            </a:r>
            <a:r>
              <a:rPr lang="en-US" sz="4000" b="0" i="0" dirty="0">
                <a:solidFill>
                  <a:schemeClr val="tx1"/>
                </a:solidFill>
                <a:effectLst/>
                <a:latin typeface="Salesforce Sans"/>
              </a:rPr>
              <a:t>It’s used to understand overall performance at an aggregate level, relying on historical data that has been combined or summarized from various sources</a:t>
            </a:r>
          </a:p>
          <a:p>
            <a:pPr algn="l">
              <a:buFont typeface="Wingdings" panose="05000000000000000000" pitchFamily="2" charset="2"/>
              <a:buChar char="v"/>
            </a:pPr>
            <a:r>
              <a:rPr lang="en-US" sz="3900" b="1" dirty="0">
                <a:solidFill>
                  <a:srgbClr val="FF0000"/>
                </a:solidFill>
                <a:latin typeface="Salesforce Sans"/>
              </a:rPr>
              <a:t>Diagnostic</a:t>
            </a:r>
            <a:r>
              <a:rPr lang="en-US" sz="4000" b="1" i="0" dirty="0">
                <a:solidFill>
                  <a:schemeClr val="tx1"/>
                </a:solidFill>
                <a:effectLst/>
                <a:latin typeface="Salesforce Sans"/>
              </a:rPr>
              <a:t> </a:t>
            </a:r>
            <a:r>
              <a:rPr lang="en-US" sz="4000" b="0" i="0" dirty="0">
                <a:solidFill>
                  <a:schemeClr val="tx1"/>
                </a:solidFill>
                <a:effectLst/>
                <a:latin typeface="Salesforce Sans"/>
              </a:rPr>
              <a:t>analytics also uses historical data, but addresses the question of why an occurrence or anomaly happened within your data</a:t>
            </a:r>
          </a:p>
          <a:p>
            <a:pPr algn="l">
              <a:buFont typeface="Wingdings" panose="05000000000000000000" pitchFamily="2" charset="2"/>
              <a:buChar char="v"/>
            </a:pPr>
            <a:r>
              <a:rPr lang="en-US" sz="3900" b="1" dirty="0">
                <a:solidFill>
                  <a:srgbClr val="FF0000"/>
                </a:solidFill>
                <a:latin typeface="Salesforce Sans"/>
              </a:rPr>
              <a:t>Predictive</a:t>
            </a:r>
            <a:r>
              <a:rPr lang="en-US" sz="4000" b="1" i="0" dirty="0">
                <a:solidFill>
                  <a:schemeClr val="tx1"/>
                </a:solidFill>
                <a:effectLst/>
                <a:latin typeface="Salesforce Sans"/>
              </a:rPr>
              <a:t> </a:t>
            </a:r>
            <a:r>
              <a:rPr lang="en-US" sz="4000" b="0" i="0" dirty="0">
                <a:solidFill>
                  <a:schemeClr val="tx1"/>
                </a:solidFill>
                <a:effectLst/>
                <a:latin typeface="Salesforce Sans"/>
              </a:rPr>
              <a:t>analytics determines what is likely to happen. It’s also based on historical data, but uses </a:t>
            </a:r>
            <a:r>
              <a:rPr lang="en-US" sz="4000" dirty="0">
                <a:solidFill>
                  <a:srgbClr val="FF0000"/>
                </a:solidFill>
                <a:latin typeface="Salesforce Sans"/>
              </a:rPr>
              <a:t>machine learning </a:t>
            </a:r>
            <a:r>
              <a:rPr lang="en-US" sz="4000" b="0" i="0" dirty="0">
                <a:solidFill>
                  <a:schemeClr val="tx1"/>
                </a:solidFill>
                <a:effectLst/>
                <a:latin typeface="Salesforce Sans"/>
              </a:rPr>
              <a:t>to understand patterns and trends</a:t>
            </a:r>
          </a:p>
          <a:p>
            <a:pPr algn="l">
              <a:buFont typeface="Wingdings" panose="05000000000000000000" pitchFamily="2" charset="2"/>
              <a:buChar char="v"/>
            </a:pPr>
            <a:r>
              <a:rPr lang="en-US" sz="3900" b="1" dirty="0">
                <a:solidFill>
                  <a:srgbClr val="FF0000"/>
                </a:solidFill>
                <a:latin typeface="Salesforce Sans"/>
              </a:rPr>
              <a:t>Prescriptive </a:t>
            </a:r>
            <a:r>
              <a:rPr lang="en-US" sz="4000" b="0" i="0" dirty="0">
                <a:solidFill>
                  <a:schemeClr val="tx1"/>
                </a:solidFill>
                <a:effectLst/>
                <a:latin typeface="Salesforce Sans"/>
              </a:rPr>
              <a:t>analytics merges the first three types of analytics to provide guidance toward a specific action to take, for example, proactively buying more parts for preventive maintenance</a:t>
            </a: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Types of </a:t>
            </a:r>
            <a:r>
              <a:rPr lang="en-US" sz="4400" b="1" i="0" dirty="0">
                <a:solidFill>
                  <a:schemeClr val="tx1"/>
                </a:solidFill>
                <a:effectLst/>
                <a:latin typeface="-apple-system"/>
              </a:rPr>
              <a:t>Business Analytics</a:t>
            </a:r>
            <a:endParaRPr lang="en-US" sz="4400" dirty="0">
              <a:solidFill>
                <a:schemeClr val="tx1"/>
              </a:solidFill>
            </a:endParaRPr>
          </a:p>
        </p:txBody>
      </p:sp>
    </p:spTree>
    <p:extLst>
      <p:ext uri="{BB962C8B-B14F-4D97-AF65-F5344CB8AC3E}">
        <p14:creationId xmlns:p14="http://schemas.microsoft.com/office/powerpoint/2010/main" val="364215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351" y="1280432"/>
            <a:ext cx="11149692" cy="5577568"/>
          </a:xfrm>
        </p:spPr>
        <p:txBody>
          <a:bodyPr>
            <a:normAutofit fontScale="77500" lnSpcReduction="20000"/>
          </a:bodyPr>
          <a:lstStyle/>
          <a:p>
            <a:pPr algn="l">
              <a:buFont typeface="Wingdings" panose="05000000000000000000" pitchFamily="2" charset="2"/>
              <a:buChar char="v"/>
            </a:pPr>
            <a:r>
              <a:rPr lang="en-US" sz="3900" b="1" dirty="0">
                <a:solidFill>
                  <a:srgbClr val="FF0000"/>
                </a:solidFill>
                <a:latin typeface="Salesforce Sans"/>
              </a:rPr>
              <a:t>Descriptive </a:t>
            </a:r>
            <a:r>
              <a:rPr lang="en-US" sz="4000" b="0" i="0" dirty="0">
                <a:solidFill>
                  <a:schemeClr val="tx1"/>
                </a:solidFill>
                <a:effectLst/>
                <a:latin typeface="Salesforce Sans"/>
              </a:rPr>
              <a:t>analytics answers the question </a:t>
            </a:r>
            <a:r>
              <a:rPr lang="en-US" sz="4000" b="0" i="0" dirty="0">
                <a:solidFill>
                  <a:srgbClr val="FF0000"/>
                </a:solidFill>
                <a:effectLst/>
                <a:latin typeface="Salesforce Sans"/>
              </a:rPr>
              <a:t>“What happened?” </a:t>
            </a:r>
            <a:r>
              <a:rPr lang="en-US" sz="4000" b="0" i="0" dirty="0">
                <a:solidFill>
                  <a:schemeClr val="tx1"/>
                </a:solidFill>
                <a:effectLst/>
                <a:latin typeface="Salesforce Sans"/>
              </a:rPr>
              <a:t>It’s used to understand overall performance at an aggregate level, relying on historical data that has been combined or summarized from various sources</a:t>
            </a:r>
          </a:p>
          <a:p>
            <a:pPr algn="l">
              <a:buFont typeface="Wingdings" panose="05000000000000000000" pitchFamily="2" charset="2"/>
              <a:buChar char="v"/>
            </a:pPr>
            <a:r>
              <a:rPr lang="en-US" sz="3900" b="1" dirty="0">
                <a:solidFill>
                  <a:srgbClr val="FF0000"/>
                </a:solidFill>
                <a:latin typeface="Salesforce Sans"/>
              </a:rPr>
              <a:t>Diagnostic</a:t>
            </a:r>
            <a:r>
              <a:rPr lang="en-US" sz="4000" b="1" i="0" dirty="0">
                <a:solidFill>
                  <a:schemeClr val="tx1"/>
                </a:solidFill>
                <a:effectLst/>
                <a:latin typeface="Salesforce Sans"/>
              </a:rPr>
              <a:t> </a:t>
            </a:r>
            <a:r>
              <a:rPr lang="en-US" sz="4000" b="0" i="0" dirty="0">
                <a:solidFill>
                  <a:schemeClr val="tx1"/>
                </a:solidFill>
                <a:effectLst/>
                <a:latin typeface="Salesforce Sans"/>
              </a:rPr>
              <a:t>analytics also uses historical data, but addresses the question of why an occurrence or anomaly happened within your data</a:t>
            </a:r>
          </a:p>
          <a:p>
            <a:pPr algn="l">
              <a:buFont typeface="Wingdings" panose="05000000000000000000" pitchFamily="2" charset="2"/>
              <a:buChar char="v"/>
            </a:pPr>
            <a:r>
              <a:rPr lang="en-US" sz="3900" b="1" dirty="0">
                <a:solidFill>
                  <a:srgbClr val="FF0000"/>
                </a:solidFill>
                <a:latin typeface="Salesforce Sans"/>
              </a:rPr>
              <a:t>Predictive</a:t>
            </a:r>
            <a:r>
              <a:rPr lang="en-US" sz="4000" b="1" i="0" dirty="0">
                <a:solidFill>
                  <a:schemeClr val="tx1"/>
                </a:solidFill>
                <a:effectLst/>
                <a:latin typeface="Salesforce Sans"/>
              </a:rPr>
              <a:t> </a:t>
            </a:r>
            <a:r>
              <a:rPr lang="en-US" sz="4000" b="0" i="0" dirty="0">
                <a:solidFill>
                  <a:schemeClr val="tx1"/>
                </a:solidFill>
                <a:effectLst/>
                <a:latin typeface="Salesforce Sans"/>
              </a:rPr>
              <a:t>analytics determines what is likely to happen. It’s also based on historical data, but uses </a:t>
            </a:r>
            <a:r>
              <a:rPr lang="en-US" sz="4000" dirty="0">
                <a:solidFill>
                  <a:srgbClr val="FF0000"/>
                </a:solidFill>
                <a:latin typeface="Salesforce Sans"/>
              </a:rPr>
              <a:t>machine learning </a:t>
            </a:r>
            <a:r>
              <a:rPr lang="en-US" sz="4000" b="0" i="0" dirty="0">
                <a:solidFill>
                  <a:schemeClr val="tx1"/>
                </a:solidFill>
                <a:effectLst/>
                <a:latin typeface="Salesforce Sans"/>
              </a:rPr>
              <a:t>to understand patterns and trends</a:t>
            </a:r>
          </a:p>
          <a:p>
            <a:pPr algn="l">
              <a:buFont typeface="Wingdings" panose="05000000000000000000" pitchFamily="2" charset="2"/>
              <a:buChar char="v"/>
            </a:pPr>
            <a:r>
              <a:rPr lang="en-US" sz="3900" b="1" dirty="0">
                <a:solidFill>
                  <a:srgbClr val="FF0000"/>
                </a:solidFill>
                <a:latin typeface="Salesforce Sans"/>
              </a:rPr>
              <a:t>Prescriptive </a:t>
            </a:r>
            <a:r>
              <a:rPr lang="en-US" sz="4000" b="0" i="0" dirty="0">
                <a:solidFill>
                  <a:schemeClr val="tx1"/>
                </a:solidFill>
                <a:effectLst/>
                <a:latin typeface="Salesforce Sans"/>
              </a:rPr>
              <a:t>analytics merges the first three types of analytics to provide guidance toward a specific action to take, for example, proactively buying more parts for preventive maintenance</a:t>
            </a: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Types of </a:t>
            </a:r>
            <a:r>
              <a:rPr lang="en-US" sz="4400" b="1" i="0" dirty="0">
                <a:solidFill>
                  <a:schemeClr val="tx1"/>
                </a:solidFill>
                <a:effectLst/>
                <a:latin typeface="-apple-system"/>
              </a:rPr>
              <a:t>Business Analytics</a:t>
            </a:r>
            <a:endParaRPr lang="en-US" sz="4400" dirty="0">
              <a:solidFill>
                <a:schemeClr val="tx1"/>
              </a:solidFill>
            </a:endParaRPr>
          </a:p>
        </p:txBody>
      </p:sp>
    </p:spTree>
    <p:extLst>
      <p:ext uri="{BB962C8B-B14F-4D97-AF65-F5344CB8AC3E}">
        <p14:creationId xmlns:p14="http://schemas.microsoft.com/office/powerpoint/2010/main" val="2181534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680" y="1280432"/>
            <a:ext cx="11149692" cy="5577568"/>
          </a:xfrm>
        </p:spPr>
        <p:txBody>
          <a:bodyPr>
            <a:normAutofit fontScale="92500" lnSpcReduction="20000"/>
          </a:bodyPr>
          <a:lstStyle/>
          <a:p>
            <a:pPr algn="l">
              <a:buFont typeface="+mj-lt"/>
              <a:buAutoNum type="arabicPeriod"/>
            </a:pPr>
            <a:r>
              <a:rPr lang="en-US" sz="4000" b="1" i="0" dirty="0">
                <a:solidFill>
                  <a:srgbClr val="FF0000"/>
                </a:solidFill>
                <a:effectLst/>
                <a:latin typeface="Salesforce Sans"/>
              </a:rPr>
              <a:t>Define objectives</a:t>
            </a:r>
            <a:r>
              <a:rPr lang="en-US" sz="4000" b="0" i="0" dirty="0">
                <a:solidFill>
                  <a:srgbClr val="FF0000"/>
                </a:solidFill>
                <a:effectLst/>
                <a:latin typeface="Salesforce Sans"/>
              </a:rPr>
              <a:t>: </a:t>
            </a:r>
            <a:r>
              <a:rPr lang="en-US" sz="4000" b="0" i="0" dirty="0">
                <a:solidFill>
                  <a:srgbClr val="000000"/>
                </a:solidFill>
                <a:effectLst/>
                <a:latin typeface="Salesforce Sans"/>
              </a:rPr>
              <a:t>First, get clear on what you want to accomplish or which questions you want to answer. Your objectives might involve improving efficiency, increasing sales, cutting costs, understanding customer behavior, and so forth and will vary from business to business</a:t>
            </a:r>
          </a:p>
          <a:p>
            <a:pPr algn="l">
              <a:buFont typeface="+mj-lt"/>
              <a:buAutoNum type="arabicPeriod"/>
            </a:pPr>
            <a:r>
              <a:rPr lang="en-US" sz="4000" b="1" i="0" dirty="0">
                <a:solidFill>
                  <a:srgbClr val="FF0000"/>
                </a:solidFill>
                <a:effectLst/>
                <a:latin typeface="Salesforce Sans"/>
              </a:rPr>
              <a:t>Collect data</a:t>
            </a:r>
            <a:r>
              <a:rPr lang="en-US" sz="4000" b="0" i="0" dirty="0">
                <a:solidFill>
                  <a:srgbClr val="FF0000"/>
                </a:solidFill>
                <a:effectLst/>
                <a:latin typeface="Salesforce Sans"/>
              </a:rPr>
              <a:t>: </a:t>
            </a:r>
            <a:r>
              <a:rPr lang="en-US" sz="4000" b="0" i="0" dirty="0">
                <a:solidFill>
                  <a:srgbClr val="000000"/>
                </a:solidFill>
                <a:effectLst/>
                <a:latin typeface="Salesforce Sans"/>
              </a:rPr>
              <a:t>collect relevant data—from spreadsheets, customer interactions, website traffic, social media, and more. The </a:t>
            </a:r>
            <a:r>
              <a:rPr lang="en-US" sz="4000" b="0" i="0" dirty="0">
                <a:solidFill>
                  <a:srgbClr val="FF0000"/>
                </a:solidFill>
                <a:effectLst/>
                <a:latin typeface="Salesforce Sans"/>
              </a:rPr>
              <a:t>quality</a:t>
            </a:r>
            <a:r>
              <a:rPr lang="en-US" sz="4000" b="0" i="0" dirty="0">
                <a:solidFill>
                  <a:srgbClr val="000000"/>
                </a:solidFill>
                <a:effectLst/>
                <a:latin typeface="Salesforce Sans"/>
              </a:rPr>
              <a:t> of your data is critical; it should be accurate, relevant, and comprehensive enough to address your objectives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Steps in Business Analytics’ Process</a:t>
            </a:r>
            <a:endParaRPr lang="en-US" sz="4400" dirty="0">
              <a:solidFill>
                <a:schemeClr val="tx1"/>
              </a:solidFill>
            </a:endParaRPr>
          </a:p>
        </p:txBody>
      </p:sp>
    </p:spTree>
    <p:extLst>
      <p:ext uri="{BB962C8B-B14F-4D97-AF65-F5344CB8AC3E}">
        <p14:creationId xmlns:p14="http://schemas.microsoft.com/office/powerpoint/2010/main" val="1227400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680" y="1280432"/>
            <a:ext cx="11149692" cy="5577568"/>
          </a:xfrm>
        </p:spPr>
        <p:txBody>
          <a:bodyPr>
            <a:normAutofit/>
          </a:bodyPr>
          <a:lstStyle/>
          <a:p>
            <a:pPr marL="0" indent="0" algn="l">
              <a:buNone/>
            </a:pPr>
            <a:r>
              <a:rPr lang="en-US" sz="4000" b="1" i="0" dirty="0">
                <a:solidFill>
                  <a:srgbClr val="FF0000"/>
                </a:solidFill>
                <a:effectLst/>
                <a:latin typeface="Salesforce Sans"/>
              </a:rPr>
              <a:t>Clean and prepare data</a:t>
            </a:r>
            <a:r>
              <a:rPr lang="en-US" sz="4000" b="0" i="0" dirty="0">
                <a:solidFill>
                  <a:srgbClr val="FF0000"/>
                </a:solidFill>
                <a:effectLst/>
                <a:latin typeface="Salesforce Sans"/>
              </a:rPr>
              <a:t>: </a:t>
            </a:r>
            <a:r>
              <a:rPr lang="en-US" sz="4000" b="0" i="0" dirty="0">
                <a:solidFill>
                  <a:srgbClr val="000000"/>
                </a:solidFill>
                <a:effectLst/>
                <a:latin typeface="Salesforce Sans"/>
              </a:rPr>
              <a:t>Raw data can be messy and contain errors, inconsistencies, and/or missing values hence </a:t>
            </a:r>
            <a:r>
              <a:rPr lang="en-US" sz="4000" dirty="0">
                <a:solidFill>
                  <a:srgbClr val="000000"/>
                </a:solidFill>
                <a:latin typeface="Salesforce Sans"/>
              </a:rPr>
              <a:t>cleaning and preparation is important. </a:t>
            </a:r>
          </a:p>
          <a:p>
            <a:pPr marL="0" indent="0" algn="l">
              <a:buNone/>
            </a:pPr>
            <a:endParaRPr lang="en-US" sz="4000" b="0" i="0" dirty="0">
              <a:solidFill>
                <a:srgbClr val="000000"/>
              </a:solidFill>
              <a:effectLst/>
              <a:latin typeface="Salesforce Sans"/>
            </a:endParaRPr>
          </a:p>
          <a:p>
            <a:pPr marL="0" indent="0" algn="l">
              <a:buNone/>
            </a:pPr>
            <a:r>
              <a:rPr lang="en-US" sz="4000" b="0" i="0" dirty="0">
                <a:solidFill>
                  <a:srgbClr val="000000"/>
                </a:solidFill>
                <a:effectLst/>
                <a:latin typeface="Salesforce Sans"/>
              </a:rPr>
              <a:t>This includes removing duplicates, correcting errors, supplying missing values, and formatting the data for analysis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Steps in Business Analytics’ Process</a:t>
            </a:r>
            <a:endParaRPr lang="en-US" sz="4400" dirty="0">
              <a:solidFill>
                <a:schemeClr val="tx1"/>
              </a:solidFill>
            </a:endParaRPr>
          </a:p>
        </p:txBody>
      </p:sp>
    </p:spTree>
    <p:extLst>
      <p:ext uri="{BB962C8B-B14F-4D97-AF65-F5344CB8AC3E}">
        <p14:creationId xmlns:p14="http://schemas.microsoft.com/office/powerpoint/2010/main" val="3541540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8" y="1280432"/>
            <a:ext cx="10711543" cy="5577568"/>
          </a:xfrm>
        </p:spPr>
        <p:txBody>
          <a:bodyPr>
            <a:normAutofit lnSpcReduction="10000"/>
          </a:bodyPr>
          <a:lstStyle/>
          <a:p>
            <a:pPr marL="0" indent="0" algn="l">
              <a:buNone/>
            </a:pPr>
            <a:r>
              <a:rPr lang="en-US" sz="4000" b="1" i="0" dirty="0">
                <a:solidFill>
                  <a:srgbClr val="FF0000"/>
                </a:solidFill>
                <a:effectLst/>
                <a:latin typeface="Salesforce Sans"/>
              </a:rPr>
              <a:t>Analyze the data</a:t>
            </a:r>
            <a:r>
              <a:rPr lang="en-US" sz="4000" b="0" i="0" dirty="0">
                <a:solidFill>
                  <a:srgbClr val="FF0000"/>
                </a:solidFill>
                <a:effectLst/>
                <a:latin typeface="Salesforce Sans"/>
              </a:rPr>
              <a:t>: </a:t>
            </a:r>
            <a:r>
              <a:rPr lang="en-US" sz="4000" b="0" i="0" dirty="0">
                <a:solidFill>
                  <a:srgbClr val="000000"/>
                </a:solidFill>
                <a:effectLst/>
                <a:latin typeface="Salesforce Sans"/>
              </a:rPr>
              <a:t>Use of analytical techniques to uncover patterns, trends, correlations, and other insights. </a:t>
            </a:r>
          </a:p>
          <a:p>
            <a:pPr marL="0" indent="0" algn="l">
              <a:buNone/>
            </a:pPr>
            <a:r>
              <a:rPr lang="en-US" sz="4000" b="0" i="0" dirty="0">
                <a:solidFill>
                  <a:srgbClr val="000000"/>
                </a:solidFill>
                <a:effectLst/>
                <a:latin typeface="Salesforce Sans"/>
              </a:rPr>
              <a:t>This could involve descriptive analytics to summarize and describe the data, diagnostic analytics to understand why certain events occurred, predictive analytics to forecast future trends or outcomes, and prescriptive analytics to recommend actions based on the analysis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Steps in Business Analytics’ Process</a:t>
            </a:r>
            <a:endParaRPr lang="en-US" sz="4400" dirty="0">
              <a:solidFill>
                <a:schemeClr val="tx1"/>
              </a:solidFill>
            </a:endParaRPr>
          </a:p>
        </p:txBody>
      </p:sp>
    </p:spTree>
    <p:extLst>
      <p:ext uri="{BB962C8B-B14F-4D97-AF65-F5344CB8AC3E}">
        <p14:creationId xmlns:p14="http://schemas.microsoft.com/office/powerpoint/2010/main" val="1138732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556" y="1280432"/>
            <a:ext cx="10923815" cy="5577568"/>
          </a:xfrm>
        </p:spPr>
        <p:txBody>
          <a:bodyPr>
            <a:normAutofit/>
          </a:bodyPr>
          <a:lstStyle/>
          <a:p>
            <a:pPr marL="0" indent="0" algn="l">
              <a:buNone/>
            </a:pPr>
            <a:r>
              <a:rPr lang="en-US" sz="4000" b="1" i="0" dirty="0">
                <a:solidFill>
                  <a:srgbClr val="FF0000"/>
                </a:solidFill>
                <a:effectLst/>
                <a:latin typeface="Salesforce Sans"/>
              </a:rPr>
              <a:t>Visualize the data</a:t>
            </a:r>
            <a:r>
              <a:rPr lang="en-US" sz="4000" b="0" i="0" dirty="0">
                <a:solidFill>
                  <a:srgbClr val="FF0000"/>
                </a:solidFill>
                <a:effectLst/>
                <a:latin typeface="Salesforce Sans"/>
              </a:rPr>
              <a:t>: </a:t>
            </a:r>
            <a:r>
              <a:rPr lang="en-US" sz="4000" b="0" i="0" dirty="0">
                <a:solidFill>
                  <a:srgbClr val="000000"/>
                </a:solidFill>
                <a:effectLst/>
                <a:latin typeface="Salesforce Sans"/>
              </a:rPr>
              <a:t>Through charts, graphs, dashboards, and other graphical representations, visualizing data helps communicate insights more effectively and makes it easier for stakeholders to understand the findings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Steps in Business Analytics’ Process</a:t>
            </a:r>
            <a:endParaRPr lang="en-US" sz="4400" dirty="0">
              <a:solidFill>
                <a:schemeClr val="tx1"/>
              </a:solidFill>
            </a:endParaRPr>
          </a:p>
        </p:txBody>
      </p:sp>
    </p:spTree>
    <p:extLst>
      <p:ext uri="{BB962C8B-B14F-4D97-AF65-F5344CB8AC3E}">
        <p14:creationId xmlns:p14="http://schemas.microsoft.com/office/powerpoint/2010/main" val="193409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DEFINITION OF BUSINESS INTELLIGENCE</a:t>
            </a:r>
            <a:br>
              <a:rPr lang="en-US" b="1" dirty="0"/>
            </a:br>
            <a:endParaRPr lang="en-US" dirty="0"/>
          </a:p>
        </p:txBody>
      </p:sp>
      <p:sp>
        <p:nvSpPr>
          <p:cNvPr id="3" name="Content Placeholder 2"/>
          <p:cNvSpPr>
            <a:spLocks noGrp="1"/>
          </p:cNvSpPr>
          <p:nvPr>
            <p:ph idx="1"/>
          </p:nvPr>
        </p:nvSpPr>
        <p:spPr>
          <a:xfrm>
            <a:off x="299803" y="857251"/>
            <a:ext cx="10124357" cy="5184112"/>
          </a:xfrm>
        </p:spPr>
        <p:txBody>
          <a:bodyPr>
            <a:noAutofit/>
          </a:bodyPr>
          <a:lstStyle/>
          <a:p>
            <a:pPr marL="0" indent="0" fontAlgn="base">
              <a:buNone/>
            </a:pPr>
            <a:r>
              <a:rPr lang="en-US" sz="3200" dirty="0"/>
              <a:t>BI refers to application and technology, which is used to gather, provide access to, and analyze data and information about the company operations</a:t>
            </a:r>
          </a:p>
          <a:p>
            <a:pPr marL="0" indent="0" fontAlgn="base">
              <a:buNone/>
            </a:pPr>
            <a:endParaRPr lang="en-US" sz="3200" dirty="0"/>
          </a:p>
          <a:p>
            <a:pPr marL="0" indent="0" fontAlgn="base">
              <a:buNone/>
            </a:pPr>
            <a:r>
              <a:rPr lang="en-US" sz="3200" dirty="0"/>
              <a:t>BI is neither a product or a system. It is an architecture and a collection of integrated operational as well as decision-support applications and databases that provide the business community easy access to business data.</a:t>
            </a:r>
          </a:p>
          <a:p>
            <a:pPr marL="0" indent="0" fontAlgn="base">
              <a:buNone/>
            </a:pPr>
            <a:endParaRPr lang="en-US" sz="2800" dirty="0"/>
          </a:p>
        </p:txBody>
      </p:sp>
    </p:spTree>
    <p:extLst>
      <p:ext uri="{BB962C8B-B14F-4D97-AF65-F5344CB8AC3E}">
        <p14:creationId xmlns:p14="http://schemas.microsoft.com/office/powerpoint/2010/main" val="3041607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556" y="1280432"/>
            <a:ext cx="10923815" cy="5577568"/>
          </a:xfrm>
        </p:spPr>
        <p:txBody>
          <a:bodyPr>
            <a:normAutofit/>
          </a:bodyPr>
          <a:lstStyle/>
          <a:p>
            <a:pPr marL="0" indent="0" algn="l">
              <a:buNone/>
            </a:pPr>
            <a:r>
              <a:rPr lang="en-US" sz="4000" b="1" i="0" dirty="0">
                <a:solidFill>
                  <a:srgbClr val="FF0000"/>
                </a:solidFill>
                <a:effectLst/>
                <a:latin typeface="Salesforce Sans"/>
              </a:rPr>
              <a:t>Interpret for decision making</a:t>
            </a:r>
            <a:r>
              <a:rPr lang="en-US" sz="4000" b="0" i="0" dirty="0">
                <a:solidFill>
                  <a:srgbClr val="FF0000"/>
                </a:solidFill>
                <a:effectLst/>
                <a:latin typeface="Salesforce Sans"/>
              </a:rPr>
              <a:t>:</a:t>
            </a:r>
            <a:r>
              <a:rPr lang="en-US" sz="4000" b="0" i="0" dirty="0">
                <a:solidFill>
                  <a:srgbClr val="000000"/>
                </a:solidFill>
                <a:effectLst/>
                <a:latin typeface="Salesforce Sans"/>
              </a:rPr>
              <a:t> </a:t>
            </a:r>
          </a:p>
          <a:p>
            <a:pPr marL="0" indent="0" algn="l">
              <a:buNone/>
            </a:pPr>
            <a:r>
              <a:rPr lang="en-US" sz="4000" b="0" i="0" dirty="0">
                <a:solidFill>
                  <a:srgbClr val="000000"/>
                </a:solidFill>
                <a:effectLst/>
                <a:latin typeface="Salesforce Sans"/>
              </a:rPr>
              <a:t>This means assessing the implications of the insights and making informed decisions based on the analysis.</a:t>
            </a:r>
          </a:p>
          <a:p>
            <a:pPr marL="0" indent="0" algn="l">
              <a:buNone/>
            </a:pPr>
            <a:r>
              <a:rPr lang="en-US" sz="4000" b="0" i="0" dirty="0">
                <a:solidFill>
                  <a:srgbClr val="000000"/>
                </a:solidFill>
                <a:effectLst/>
                <a:latin typeface="Salesforce Sans"/>
              </a:rPr>
              <a:t>These might involve changes to business strategies, processes, products, marketing campaigns, and so forth</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Steps in Business Analytics’ Process</a:t>
            </a:r>
            <a:endParaRPr lang="en-US" sz="4400" dirty="0">
              <a:solidFill>
                <a:schemeClr val="tx1"/>
              </a:solidFill>
            </a:endParaRPr>
          </a:p>
        </p:txBody>
      </p:sp>
    </p:spTree>
    <p:extLst>
      <p:ext uri="{BB962C8B-B14F-4D97-AF65-F5344CB8AC3E}">
        <p14:creationId xmlns:p14="http://schemas.microsoft.com/office/powerpoint/2010/main" val="239290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556" y="1280432"/>
            <a:ext cx="10923815" cy="5577568"/>
          </a:xfrm>
        </p:spPr>
        <p:txBody>
          <a:bodyPr>
            <a:normAutofit/>
          </a:bodyPr>
          <a:lstStyle/>
          <a:p>
            <a:pPr marL="0" indent="0" algn="l">
              <a:buNone/>
            </a:pPr>
            <a:r>
              <a:rPr lang="en-US" sz="4000" b="1" i="0" dirty="0">
                <a:solidFill>
                  <a:srgbClr val="FF0000"/>
                </a:solidFill>
                <a:effectLst/>
                <a:latin typeface="Salesforce Sans"/>
              </a:rPr>
              <a:t>Implement and monitor</a:t>
            </a:r>
            <a:r>
              <a:rPr lang="en-US" sz="4000" b="0" i="0" dirty="0">
                <a:solidFill>
                  <a:srgbClr val="FF0000"/>
                </a:solidFill>
                <a:effectLst/>
                <a:latin typeface="Salesforce Sans"/>
              </a:rPr>
              <a:t>: </a:t>
            </a:r>
          </a:p>
          <a:p>
            <a:pPr marL="0" indent="0" algn="l">
              <a:buNone/>
            </a:pPr>
            <a:r>
              <a:rPr lang="en-US" sz="4000" b="0" i="0" dirty="0">
                <a:solidFill>
                  <a:srgbClr val="000000"/>
                </a:solidFill>
                <a:effectLst/>
                <a:latin typeface="Salesforce Sans"/>
              </a:rPr>
              <a:t>Now that you’ve made decisions based on the analysis, they need to be implemented and the outcomes monitored. </a:t>
            </a:r>
          </a:p>
          <a:p>
            <a:pPr marL="0" indent="0" algn="l">
              <a:buNone/>
            </a:pPr>
            <a:r>
              <a:rPr lang="en-US" sz="4000" b="0" i="0" dirty="0">
                <a:solidFill>
                  <a:srgbClr val="000000"/>
                </a:solidFill>
                <a:effectLst/>
                <a:latin typeface="Salesforce Sans"/>
              </a:rPr>
              <a:t>This could involve tracking key performance indicators (KPIs) to measure the impact of the decisions and make adjustments as necessary</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Steps in Business Analytics’ Process</a:t>
            </a:r>
            <a:endParaRPr lang="en-US" sz="4400" dirty="0">
              <a:solidFill>
                <a:schemeClr val="tx1"/>
              </a:solidFill>
            </a:endParaRPr>
          </a:p>
        </p:txBody>
      </p:sp>
    </p:spTree>
    <p:extLst>
      <p:ext uri="{BB962C8B-B14F-4D97-AF65-F5344CB8AC3E}">
        <p14:creationId xmlns:p14="http://schemas.microsoft.com/office/powerpoint/2010/main" val="2536082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2" y="1280432"/>
            <a:ext cx="11332029" cy="5577568"/>
          </a:xfrm>
        </p:spPr>
        <p:txBody>
          <a:bodyPr>
            <a:normAutofit fontScale="92500" lnSpcReduction="20000"/>
          </a:bodyPr>
          <a:lstStyle/>
          <a:p>
            <a:pPr marL="0" indent="0" algn="l">
              <a:buNone/>
            </a:pPr>
            <a:r>
              <a:rPr lang="en-US" sz="4000" b="1" i="0" dirty="0">
                <a:solidFill>
                  <a:srgbClr val="FF0000"/>
                </a:solidFill>
                <a:effectLst/>
                <a:latin typeface="Salesforce Sans"/>
              </a:rPr>
              <a:t>Data collection tools</a:t>
            </a:r>
            <a:r>
              <a:rPr lang="en-US" sz="4000" b="0" i="0" dirty="0">
                <a:solidFill>
                  <a:srgbClr val="FF0000"/>
                </a:solidFill>
                <a:effectLst/>
                <a:latin typeface="Salesforce Sans"/>
              </a:rPr>
              <a:t>: </a:t>
            </a:r>
            <a:r>
              <a:rPr lang="en-US" sz="4000" b="0" i="0" dirty="0">
                <a:solidFill>
                  <a:srgbClr val="000000"/>
                </a:solidFill>
                <a:effectLst/>
                <a:latin typeface="Salesforce Sans"/>
              </a:rPr>
              <a:t>These gather data from sources like databases, spreadsheets, websites, social media platforms, sensors, and more. Examples include:</a:t>
            </a:r>
          </a:p>
          <a:p>
            <a:pPr algn="l">
              <a:buFont typeface="Wingdings" panose="05000000000000000000" pitchFamily="2" charset="2"/>
              <a:buChar char="v"/>
            </a:pPr>
            <a:r>
              <a:rPr lang="en-US" sz="4000" b="0" i="0" dirty="0">
                <a:solidFill>
                  <a:srgbClr val="000000"/>
                </a:solidFill>
                <a:effectLst/>
                <a:latin typeface="Salesforce Sans"/>
              </a:rPr>
              <a:t>SQL (structured query language) for querying databases</a:t>
            </a:r>
            <a:br>
              <a:rPr lang="en-US" sz="4000" b="0" i="0" dirty="0">
                <a:solidFill>
                  <a:srgbClr val="000000"/>
                </a:solidFill>
                <a:effectLst/>
                <a:latin typeface="Salesforce Sans"/>
              </a:rPr>
            </a:br>
            <a:r>
              <a:rPr lang="en-US" sz="4000" b="0" i="0" dirty="0">
                <a:solidFill>
                  <a:srgbClr val="000000"/>
                </a:solidFill>
                <a:effectLst/>
                <a:latin typeface="Salesforce Sans"/>
              </a:rPr>
              <a:t>ETL (extract, transform, load) tools like Talend, Informatica, or Apache </a:t>
            </a:r>
            <a:r>
              <a:rPr lang="en-US" sz="4000" b="0" i="0" dirty="0" err="1">
                <a:solidFill>
                  <a:srgbClr val="000000"/>
                </a:solidFill>
                <a:effectLst/>
                <a:latin typeface="Salesforce Sans"/>
              </a:rPr>
              <a:t>NiFi</a:t>
            </a:r>
            <a:r>
              <a:rPr lang="en-US" sz="4000" b="0" i="0" dirty="0">
                <a:solidFill>
                  <a:srgbClr val="000000"/>
                </a:solidFill>
                <a:effectLst/>
                <a:latin typeface="Salesforce Sans"/>
              </a:rPr>
              <a:t> for data integration and transformation</a:t>
            </a:r>
          </a:p>
          <a:p>
            <a:pPr algn="l">
              <a:buFont typeface="Wingdings" panose="05000000000000000000" pitchFamily="2" charset="2"/>
              <a:buChar char="v"/>
            </a:pPr>
            <a:r>
              <a:rPr lang="en-US" sz="4000" b="0" i="0" dirty="0">
                <a:solidFill>
                  <a:srgbClr val="000000"/>
                </a:solidFill>
                <a:effectLst/>
                <a:latin typeface="Salesforce Sans"/>
              </a:rPr>
              <a:t>Web-scraping tools like </a:t>
            </a:r>
            <a:r>
              <a:rPr lang="en-US" sz="4000" b="0" i="0" dirty="0" err="1">
                <a:solidFill>
                  <a:srgbClr val="000000"/>
                </a:solidFill>
                <a:effectLst/>
                <a:latin typeface="Salesforce Sans"/>
              </a:rPr>
              <a:t>BeautifulSoup</a:t>
            </a:r>
            <a:r>
              <a:rPr lang="en-US" sz="4000" b="0" i="0" dirty="0">
                <a:solidFill>
                  <a:srgbClr val="000000"/>
                </a:solidFill>
                <a:effectLst/>
                <a:latin typeface="Salesforce Sans"/>
              </a:rPr>
              <a:t> or Scrapy for extracting data from websites</a:t>
            </a:r>
          </a:p>
          <a:p>
            <a:pPr algn="l">
              <a:buFont typeface="Wingdings" panose="05000000000000000000" pitchFamily="2" charset="2"/>
              <a:buChar char="v"/>
            </a:pPr>
            <a:r>
              <a:rPr lang="en-US" sz="4000" b="0" i="0" dirty="0">
                <a:solidFill>
                  <a:srgbClr val="000000"/>
                </a:solidFill>
                <a:effectLst/>
                <a:latin typeface="Salesforce Sans"/>
              </a:rPr>
              <a:t>APIs (application programming interfaces) for accessing data from online services and platforms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87829" y="315688"/>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Tools in Business Analytics</a:t>
            </a:r>
            <a:endParaRPr lang="en-US" sz="4400" dirty="0">
              <a:solidFill>
                <a:schemeClr val="tx1"/>
              </a:solidFill>
            </a:endParaRPr>
          </a:p>
        </p:txBody>
      </p:sp>
    </p:spTree>
    <p:extLst>
      <p:ext uri="{BB962C8B-B14F-4D97-AF65-F5344CB8AC3E}">
        <p14:creationId xmlns:p14="http://schemas.microsoft.com/office/powerpoint/2010/main" val="2306966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14" y="1111701"/>
            <a:ext cx="11332029" cy="5577568"/>
          </a:xfrm>
        </p:spPr>
        <p:txBody>
          <a:bodyPr>
            <a:normAutofit fontScale="92500" lnSpcReduction="10000"/>
          </a:bodyPr>
          <a:lstStyle/>
          <a:p>
            <a:pPr marL="0" indent="0" algn="l">
              <a:buNone/>
            </a:pPr>
            <a:r>
              <a:rPr lang="en-US" sz="4000" b="1" i="0" dirty="0">
                <a:solidFill>
                  <a:srgbClr val="FF0000"/>
                </a:solidFill>
                <a:effectLst/>
                <a:latin typeface="Salesforce Sans"/>
              </a:rPr>
              <a:t>Data storage and management tools</a:t>
            </a:r>
            <a:r>
              <a:rPr lang="en-US" sz="4000" b="0" i="0" dirty="0">
                <a:solidFill>
                  <a:srgbClr val="FF0000"/>
                </a:solidFill>
                <a:effectLst/>
                <a:latin typeface="Salesforce Sans"/>
              </a:rPr>
              <a:t>: </a:t>
            </a:r>
            <a:r>
              <a:rPr lang="en-US" sz="4000" b="0" i="0" dirty="0">
                <a:solidFill>
                  <a:srgbClr val="000000"/>
                </a:solidFill>
                <a:effectLst/>
                <a:latin typeface="Salesforce Sans"/>
              </a:rPr>
              <a:t>These store, organize, and manage large volumes of data. </a:t>
            </a:r>
          </a:p>
          <a:p>
            <a:pPr algn="l">
              <a:buFont typeface="Wingdings" panose="05000000000000000000" pitchFamily="2" charset="2"/>
              <a:buChar char="v"/>
            </a:pPr>
            <a:r>
              <a:rPr lang="en-US" sz="4000" b="0" i="0" dirty="0">
                <a:solidFill>
                  <a:srgbClr val="FF0000"/>
                </a:solidFill>
                <a:effectLst/>
                <a:latin typeface="Salesforce Sans"/>
              </a:rPr>
              <a:t>Examples include:</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Relational databases like MySQL, PostgreSQL, or Microsoft SQL Server</a:t>
            </a:r>
          </a:p>
          <a:p>
            <a:pPr algn="l">
              <a:buFont typeface="Wingdings" panose="05000000000000000000" pitchFamily="2" charset="2"/>
              <a:buChar char="v"/>
            </a:pPr>
            <a:r>
              <a:rPr lang="en-US" sz="4000" b="0" i="0" dirty="0">
                <a:solidFill>
                  <a:srgbClr val="000000"/>
                </a:solidFill>
                <a:effectLst/>
                <a:latin typeface="Salesforce Sans"/>
              </a:rPr>
              <a:t>NoSQL databases such as MongoDB, Cassandra, or Redis for handling unstructured or semi-structured data</a:t>
            </a:r>
          </a:p>
          <a:p>
            <a:pPr algn="l">
              <a:buFont typeface="Wingdings" panose="05000000000000000000" pitchFamily="2" charset="2"/>
              <a:buChar char="v"/>
            </a:pPr>
            <a:r>
              <a:rPr lang="en-US" sz="4000" b="0" i="0" dirty="0">
                <a:solidFill>
                  <a:srgbClr val="000000"/>
                </a:solidFill>
                <a:effectLst/>
                <a:latin typeface="Salesforce Sans"/>
              </a:rPr>
              <a:t>Data warehouses like Snowflake, Amazon Redshift, or Google </a:t>
            </a:r>
            <a:r>
              <a:rPr lang="en-US" sz="4000" b="0" i="0" dirty="0" err="1">
                <a:solidFill>
                  <a:srgbClr val="000000"/>
                </a:solidFill>
                <a:effectLst/>
                <a:latin typeface="Salesforce Sans"/>
              </a:rPr>
              <a:t>BigQuery</a:t>
            </a:r>
            <a:r>
              <a:rPr lang="en-US" sz="4000" b="0" i="0" dirty="0">
                <a:solidFill>
                  <a:srgbClr val="000000"/>
                </a:solidFill>
                <a:effectLst/>
                <a:latin typeface="Salesforce Sans"/>
              </a:rPr>
              <a:t> for storing and analyzing large datasets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38843" y="168731"/>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Tools in Business Analytics</a:t>
            </a:r>
            <a:endParaRPr lang="en-US" sz="4400" dirty="0">
              <a:solidFill>
                <a:schemeClr val="tx1"/>
              </a:solidFill>
            </a:endParaRPr>
          </a:p>
        </p:txBody>
      </p:sp>
    </p:spTree>
    <p:extLst>
      <p:ext uri="{BB962C8B-B14F-4D97-AF65-F5344CB8AC3E}">
        <p14:creationId xmlns:p14="http://schemas.microsoft.com/office/powerpoint/2010/main" val="1383062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14" y="1111701"/>
            <a:ext cx="11332029" cy="5577568"/>
          </a:xfrm>
        </p:spPr>
        <p:txBody>
          <a:bodyPr>
            <a:normAutofit fontScale="85000" lnSpcReduction="20000"/>
          </a:bodyPr>
          <a:lstStyle/>
          <a:p>
            <a:pPr marL="0" indent="0" algn="l">
              <a:buNone/>
            </a:pPr>
            <a:r>
              <a:rPr lang="en-US" sz="4000" b="1" i="0" dirty="0">
                <a:solidFill>
                  <a:srgbClr val="FF0000"/>
                </a:solidFill>
                <a:effectLst/>
                <a:latin typeface="Salesforce Sans"/>
              </a:rPr>
              <a:t>Data analysis tools</a:t>
            </a:r>
            <a:r>
              <a:rPr lang="en-US" sz="4000" b="0" i="0" dirty="0">
                <a:solidFill>
                  <a:srgbClr val="FF0000"/>
                </a:solidFill>
                <a:effectLst/>
                <a:latin typeface="Salesforce Sans"/>
              </a:rPr>
              <a:t>: </a:t>
            </a:r>
            <a:r>
              <a:rPr lang="en-US" sz="4000" b="0" i="0" dirty="0">
                <a:solidFill>
                  <a:srgbClr val="000000"/>
                </a:solidFill>
                <a:effectLst/>
                <a:latin typeface="Salesforce Sans"/>
              </a:rPr>
              <a:t>These are used to perform various types of data analysis, including descriptive, diagnostic, predictive, and prescriptive analytics. Examples include:</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Statistical software like R or Python with libraries such as NumPy, Pandas, and SciPy for statistical analysis and modeling</a:t>
            </a:r>
          </a:p>
          <a:p>
            <a:pPr algn="l">
              <a:buFont typeface="Wingdings" panose="05000000000000000000" pitchFamily="2" charset="2"/>
              <a:buChar char="v"/>
            </a:pPr>
            <a:r>
              <a:rPr lang="en-US" sz="4000" b="0" i="0" dirty="0">
                <a:solidFill>
                  <a:srgbClr val="000000"/>
                </a:solidFill>
                <a:effectLst/>
                <a:latin typeface="Salesforce Sans"/>
              </a:rPr>
              <a:t>Data mining tools such as IBM SPSS Modeler, RapidMiner, or Weka for discovering patterns and relationships in data</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Machine learning frameworks like TensorFlow, </a:t>
            </a:r>
            <a:r>
              <a:rPr lang="en-US" sz="4000" b="0" i="0" dirty="0" err="1">
                <a:solidFill>
                  <a:srgbClr val="000000"/>
                </a:solidFill>
                <a:effectLst/>
                <a:latin typeface="Salesforce Sans"/>
              </a:rPr>
              <a:t>Py</a:t>
            </a:r>
            <a:r>
              <a:rPr lang="en-US" sz="4000" b="0" i="0" dirty="0">
                <a:solidFill>
                  <a:srgbClr val="000000"/>
                </a:solidFill>
                <a:effectLst/>
                <a:latin typeface="Salesforce Sans"/>
              </a:rPr>
              <a:t> Torch, or scikit-learn for building and deploying predictive models</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Business intelligence platforms like Tableau, Power BI, or QlikView for creating interactive dashboards and reports</a:t>
            </a:r>
          </a:p>
          <a:p>
            <a:pPr algn="l">
              <a:buFont typeface="Wingdings" panose="05000000000000000000" pitchFamily="2" charset="2"/>
              <a:buChar char="v"/>
            </a:pPr>
            <a:endParaRPr lang="en-US" sz="4000" b="0" i="0" dirty="0">
              <a:solidFill>
                <a:schemeClr val="tx1"/>
              </a:solidFill>
              <a:effectLst/>
              <a:latin typeface="Salesforce Sans"/>
            </a:endParaRPr>
          </a:p>
        </p:txBody>
      </p:sp>
      <p:sp>
        <p:nvSpPr>
          <p:cNvPr id="2" name="Title 1"/>
          <p:cNvSpPr>
            <a:spLocks noGrp="1"/>
          </p:cNvSpPr>
          <p:nvPr>
            <p:ph type="title"/>
          </p:nvPr>
        </p:nvSpPr>
        <p:spPr>
          <a:xfrm>
            <a:off x="538843" y="168731"/>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Tools in Business Analytics</a:t>
            </a:r>
            <a:endParaRPr lang="en-US" sz="4400" dirty="0">
              <a:solidFill>
                <a:schemeClr val="tx1"/>
              </a:solidFill>
            </a:endParaRPr>
          </a:p>
        </p:txBody>
      </p:sp>
    </p:spTree>
    <p:extLst>
      <p:ext uri="{BB962C8B-B14F-4D97-AF65-F5344CB8AC3E}">
        <p14:creationId xmlns:p14="http://schemas.microsoft.com/office/powerpoint/2010/main" val="4039984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271" y="914401"/>
            <a:ext cx="11332029" cy="5577568"/>
          </a:xfrm>
        </p:spPr>
        <p:txBody>
          <a:bodyPr>
            <a:normAutofit fontScale="92500" lnSpcReduction="10000"/>
          </a:bodyPr>
          <a:lstStyle/>
          <a:p>
            <a:pPr marL="0" indent="0" algn="l">
              <a:buNone/>
            </a:pPr>
            <a:r>
              <a:rPr lang="en-US" sz="4000" b="1" i="0" dirty="0">
                <a:solidFill>
                  <a:srgbClr val="FF0000"/>
                </a:solidFill>
                <a:effectLst/>
                <a:latin typeface="Salesforce Sans"/>
              </a:rPr>
              <a:t>Data visualization tools</a:t>
            </a:r>
            <a:r>
              <a:rPr lang="en-US" sz="4000" b="0" i="0" dirty="0">
                <a:solidFill>
                  <a:srgbClr val="FF0000"/>
                </a:solidFill>
                <a:effectLst/>
                <a:latin typeface="Salesforce Sans"/>
              </a:rPr>
              <a:t>: </a:t>
            </a:r>
            <a:r>
              <a:rPr lang="en-US" sz="4000" b="0" i="0" dirty="0">
                <a:solidFill>
                  <a:srgbClr val="000000"/>
                </a:solidFill>
                <a:effectLst/>
                <a:latin typeface="Salesforce Sans"/>
              </a:rPr>
              <a:t>These are used to create representations of data to facilitate understanding and decision making. Examples include:</a:t>
            </a:r>
          </a:p>
          <a:p>
            <a:pPr algn="l">
              <a:buFont typeface="Wingdings" panose="05000000000000000000" pitchFamily="2" charset="2"/>
              <a:buChar char="v"/>
            </a:pPr>
            <a:r>
              <a:rPr lang="en-US" sz="4000" b="0" i="0" dirty="0">
                <a:solidFill>
                  <a:srgbClr val="000000"/>
                </a:solidFill>
                <a:effectLst/>
                <a:latin typeface="Salesforce Sans"/>
              </a:rPr>
              <a:t>Tableau for creating interactive dashboards and visualizations</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Power BI for creating reports and dashboards with self-service analytics ggplot2 and matplotlib libraries in R and Python for creating customized static visualizations</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D3.js for creating custom and interactive data visualizations on the web</a:t>
            </a:r>
          </a:p>
          <a:p>
            <a:pPr marL="0" indent="0" algn="l">
              <a:buNone/>
            </a:pPr>
            <a:endParaRPr lang="en-US" sz="4000" b="0" i="0" dirty="0">
              <a:solidFill>
                <a:schemeClr val="tx1"/>
              </a:solidFill>
              <a:effectLst/>
              <a:latin typeface="Salesforce Sans"/>
            </a:endParaRPr>
          </a:p>
        </p:txBody>
      </p:sp>
      <p:sp>
        <p:nvSpPr>
          <p:cNvPr id="2" name="Title 1"/>
          <p:cNvSpPr>
            <a:spLocks noGrp="1"/>
          </p:cNvSpPr>
          <p:nvPr>
            <p:ph type="title"/>
          </p:nvPr>
        </p:nvSpPr>
        <p:spPr>
          <a:xfrm>
            <a:off x="538843" y="168731"/>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Tools in Business Analytics</a:t>
            </a:r>
            <a:endParaRPr lang="en-US" sz="4400" dirty="0">
              <a:solidFill>
                <a:schemeClr val="tx1"/>
              </a:solidFill>
            </a:endParaRPr>
          </a:p>
        </p:txBody>
      </p:sp>
    </p:spTree>
    <p:extLst>
      <p:ext uri="{BB962C8B-B14F-4D97-AF65-F5344CB8AC3E}">
        <p14:creationId xmlns:p14="http://schemas.microsoft.com/office/powerpoint/2010/main" val="3002590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271" y="914401"/>
            <a:ext cx="11332029" cy="5577568"/>
          </a:xfrm>
        </p:spPr>
        <p:txBody>
          <a:bodyPr>
            <a:normAutofit fontScale="92500"/>
          </a:bodyPr>
          <a:lstStyle/>
          <a:p>
            <a:pPr marL="0" indent="0" algn="l">
              <a:buNone/>
            </a:pPr>
            <a:r>
              <a:rPr lang="en-US" sz="4000" b="1" i="0" dirty="0">
                <a:solidFill>
                  <a:srgbClr val="FF0000"/>
                </a:solidFill>
                <a:effectLst/>
                <a:latin typeface="Salesforce Sans"/>
              </a:rPr>
              <a:t>Collaboration and communication tools</a:t>
            </a:r>
            <a:r>
              <a:rPr lang="en-US" sz="4000" b="0" i="0" dirty="0">
                <a:solidFill>
                  <a:srgbClr val="FF0000"/>
                </a:solidFill>
                <a:effectLst/>
                <a:latin typeface="Salesforce Sans"/>
              </a:rPr>
              <a:t>: </a:t>
            </a:r>
            <a:r>
              <a:rPr lang="en-US" sz="4000" b="0" i="0" dirty="0">
                <a:solidFill>
                  <a:srgbClr val="000000"/>
                </a:solidFill>
                <a:effectLst/>
                <a:latin typeface="Salesforce Sans"/>
              </a:rPr>
              <a:t>Used to facilitate collaboration among team members and effectively communicate insights, these tools include:</a:t>
            </a:r>
          </a:p>
          <a:p>
            <a:pPr algn="l">
              <a:buFont typeface="Wingdings" panose="05000000000000000000" pitchFamily="2" charset="2"/>
              <a:buChar char="v"/>
            </a:pPr>
            <a:r>
              <a:rPr lang="en-US" sz="4000" b="0" i="0" dirty="0">
                <a:solidFill>
                  <a:srgbClr val="000000"/>
                </a:solidFill>
                <a:effectLst/>
                <a:latin typeface="Salesforce Sans"/>
              </a:rPr>
              <a:t>Collaboration platforms like Slack, Microsoft Teams, or Trello for team communication and project management</a:t>
            </a:r>
          </a:p>
          <a:p>
            <a:pPr algn="l">
              <a:buFont typeface="Wingdings" panose="05000000000000000000" pitchFamily="2" charset="2"/>
              <a:buChar char="v"/>
            </a:pPr>
            <a:r>
              <a:rPr lang="en-US" sz="4000" b="0" i="0" dirty="0">
                <a:solidFill>
                  <a:srgbClr val="000000"/>
                </a:solidFill>
                <a:effectLst/>
                <a:latin typeface="Salesforce Sans"/>
              </a:rPr>
              <a:t>Presentation software like Google Slides or Microsoft </a:t>
            </a:r>
            <a:r>
              <a:rPr lang="en-US" sz="4000" b="0" i="0" dirty="0" err="1">
                <a:solidFill>
                  <a:srgbClr val="000000"/>
                </a:solidFill>
                <a:effectLst/>
                <a:latin typeface="Salesforce Sans"/>
              </a:rPr>
              <a:t>Powerpoint</a:t>
            </a:r>
            <a:r>
              <a:rPr lang="en-US" sz="4000" b="0" i="0" dirty="0">
                <a:solidFill>
                  <a:srgbClr val="000000"/>
                </a:solidFill>
                <a:effectLst/>
                <a:latin typeface="Salesforce Sans"/>
              </a:rPr>
              <a:t> for creating and sharing presentations</a:t>
            </a:r>
            <a:endParaRPr lang="en-US" sz="4000" dirty="0">
              <a:solidFill>
                <a:srgbClr val="000000"/>
              </a:solidFill>
              <a:latin typeface="Salesforce Sans"/>
            </a:endParaRPr>
          </a:p>
          <a:p>
            <a:pPr algn="l">
              <a:buFont typeface="Wingdings" panose="05000000000000000000" pitchFamily="2" charset="2"/>
              <a:buChar char="v"/>
            </a:pPr>
            <a:r>
              <a:rPr lang="en-US" sz="4000" b="0" i="0" dirty="0">
                <a:solidFill>
                  <a:srgbClr val="000000"/>
                </a:solidFill>
                <a:effectLst/>
                <a:latin typeface="Salesforce Sans"/>
              </a:rPr>
              <a:t>Document sharing and collaboration tools like Google Drive or Microsoft </a:t>
            </a:r>
            <a:r>
              <a:rPr lang="en-US" sz="4000" b="0" i="0" dirty="0" err="1">
                <a:solidFill>
                  <a:srgbClr val="000000"/>
                </a:solidFill>
                <a:effectLst/>
                <a:latin typeface="Salesforce Sans"/>
              </a:rPr>
              <a:t>Sharepoint</a:t>
            </a:r>
            <a:endParaRPr lang="en-US" sz="4000" b="0" i="0" dirty="0">
              <a:solidFill>
                <a:srgbClr val="000000"/>
              </a:solidFill>
              <a:effectLst/>
              <a:latin typeface="Salesforce Sans"/>
            </a:endParaRPr>
          </a:p>
          <a:p>
            <a:pPr marL="0" indent="0" algn="l">
              <a:buNone/>
            </a:pPr>
            <a:endParaRPr lang="en-US" sz="4000" b="0" i="0" dirty="0">
              <a:solidFill>
                <a:schemeClr val="tx1"/>
              </a:solidFill>
              <a:effectLst/>
              <a:latin typeface="Salesforce Sans"/>
            </a:endParaRPr>
          </a:p>
        </p:txBody>
      </p:sp>
      <p:sp>
        <p:nvSpPr>
          <p:cNvPr id="2" name="Title 1"/>
          <p:cNvSpPr>
            <a:spLocks noGrp="1"/>
          </p:cNvSpPr>
          <p:nvPr>
            <p:ph type="title"/>
          </p:nvPr>
        </p:nvSpPr>
        <p:spPr>
          <a:xfrm>
            <a:off x="538843" y="168731"/>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Tools in Business Analytics</a:t>
            </a:r>
            <a:endParaRPr lang="en-US" sz="4400" dirty="0">
              <a:solidFill>
                <a:schemeClr val="tx1"/>
              </a:solidFill>
            </a:endParaRPr>
          </a:p>
        </p:txBody>
      </p:sp>
    </p:spTree>
    <p:extLst>
      <p:ext uri="{BB962C8B-B14F-4D97-AF65-F5344CB8AC3E}">
        <p14:creationId xmlns:p14="http://schemas.microsoft.com/office/powerpoint/2010/main" val="1278953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271" y="914401"/>
            <a:ext cx="11332029" cy="5577568"/>
          </a:xfrm>
        </p:spPr>
        <p:txBody>
          <a:bodyPr>
            <a:normAutofit/>
          </a:bodyPr>
          <a:lstStyle/>
          <a:p>
            <a:pPr lvl="3">
              <a:buFont typeface="Wingdings" panose="05000000000000000000" pitchFamily="2" charset="2"/>
              <a:buChar char="v"/>
            </a:pPr>
            <a:r>
              <a:rPr lang="en-US" sz="5400" dirty="0"/>
              <a:t>Financial Metrics</a:t>
            </a:r>
          </a:p>
          <a:p>
            <a:pPr lvl="3">
              <a:buFont typeface="Wingdings" panose="05000000000000000000" pitchFamily="2" charset="2"/>
              <a:buChar char="v"/>
            </a:pPr>
            <a:r>
              <a:rPr lang="en-US" sz="5400" dirty="0"/>
              <a:t>Customer Metrics</a:t>
            </a:r>
          </a:p>
          <a:p>
            <a:pPr lvl="3">
              <a:buFont typeface="Wingdings" panose="05000000000000000000" pitchFamily="2" charset="2"/>
              <a:buChar char="v"/>
            </a:pPr>
            <a:r>
              <a:rPr lang="en-US" sz="5400" dirty="0"/>
              <a:t>Operational Metrics</a:t>
            </a:r>
          </a:p>
          <a:p>
            <a:pPr lvl="3">
              <a:buFont typeface="Wingdings" panose="05000000000000000000" pitchFamily="2" charset="2"/>
              <a:buChar char="v"/>
            </a:pPr>
            <a:r>
              <a:rPr lang="en-US" sz="5400" dirty="0"/>
              <a:t>Marketing Metrics</a:t>
            </a:r>
            <a:endParaRPr lang="en-US" sz="5400" b="0" i="0" dirty="0">
              <a:solidFill>
                <a:schemeClr val="tx1"/>
              </a:solidFill>
              <a:effectLst/>
              <a:latin typeface="Salesforce Sans"/>
            </a:endParaRPr>
          </a:p>
        </p:txBody>
      </p:sp>
      <p:sp>
        <p:nvSpPr>
          <p:cNvPr id="2" name="Title 1"/>
          <p:cNvSpPr>
            <a:spLocks noGrp="1"/>
          </p:cNvSpPr>
          <p:nvPr>
            <p:ph type="title"/>
          </p:nvPr>
        </p:nvSpPr>
        <p:spPr>
          <a:xfrm>
            <a:off x="538843" y="168731"/>
            <a:ext cx="9603921" cy="745670"/>
          </a:xfrm>
          <a:solidFill>
            <a:srgbClr val="00B0F0"/>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ctr"/>
            <a:r>
              <a:rPr lang="en-US" sz="4400" b="1" dirty="0">
                <a:solidFill>
                  <a:schemeClr val="tx1"/>
                </a:solidFill>
                <a:latin typeface="-apple-system"/>
              </a:rPr>
              <a:t>KPIs in Business Analytics</a:t>
            </a:r>
            <a:endParaRPr lang="en-US" sz="4400" dirty="0">
              <a:solidFill>
                <a:schemeClr val="tx1"/>
              </a:solidFill>
            </a:endParaRPr>
          </a:p>
        </p:txBody>
      </p:sp>
    </p:spTree>
    <p:extLst>
      <p:ext uri="{BB962C8B-B14F-4D97-AF65-F5344CB8AC3E}">
        <p14:creationId xmlns:p14="http://schemas.microsoft.com/office/powerpoint/2010/main" val="1728759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29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702DF6E-20AB-599C-A790-381D3F02794E}"/>
              </a:ext>
            </a:extLst>
          </p:cNvPr>
          <p:cNvSpPr>
            <a:spLocks noGrp="1" noChangeArrowheads="1"/>
          </p:cNvSpPr>
          <p:nvPr>
            <p:ph type="title"/>
          </p:nvPr>
        </p:nvSpPr>
        <p:spPr>
          <a:xfrm>
            <a:off x="342899" y="108857"/>
            <a:ext cx="8596668" cy="729343"/>
          </a:xfrm>
        </p:spPr>
        <p:txBody>
          <a:bodyPr/>
          <a:lstStyle/>
          <a:p>
            <a:pPr eaLnBrk="1" hangingPunct="1">
              <a:defRPr/>
            </a:pPr>
            <a:r>
              <a:rPr lang="en-US" b="1" dirty="0">
                <a:solidFill>
                  <a:srgbClr val="FF0000"/>
                </a:solidFill>
              </a:rPr>
              <a:t>Introduction</a:t>
            </a:r>
          </a:p>
        </p:txBody>
      </p:sp>
      <p:pic>
        <p:nvPicPr>
          <p:cNvPr id="2" name="Picture 2">
            <a:extLst>
              <a:ext uri="{FF2B5EF4-FFF2-40B4-BE49-F238E27FC236}">
                <a16:creationId xmlns:a16="http://schemas.microsoft.com/office/drawing/2014/main" id="{F6BA040F-C433-F978-C23A-90B13EEB3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 y="838200"/>
            <a:ext cx="10657578" cy="6242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87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044C-82D1-2F1D-E5C3-156660853296}"/>
              </a:ext>
            </a:extLst>
          </p:cNvPr>
          <p:cNvSpPr>
            <a:spLocks noGrp="1"/>
          </p:cNvSpPr>
          <p:nvPr>
            <p:ph type="title"/>
          </p:nvPr>
        </p:nvSpPr>
        <p:spPr>
          <a:xfrm>
            <a:off x="383420" y="119743"/>
            <a:ext cx="10458752" cy="1320800"/>
          </a:xfrm>
        </p:spPr>
        <p:txBody>
          <a:bodyPr/>
          <a:lstStyle/>
          <a:p>
            <a:pPr algn="ctr" eaLnBrk="1" hangingPunct="1">
              <a:defRPr/>
            </a:pPr>
            <a:r>
              <a:rPr lang="en-US" dirty="0">
                <a:solidFill>
                  <a:srgbClr val="FF0000"/>
                </a:solidFill>
              </a:rPr>
              <a:t>Changing Business Environment &amp; Computerized Decision Support</a:t>
            </a:r>
          </a:p>
        </p:txBody>
      </p:sp>
      <p:sp>
        <p:nvSpPr>
          <p:cNvPr id="6147" name="Content Placeholder 2">
            <a:extLst>
              <a:ext uri="{FF2B5EF4-FFF2-40B4-BE49-F238E27FC236}">
                <a16:creationId xmlns:a16="http://schemas.microsoft.com/office/drawing/2014/main" id="{B131CB94-FF41-69F3-53F3-1E422B144076}"/>
              </a:ext>
            </a:extLst>
          </p:cNvPr>
          <p:cNvSpPr>
            <a:spLocks noGrp="1"/>
          </p:cNvSpPr>
          <p:nvPr>
            <p:ph idx="1"/>
          </p:nvPr>
        </p:nvSpPr>
        <p:spPr>
          <a:xfrm>
            <a:off x="252791" y="1589088"/>
            <a:ext cx="11079237" cy="4305526"/>
          </a:xfrm>
        </p:spPr>
        <p:txBody>
          <a:bodyPr>
            <a:normAutofit/>
          </a:bodyPr>
          <a:lstStyle/>
          <a:p>
            <a:pPr eaLnBrk="1" hangingPunct="1">
              <a:buFont typeface="Wingdings" panose="05000000000000000000" pitchFamily="2" charset="2"/>
              <a:buChar char="v"/>
            </a:pPr>
            <a:r>
              <a:rPr lang="en-US" altLang="en-US" sz="3200" dirty="0"/>
              <a:t>Companies are moving aggressively to computerized support of their operations =&gt; Business Intelligence</a:t>
            </a:r>
          </a:p>
          <a:p>
            <a:pPr eaLnBrk="1" hangingPunct="1">
              <a:buFont typeface="Wingdings" panose="05000000000000000000" pitchFamily="2" charset="2"/>
              <a:buChar char="v"/>
            </a:pPr>
            <a:r>
              <a:rPr lang="en-US" altLang="en-US" sz="3200" dirty="0"/>
              <a:t>Business Pressures–Responses–Support Model</a:t>
            </a:r>
          </a:p>
          <a:p>
            <a:pPr lvl="1" eaLnBrk="1" hangingPunct="1">
              <a:buFont typeface="Wingdings" panose="05000000000000000000" pitchFamily="2" charset="2"/>
              <a:buChar char="v"/>
            </a:pPr>
            <a:r>
              <a:rPr lang="en-US" altLang="en-US" sz="2800" dirty="0">
                <a:solidFill>
                  <a:srgbClr val="FF3300"/>
                </a:solidFill>
              </a:rPr>
              <a:t>Business pressures </a:t>
            </a:r>
            <a:r>
              <a:rPr lang="en-US" altLang="en-US" sz="2800" dirty="0"/>
              <a:t>result of today's competitive business climate</a:t>
            </a:r>
          </a:p>
          <a:p>
            <a:pPr lvl="1" eaLnBrk="1" hangingPunct="1">
              <a:buFont typeface="Wingdings" panose="05000000000000000000" pitchFamily="2" charset="2"/>
              <a:buChar char="v"/>
            </a:pPr>
            <a:r>
              <a:rPr lang="en-US" altLang="en-US" sz="2800" dirty="0">
                <a:solidFill>
                  <a:srgbClr val="FF3300"/>
                </a:solidFill>
              </a:rPr>
              <a:t>Responses</a:t>
            </a:r>
            <a:r>
              <a:rPr lang="en-US" altLang="en-US" sz="2800" dirty="0"/>
              <a:t> to counter the pressures </a:t>
            </a:r>
          </a:p>
          <a:p>
            <a:pPr lvl="1" eaLnBrk="1" hangingPunct="1">
              <a:buFont typeface="Wingdings" panose="05000000000000000000" pitchFamily="2" charset="2"/>
              <a:buChar char="v"/>
            </a:pPr>
            <a:r>
              <a:rPr lang="en-US" altLang="en-US" sz="2800" dirty="0">
                <a:solidFill>
                  <a:srgbClr val="FF3300"/>
                </a:solidFill>
              </a:rPr>
              <a:t>Support</a:t>
            </a:r>
            <a:r>
              <a:rPr lang="en-US" altLang="en-US" sz="2800" dirty="0"/>
              <a:t> to better facilitate the process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D67C-3105-53EE-3511-0F8A1B3542F4}"/>
              </a:ext>
            </a:extLst>
          </p:cNvPr>
          <p:cNvSpPr>
            <a:spLocks noGrp="1"/>
          </p:cNvSpPr>
          <p:nvPr>
            <p:ph type="title"/>
          </p:nvPr>
        </p:nvSpPr>
        <p:spPr>
          <a:xfrm>
            <a:off x="375557" y="201386"/>
            <a:ext cx="9274002" cy="1320800"/>
          </a:xfrm>
        </p:spPr>
        <p:txBody>
          <a:bodyPr/>
          <a:lstStyle/>
          <a:p>
            <a:pPr eaLnBrk="1" hangingPunct="1">
              <a:defRPr/>
            </a:pPr>
            <a:r>
              <a:rPr lang="en-US" dirty="0">
                <a:solidFill>
                  <a:srgbClr val="FF0000"/>
                </a:solidFill>
              </a:rPr>
              <a:t>Business Pressures–Responses–Support Model</a:t>
            </a:r>
          </a:p>
        </p:txBody>
      </p:sp>
      <p:pic>
        <p:nvPicPr>
          <p:cNvPr id="7171" name="Picture 2">
            <a:extLst>
              <a:ext uri="{FF2B5EF4-FFF2-40B4-BE49-F238E27FC236}">
                <a16:creationId xmlns:a16="http://schemas.microsoft.com/office/drawing/2014/main" id="{98873DD9-911E-4A4C-F8AC-B144BCB6B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58" y="1012370"/>
            <a:ext cx="10602685" cy="569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7E5C-9D2A-1A45-FA7E-594201FB72E5}"/>
              </a:ext>
            </a:extLst>
          </p:cNvPr>
          <p:cNvSpPr>
            <a:spLocks noGrp="1"/>
          </p:cNvSpPr>
          <p:nvPr>
            <p:ph type="title"/>
          </p:nvPr>
        </p:nvSpPr>
        <p:spPr>
          <a:xfrm>
            <a:off x="677334" y="152400"/>
            <a:ext cx="8596668" cy="810986"/>
          </a:xfrm>
        </p:spPr>
        <p:txBody>
          <a:bodyPr/>
          <a:lstStyle/>
          <a:p>
            <a:pPr eaLnBrk="1" hangingPunct="1">
              <a:defRPr/>
            </a:pPr>
            <a:r>
              <a:rPr lang="en-US" dirty="0"/>
              <a:t>The Business Environment </a:t>
            </a:r>
          </a:p>
        </p:txBody>
      </p:sp>
      <p:sp>
        <p:nvSpPr>
          <p:cNvPr id="8195" name="Content Placeholder 2">
            <a:extLst>
              <a:ext uri="{FF2B5EF4-FFF2-40B4-BE49-F238E27FC236}">
                <a16:creationId xmlns:a16="http://schemas.microsoft.com/office/drawing/2014/main" id="{C3CAED44-19D9-E77B-0B27-E1881F773539}"/>
              </a:ext>
            </a:extLst>
          </p:cNvPr>
          <p:cNvSpPr>
            <a:spLocks noGrp="1"/>
          </p:cNvSpPr>
          <p:nvPr>
            <p:ph idx="1"/>
          </p:nvPr>
        </p:nvSpPr>
        <p:spPr>
          <a:xfrm>
            <a:off x="391887" y="963386"/>
            <a:ext cx="11348356" cy="5453743"/>
          </a:xfrm>
        </p:spPr>
        <p:txBody>
          <a:bodyPr>
            <a:normAutofit/>
          </a:bodyPr>
          <a:lstStyle/>
          <a:p>
            <a:pPr eaLnBrk="1" hangingPunct="1"/>
            <a:r>
              <a:rPr lang="en-US" altLang="en-US" sz="3600" dirty="0"/>
              <a:t>The environment in which organizations operate today is becoming more and more complex, creating: </a:t>
            </a:r>
          </a:p>
          <a:p>
            <a:pPr lvl="1" eaLnBrk="1" hangingPunct="1"/>
            <a:r>
              <a:rPr lang="en-US" altLang="en-US" sz="3200" dirty="0"/>
              <a:t>opportunities, and</a:t>
            </a:r>
          </a:p>
          <a:p>
            <a:pPr lvl="1" eaLnBrk="1" hangingPunct="1"/>
            <a:r>
              <a:rPr lang="en-US" altLang="en-US" sz="3200" dirty="0"/>
              <a:t>problems.</a:t>
            </a:r>
          </a:p>
          <a:p>
            <a:pPr lvl="1" eaLnBrk="1" hangingPunct="1"/>
            <a:r>
              <a:rPr lang="en-US" altLang="en-US" sz="3200" dirty="0"/>
              <a:t>Example: globalization.</a:t>
            </a:r>
          </a:p>
          <a:p>
            <a:pPr eaLnBrk="1" hangingPunct="1"/>
            <a:r>
              <a:rPr lang="en-US" altLang="en-US" sz="3600" dirty="0"/>
              <a:t>Business environment factors: </a:t>
            </a:r>
          </a:p>
          <a:p>
            <a:pPr lvl="1" eaLnBrk="1" hangingPunct="1"/>
            <a:r>
              <a:rPr lang="en-US" altLang="en-US" sz="3200" dirty="0"/>
              <a:t>markets, consumer demands, technology, and societal.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3252-389D-52EE-0371-83208BFFC930}"/>
              </a:ext>
            </a:extLst>
          </p:cNvPr>
          <p:cNvSpPr>
            <a:spLocks noGrp="1"/>
          </p:cNvSpPr>
          <p:nvPr>
            <p:ph type="title"/>
          </p:nvPr>
        </p:nvSpPr>
        <p:spPr>
          <a:xfrm>
            <a:off x="473529" y="0"/>
            <a:ext cx="8718830" cy="424543"/>
          </a:xfrm>
        </p:spPr>
        <p:txBody>
          <a:bodyPr>
            <a:normAutofit fontScale="90000"/>
          </a:bodyPr>
          <a:lstStyle/>
          <a:p>
            <a:pPr eaLnBrk="1" hangingPunct="1">
              <a:defRPr/>
            </a:pPr>
            <a:r>
              <a:rPr lang="en-US" sz="2800" b="1" dirty="0">
                <a:solidFill>
                  <a:srgbClr val="FF0000"/>
                </a:solidFill>
              </a:rPr>
              <a:t>Business Environment Factors</a:t>
            </a:r>
          </a:p>
        </p:txBody>
      </p:sp>
      <p:sp>
        <p:nvSpPr>
          <p:cNvPr id="9219" name="Rectangle 3">
            <a:extLst>
              <a:ext uri="{FF2B5EF4-FFF2-40B4-BE49-F238E27FC236}">
                <a16:creationId xmlns:a16="http://schemas.microsoft.com/office/drawing/2014/main" id="{892CD766-397E-23AD-A5CB-FB31009AE6F3}"/>
              </a:ext>
            </a:extLst>
          </p:cNvPr>
          <p:cNvSpPr>
            <a:spLocks noChangeArrowheads="1"/>
          </p:cNvSpPr>
          <p:nvPr/>
        </p:nvSpPr>
        <p:spPr bwMode="auto">
          <a:xfrm>
            <a:off x="473529" y="424543"/>
            <a:ext cx="10499271"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317625" algn="l"/>
              </a:tabLst>
              <a:defRPr sz="2800" b="1">
                <a:solidFill>
                  <a:srgbClr val="CC3300"/>
                </a:solidFill>
                <a:latin typeface="Tahoma" panose="020B0604030504040204" pitchFamily="34" charset="0"/>
                <a:cs typeface="Arial" panose="020B0604020202020204" pitchFamily="34" charset="0"/>
              </a:defRPr>
            </a:lvl1pPr>
            <a:lvl2pPr eaLnBrk="0" hangingPunct="0">
              <a:tabLst>
                <a:tab pos="1317625" algn="l"/>
              </a:tabLst>
              <a:defRPr sz="2800" b="1">
                <a:solidFill>
                  <a:srgbClr val="CC3300"/>
                </a:solidFill>
                <a:latin typeface="Tahoma" panose="020B0604030504040204" pitchFamily="34" charset="0"/>
                <a:cs typeface="Arial" panose="020B0604020202020204" pitchFamily="34" charset="0"/>
              </a:defRPr>
            </a:lvl2pPr>
            <a:lvl3pPr marL="1143000" indent="-228600" eaLnBrk="0" hangingPunct="0">
              <a:tabLst>
                <a:tab pos="1317625" algn="l"/>
              </a:tabLst>
              <a:defRPr sz="2800" b="1">
                <a:solidFill>
                  <a:srgbClr val="CC3300"/>
                </a:solidFill>
                <a:latin typeface="Tahoma" panose="020B0604030504040204" pitchFamily="34" charset="0"/>
                <a:cs typeface="Arial" panose="020B0604020202020204" pitchFamily="34" charset="0"/>
              </a:defRPr>
            </a:lvl3pPr>
            <a:lvl4pPr marL="1600200" indent="-228600" eaLnBrk="0" hangingPunct="0">
              <a:tabLst>
                <a:tab pos="1317625" algn="l"/>
              </a:tabLst>
              <a:defRPr sz="2800" b="1">
                <a:solidFill>
                  <a:srgbClr val="CC3300"/>
                </a:solidFill>
                <a:latin typeface="Tahoma" panose="020B0604030504040204" pitchFamily="34" charset="0"/>
                <a:cs typeface="Arial" panose="020B0604020202020204" pitchFamily="34" charset="0"/>
              </a:defRPr>
            </a:lvl4pPr>
            <a:lvl5pPr marL="2057400" indent="-228600" eaLnBrk="0" hangingPunct="0">
              <a:tabLst>
                <a:tab pos="1317625" algn="l"/>
              </a:tabLst>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1317625" algn="l"/>
              </a:tabLs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1317625" algn="l"/>
              </a:tabLs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1317625" algn="l"/>
              </a:tabLs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1317625" algn="l"/>
              </a:tabLst>
              <a:defRPr sz="2800" b="1">
                <a:solidFill>
                  <a:srgbClr val="CC3300"/>
                </a:solidFill>
                <a:latin typeface="Tahoma" panose="020B0604030504040204" pitchFamily="34" charset="0"/>
                <a:cs typeface="Arial" panose="020B0604020202020204" pitchFamily="34" charset="0"/>
              </a:defRPr>
            </a:lvl9pPr>
          </a:lstStyle>
          <a:p>
            <a:pPr eaLnBrk="1" hangingPunct="1"/>
            <a:r>
              <a:rPr lang="en-US" altLang="en-US" sz="1800" u="sng" dirty="0">
                <a:solidFill>
                  <a:srgbClr val="0000CC"/>
                </a:solidFill>
                <a:latin typeface="Times New Roman" panose="02020603050405020304" pitchFamily="18" charset="0"/>
              </a:rPr>
              <a:t>FACTOR</a:t>
            </a:r>
            <a:r>
              <a:rPr lang="en-US" altLang="en-US" sz="1800" dirty="0">
                <a:solidFill>
                  <a:srgbClr val="0000CC"/>
                </a:solidFill>
                <a:latin typeface="Times New Roman" panose="02020603050405020304" pitchFamily="18" charset="0"/>
              </a:rPr>
              <a:t>	</a:t>
            </a:r>
            <a:r>
              <a:rPr lang="en-US" altLang="en-US" sz="1800" u="sng" dirty="0">
                <a:solidFill>
                  <a:srgbClr val="0000CC"/>
                </a:solidFill>
                <a:latin typeface="Times New Roman" panose="02020603050405020304" pitchFamily="18" charset="0"/>
              </a:rPr>
              <a:t>DESCRIPTION					</a:t>
            </a:r>
            <a:endParaRPr lang="en-US" altLang="en-US" sz="1800" b="0" i="1" u="sng" dirty="0">
              <a:solidFill>
                <a:srgbClr val="0000CC"/>
              </a:solidFill>
              <a:latin typeface="Times New Roman" panose="02020603050405020304" pitchFamily="18" charset="0"/>
            </a:endParaRPr>
          </a:p>
          <a:p>
            <a:pPr eaLnBrk="1" hangingPunct="1"/>
            <a:r>
              <a:rPr lang="en-US" altLang="en-US" sz="2000" dirty="0">
                <a:solidFill>
                  <a:srgbClr val="FF0000"/>
                </a:solidFill>
                <a:latin typeface="Times New Roman" panose="02020603050405020304" pitchFamily="18" charset="0"/>
              </a:rPr>
              <a:t>Markets</a:t>
            </a:r>
            <a:r>
              <a:rPr lang="en-US" altLang="en-US" sz="2000" b="0" dirty="0">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Strong competition	</a:t>
            </a:r>
          </a:p>
          <a:p>
            <a:pPr eaLnBrk="1" hangingPunct="1"/>
            <a:r>
              <a:rPr lang="en-US" altLang="en-US" sz="2000" b="0" dirty="0">
                <a:solidFill>
                  <a:schemeClr val="bg2">
                    <a:lumMod val="75000"/>
                  </a:schemeClr>
                </a:solidFill>
                <a:latin typeface="Times New Roman" panose="02020603050405020304" pitchFamily="18" charset="0"/>
              </a:rPr>
              <a:t>	Expanding global markets	</a:t>
            </a:r>
          </a:p>
          <a:p>
            <a:pPr eaLnBrk="1" hangingPunct="1"/>
            <a:r>
              <a:rPr lang="en-US" altLang="en-US" sz="2000" b="0" dirty="0">
                <a:solidFill>
                  <a:schemeClr val="bg2">
                    <a:lumMod val="75000"/>
                  </a:schemeClr>
                </a:solidFill>
                <a:latin typeface="Times New Roman" panose="02020603050405020304" pitchFamily="18" charset="0"/>
              </a:rPr>
              <a:t>	Blooming electronic markets on the Internet	</a:t>
            </a:r>
          </a:p>
          <a:p>
            <a:pPr eaLnBrk="1" hangingPunct="1"/>
            <a:r>
              <a:rPr lang="en-US" altLang="en-US" sz="2000" b="0" dirty="0">
                <a:solidFill>
                  <a:schemeClr val="bg2">
                    <a:lumMod val="75000"/>
                  </a:schemeClr>
                </a:solidFill>
                <a:latin typeface="Times New Roman" panose="02020603050405020304" pitchFamily="18" charset="0"/>
              </a:rPr>
              <a:t>	Innovative marketing methods	</a:t>
            </a:r>
          </a:p>
          <a:p>
            <a:pPr eaLnBrk="1" hangingPunct="1"/>
            <a:r>
              <a:rPr lang="en-US" altLang="en-US" sz="2000" b="0" dirty="0">
                <a:solidFill>
                  <a:schemeClr val="bg2">
                    <a:lumMod val="75000"/>
                  </a:schemeClr>
                </a:solidFill>
                <a:latin typeface="Times New Roman" panose="02020603050405020304" pitchFamily="18" charset="0"/>
              </a:rPr>
              <a:t>	Opportunities for outsourcing with IT support	</a:t>
            </a:r>
          </a:p>
          <a:p>
            <a:pPr eaLnBrk="1" hangingPunct="1"/>
            <a:r>
              <a:rPr lang="en-US" altLang="en-US" sz="2000" b="0" u="sng" dirty="0">
                <a:solidFill>
                  <a:schemeClr val="bg2">
                    <a:lumMod val="75000"/>
                  </a:schemeClr>
                </a:solidFill>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	</a:t>
            </a:r>
            <a:r>
              <a:rPr lang="en-US" altLang="en-US" sz="2000" b="0" u="sng" dirty="0">
                <a:solidFill>
                  <a:schemeClr val="bg2">
                    <a:lumMod val="75000"/>
                  </a:schemeClr>
                </a:solidFill>
                <a:latin typeface="Times New Roman" panose="02020603050405020304" pitchFamily="18" charset="0"/>
              </a:rPr>
              <a:t>Need for real-time, on-demand transactions	</a:t>
            </a:r>
            <a:r>
              <a:rPr lang="en-US" altLang="en-US" sz="2000" b="0" u="sng" dirty="0">
                <a:latin typeface="Times New Roman" panose="02020603050405020304" pitchFamily="18" charset="0"/>
              </a:rPr>
              <a:t>	</a:t>
            </a:r>
          </a:p>
          <a:p>
            <a:pPr eaLnBrk="1" hangingPunct="1"/>
            <a:r>
              <a:rPr lang="en-US" altLang="en-US" sz="2000" dirty="0">
                <a:solidFill>
                  <a:srgbClr val="FF0000"/>
                </a:solidFill>
                <a:latin typeface="Times New Roman" panose="02020603050405020304" pitchFamily="18" charset="0"/>
              </a:rPr>
              <a:t>Consumer</a:t>
            </a:r>
            <a:r>
              <a:rPr lang="en-US" altLang="en-US" sz="2000" dirty="0">
                <a:latin typeface="Times New Roman" panose="02020603050405020304" pitchFamily="18" charset="0"/>
              </a:rPr>
              <a:t> </a:t>
            </a:r>
            <a:r>
              <a:rPr lang="en-US" altLang="en-US" sz="2000" b="0" dirty="0">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Desire for customization	</a:t>
            </a:r>
          </a:p>
          <a:p>
            <a:pPr eaLnBrk="1" hangingPunct="1"/>
            <a:r>
              <a:rPr lang="en-US" altLang="en-US" sz="2000" dirty="0">
                <a:latin typeface="Times New Roman" panose="02020603050405020304" pitchFamily="18" charset="0"/>
              </a:rPr>
              <a:t>   </a:t>
            </a:r>
            <a:r>
              <a:rPr lang="en-US" altLang="en-US" sz="2000" dirty="0">
                <a:solidFill>
                  <a:srgbClr val="FF0000"/>
                </a:solidFill>
                <a:latin typeface="Times New Roman" panose="02020603050405020304" pitchFamily="18" charset="0"/>
              </a:rPr>
              <a:t>demand</a:t>
            </a:r>
            <a:r>
              <a:rPr lang="en-US" altLang="en-US" sz="2000" b="0" dirty="0">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Desire for quality, diversity of products, and speed of delivery	</a:t>
            </a:r>
          </a:p>
          <a:p>
            <a:pPr eaLnBrk="1" hangingPunct="1"/>
            <a:r>
              <a:rPr lang="en-US" altLang="en-US" sz="2000" b="0" u="sng" dirty="0">
                <a:solidFill>
                  <a:schemeClr val="bg2">
                    <a:lumMod val="75000"/>
                  </a:schemeClr>
                </a:solidFill>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	</a:t>
            </a:r>
            <a:r>
              <a:rPr lang="en-US" altLang="en-US" sz="2000" b="0" u="sng" dirty="0">
                <a:solidFill>
                  <a:schemeClr val="bg2">
                    <a:lumMod val="75000"/>
                  </a:schemeClr>
                </a:solidFill>
                <a:latin typeface="Times New Roman" panose="02020603050405020304" pitchFamily="18" charset="0"/>
              </a:rPr>
              <a:t>Customers getting powerful and less loyal</a:t>
            </a:r>
            <a:r>
              <a:rPr lang="en-US" altLang="en-US" sz="2000" b="0" u="sng" dirty="0">
                <a:latin typeface="Times New Roman" panose="02020603050405020304" pitchFamily="18" charset="0"/>
              </a:rPr>
              <a:t>		      </a:t>
            </a:r>
          </a:p>
          <a:p>
            <a:pPr eaLnBrk="1" hangingPunct="1"/>
            <a:r>
              <a:rPr lang="en-US" altLang="en-US" sz="2000" dirty="0">
                <a:solidFill>
                  <a:srgbClr val="FF0000"/>
                </a:solidFill>
                <a:latin typeface="Times New Roman" panose="02020603050405020304" pitchFamily="18" charset="0"/>
              </a:rPr>
              <a:t>Technology</a:t>
            </a:r>
            <a:r>
              <a:rPr lang="en-US" altLang="en-US" sz="2000" b="0" dirty="0">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More innovations, new products, and new services	</a:t>
            </a:r>
          </a:p>
          <a:p>
            <a:pPr eaLnBrk="1" hangingPunct="1"/>
            <a:r>
              <a:rPr lang="en-US" altLang="en-US" sz="2000" b="0" dirty="0">
                <a:solidFill>
                  <a:schemeClr val="bg2">
                    <a:lumMod val="75000"/>
                  </a:schemeClr>
                </a:solidFill>
                <a:latin typeface="Times New Roman" panose="02020603050405020304" pitchFamily="18" charset="0"/>
              </a:rPr>
              <a:t>	Increasing obsolescence rate	</a:t>
            </a:r>
          </a:p>
          <a:p>
            <a:pPr lvl="1" eaLnBrk="1" hangingPunct="1"/>
            <a:r>
              <a:rPr lang="en-US" altLang="en-US" sz="2000" b="0" dirty="0">
                <a:solidFill>
                  <a:schemeClr val="bg2">
                    <a:lumMod val="75000"/>
                  </a:schemeClr>
                </a:solidFill>
                <a:latin typeface="Times New Roman" panose="02020603050405020304" pitchFamily="18" charset="0"/>
              </a:rPr>
              <a:t>	Increasing information overload</a:t>
            </a:r>
          </a:p>
          <a:p>
            <a:pPr eaLnBrk="1" hangingPunct="1"/>
            <a:r>
              <a:rPr lang="en-US" altLang="en-US" sz="2000" b="0" u="sng" dirty="0">
                <a:solidFill>
                  <a:schemeClr val="bg2">
                    <a:lumMod val="75000"/>
                  </a:schemeClr>
                </a:solidFill>
                <a:latin typeface="Times New Roman" panose="02020603050405020304" pitchFamily="18" charset="0"/>
              </a:rPr>
              <a:t>                        Social networking, Web 2.0, 3.0 and beyond	</a:t>
            </a:r>
            <a:r>
              <a:rPr lang="en-US" altLang="en-US" sz="2000" b="0" u="sng" dirty="0">
                <a:latin typeface="Times New Roman" panose="02020603050405020304" pitchFamily="18" charset="0"/>
              </a:rPr>
              <a:t>		</a:t>
            </a:r>
          </a:p>
          <a:p>
            <a:pPr eaLnBrk="1" hangingPunct="1"/>
            <a:r>
              <a:rPr lang="en-US" altLang="en-US" sz="2000" dirty="0">
                <a:solidFill>
                  <a:srgbClr val="FF0000"/>
                </a:solidFill>
                <a:latin typeface="Times New Roman" panose="02020603050405020304" pitchFamily="18" charset="0"/>
              </a:rPr>
              <a:t>Societal</a:t>
            </a:r>
            <a:r>
              <a:rPr lang="en-US" altLang="en-US" sz="2000" b="0" dirty="0">
                <a:latin typeface="Times New Roman" panose="02020603050405020304" pitchFamily="18" charset="0"/>
              </a:rPr>
              <a:t>	</a:t>
            </a:r>
            <a:r>
              <a:rPr lang="en-US" altLang="en-US" sz="2000" b="0" dirty="0">
                <a:solidFill>
                  <a:schemeClr val="bg2">
                    <a:lumMod val="75000"/>
                  </a:schemeClr>
                </a:solidFill>
                <a:latin typeface="Times New Roman" panose="02020603050405020304" pitchFamily="18" charset="0"/>
              </a:rPr>
              <a:t>Growing government regulations and deregulation	</a:t>
            </a:r>
          </a:p>
          <a:p>
            <a:pPr eaLnBrk="1" hangingPunct="1"/>
            <a:r>
              <a:rPr lang="en-US" altLang="en-US" sz="2000" b="0" dirty="0">
                <a:solidFill>
                  <a:schemeClr val="bg2">
                    <a:lumMod val="75000"/>
                  </a:schemeClr>
                </a:solidFill>
                <a:latin typeface="Times New Roman" panose="02020603050405020304" pitchFamily="18" charset="0"/>
              </a:rPr>
              <a:t>	Workforce more diversified, older, and composed of more women	Prime concerns of 	homeland security and terrorist attacks	</a:t>
            </a:r>
          </a:p>
          <a:p>
            <a:pPr eaLnBrk="1" hangingPunct="1"/>
            <a:r>
              <a:rPr lang="en-US" altLang="en-US" sz="2000" b="0" dirty="0">
                <a:solidFill>
                  <a:schemeClr val="bg2">
                    <a:lumMod val="75000"/>
                  </a:schemeClr>
                </a:solidFill>
                <a:latin typeface="Times New Roman" panose="02020603050405020304" pitchFamily="18" charset="0"/>
              </a:rPr>
              <a:t>	Necessity of Sarbanes-Oxley Act and other reporting-related legislation	Increasing 	social 	responsibility of companies</a:t>
            </a:r>
          </a:p>
          <a:p>
            <a:pPr eaLnBrk="1" hangingPunct="1"/>
            <a:r>
              <a:rPr lang="en-US" altLang="en-US" sz="2000" b="0" dirty="0">
                <a:solidFill>
                  <a:schemeClr val="bg2">
                    <a:lumMod val="75000"/>
                  </a:schemeClr>
                </a:solidFill>
                <a:latin typeface="Times New Roman" panose="02020603050405020304" pitchFamily="18" charset="0"/>
              </a:rPr>
              <a:t>	Greater emphasis on sustainability</a:t>
            </a:r>
            <a:r>
              <a:rPr lang="en-US" altLang="en-US" sz="1800" b="0" dirty="0">
                <a:solidFill>
                  <a:schemeClr val="bg2">
                    <a:lumMod val="75000"/>
                  </a:schemeClr>
                </a:solidFill>
                <a:latin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833</TotalTime>
  <Words>2788</Words>
  <Application>Microsoft Office PowerPoint</Application>
  <PresentationFormat>Widescreen</PresentationFormat>
  <Paragraphs>266</Paragraphs>
  <Slides>48</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-apple-system</vt:lpstr>
      <vt:lpstr>Arial</vt:lpstr>
      <vt:lpstr>Calibri</vt:lpstr>
      <vt:lpstr>Salesforce Sans</vt:lpstr>
      <vt:lpstr>Tahoma</vt:lpstr>
      <vt:lpstr>Times New Roman</vt:lpstr>
      <vt:lpstr>Trebuchet MS</vt:lpstr>
      <vt:lpstr>var(--artdeco-reset-typography-font-family-sans)</vt:lpstr>
      <vt:lpstr>Wingdings</vt:lpstr>
      <vt:lpstr>Wingdings 3</vt:lpstr>
      <vt:lpstr>Facet</vt:lpstr>
      <vt:lpstr>Storyboard Layouts</vt:lpstr>
      <vt:lpstr>PowerPoint Presentation</vt:lpstr>
      <vt:lpstr>Learning Objectives</vt:lpstr>
      <vt:lpstr>Definition</vt:lpstr>
      <vt:lpstr>DEFINITION OF BUSINESS INTELLIGENCE </vt:lpstr>
      <vt:lpstr>Introduction</vt:lpstr>
      <vt:lpstr>Changing Business Environment &amp; Computerized Decision Support</vt:lpstr>
      <vt:lpstr>Business Pressures–Responses–Support Model</vt:lpstr>
      <vt:lpstr>The Business Environment </vt:lpstr>
      <vt:lpstr>Business Environment Factors</vt:lpstr>
      <vt:lpstr>Organizational Responses</vt:lpstr>
      <vt:lpstr>Organizational Responses, continued</vt:lpstr>
      <vt:lpstr>Closing the Strategy Gap </vt:lpstr>
      <vt:lpstr>Business Intelligence (BI) </vt:lpstr>
      <vt:lpstr>Definition of BI</vt:lpstr>
      <vt:lpstr>The Architecture of BI</vt:lpstr>
      <vt:lpstr>A High-level Architecture of BI</vt:lpstr>
      <vt:lpstr>Components in a BI Architecture</vt:lpstr>
      <vt:lpstr>Components in a BI Architecture</vt:lpstr>
      <vt:lpstr>Automated Decision Making </vt:lpstr>
      <vt:lpstr>Automated Decision-Making Framework </vt:lpstr>
      <vt:lpstr>Intelligence Creation and Use</vt:lpstr>
      <vt:lpstr>Intelligence Creation and Use</vt:lpstr>
      <vt:lpstr>BI Governance Issues/Tasks</vt:lpstr>
      <vt:lpstr>BI and Business Strategy</vt:lpstr>
      <vt:lpstr>Real-time, On-demand BI</vt:lpstr>
      <vt:lpstr>Issues for Successful BI </vt:lpstr>
      <vt:lpstr>Issues for Successful BI </vt:lpstr>
      <vt:lpstr>Business Analytics</vt:lpstr>
      <vt:lpstr> Introduction to Business Analytics</vt:lpstr>
      <vt:lpstr> Introduction to Business Analytics</vt:lpstr>
      <vt:lpstr> Introduction to Business Analytics</vt:lpstr>
      <vt:lpstr>Business Analytics Methodologies</vt:lpstr>
      <vt:lpstr>Business Analytics Methodologies</vt:lpstr>
      <vt:lpstr>Types of Business Analytics</vt:lpstr>
      <vt:lpstr>Types of Business Analytics</vt:lpstr>
      <vt:lpstr>Steps in Business Analytics’ Process</vt:lpstr>
      <vt:lpstr>Steps in Business Analytics’ Process</vt:lpstr>
      <vt:lpstr>Steps in Business Analytics’ Process</vt:lpstr>
      <vt:lpstr>Steps in Business Analytics’ Process</vt:lpstr>
      <vt:lpstr>Steps in Business Analytics’ Process</vt:lpstr>
      <vt:lpstr>Steps in Business Analytics’ Process</vt:lpstr>
      <vt:lpstr>Tools in Business Analytics</vt:lpstr>
      <vt:lpstr>Tools in Business Analytics</vt:lpstr>
      <vt:lpstr>Tools in Business Analytics</vt:lpstr>
      <vt:lpstr>Tools in Business Analytics</vt:lpstr>
      <vt:lpstr>Tools in Business Analytics</vt:lpstr>
      <vt:lpstr>KPIs in Business Analytics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Media</dc:title>
  <dc:creator>Karani Wa Kariuki</dc:creator>
  <cp:lastModifiedBy>Daniel N Njeru</cp:lastModifiedBy>
  <cp:revision>91</cp:revision>
  <dcterms:created xsi:type="dcterms:W3CDTF">2018-10-31T05:10:30Z</dcterms:created>
  <dcterms:modified xsi:type="dcterms:W3CDTF">2024-09-20T05:20:06Z</dcterms:modified>
</cp:coreProperties>
</file>