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8" r:id="rId2"/>
  </p:sldMasterIdLst>
  <p:notesMasterIdLst>
    <p:notesMasterId r:id="rId52"/>
  </p:notesMasterIdLst>
  <p:sldIdLst>
    <p:sldId id="307" r:id="rId3"/>
    <p:sldId id="374" r:id="rId4"/>
    <p:sldId id="415" r:id="rId5"/>
    <p:sldId id="414" r:id="rId6"/>
    <p:sldId id="393" r:id="rId7"/>
    <p:sldId id="417" r:id="rId8"/>
    <p:sldId id="416" r:id="rId9"/>
    <p:sldId id="375" r:id="rId10"/>
    <p:sldId id="390" r:id="rId11"/>
    <p:sldId id="365" r:id="rId12"/>
    <p:sldId id="366" r:id="rId13"/>
    <p:sldId id="367" r:id="rId14"/>
    <p:sldId id="418" r:id="rId15"/>
    <p:sldId id="449" r:id="rId16"/>
    <p:sldId id="420" r:id="rId17"/>
    <p:sldId id="421" r:id="rId18"/>
    <p:sldId id="422" r:id="rId19"/>
    <p:sldId id="423" r:id="rId20"/>
    <p:sldId id="424" r:id="rId21"/>
    <p:sldId id="425" r:id="rId22"/>
    <p:sldId id="426" r:id="rId23"/>
    <p:sldId id="427" r:id="rId24"/>
    <p:sldId id="428" r:id="rId25"/>
    <p:sldId id="429" r:id="rId26"/>
    <p:sldId id="430" r:id="rId27"/>
    <p:sldId id="431" r:id="rId28"/>
    <p:sldId id="432" r:id="rId29"/>
    <p:sldId id="433" r:id="rId30"/>
    <p:sldId id="434" r:id="rId31"/>
    <p:sldId id="435" r:id="rId32"/>
    <p:sldId id="436" r:id="rId33"/>
    <p:sldId id="437" r:id="rId34"/>
    <p:sldId id="438" r:id="rId35"/>
    <p:sldId id="439" r:id="rId36"/>
    <p:sldId id="440" r:id="rId37"/>
    <p:sldId id="441" r:id="rId38"/>
    <p:sldId id="442" r:id="rId39"/>
    <p:sldId id="443" r:id="rId40"/>
    <p:sldId id="444" r:id="rId41"/>
    <p:sldId id="445" r:id="rId42"/>
    <p:sldId id="446" r:id="rId43"/>
    <p:sldId id="447" r:id="rId44"/>
    <p:sldId id="448" r:id="rId45"/>
    <p:sldId id="419" r:id="rId46"/>
    <p:sldId id="397" r:id="rId47"/>
    <p:sldId id="413" r:id="rId48"/>
    <p:sldId id="388" r:id="rId49"/>
    <p:sldId id="389" r:id="rId50"/>
    <p:sldId id="331"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5996" autoAdjust="0"/>
  </p:normalViewPr>
  <p:slideViewPr>
    <p:cSldViewPr snapToGrid="0">
      <p:cViewPr varScale="1">
        <p:scale>
          <a:sx n="73" d="100"/>
          <a:sy n="73" d="100"/>
        </p:scale>
        <p:origin x="61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26AA9F-331F-487C-88A0-32843F43BE6C}" type="datetimeFigureOut">
              <a:rPr lang="en-US" smtClean="0"/>
              <a:t>5/24/2023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688352-7C3F-43AB-878C-F90983B14462}" type="slidenum">
              <a:rPr lang="en-US" smtClean="0"/>
              <a:t>‹#›</a:t>
            </a:fld>
            <a:endParaRPr lang="en-US"/>
          </a:p>
        </p:txBody>
      </p:sp>
    </p:spTree>
    <p:extLst>
      <p:ext uri="{BB962C8B-B14F-4D97-AF65-F5344CB8AC3E}">
        <p14:creationId xmlns:p14="http://schemas.microsoft.com/office/powerpoint/2010/main" val="59910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5B95DC-CEAF-44D7-AFDC-EB5CAEBE03E2}" type="slidenum">
              <a:rPr lang="en-US"/>
              <a:pPr/>
              <a:t>49</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ru-RU"/>
          </a:p>
        </p:txBody>
      </p:sp>
    </p:spTree>
    <p:extLst>
      <p:ext uri="{BB962C8B-B14F-4D97-AF65-F5344CB8AC3E}">
        <p14:creationId xmlns:p14="http://schemas.microsoft.com/office/powerpoint/2010/main" val="1904467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535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a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49788" y="1817076"/>
            <a:ext cx="3243381" cy="3083169"/>
          </a:xfrm>
          <a:prstGeom prst="rect">
            <a:avLst/>
          </a:prstGeom>
        </p:spPr>
      </p:pic>
    </p:spTree>
    <p:extLst>
      <p:ext uri="{BB962C8B-B14F-4D97-AF65-F5344CB8AC3E}">
        <p14:creationId xmlns:p14="http://schemas.microsoft.com/office/powerpoint/2010/main" val="83251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862168"/>
      </p:ext>
    </p:extLst>
  </p:cSld>
  <p:clrMap bg1="lt1" tx1="dk1" bg2="lt2" tx2="dk2" accent1="accent1" accent2="accent2" accent3="accent3" accent4="accent4" accent5="accent5" accent6="accent6" hlink="hlink" folHlink="folHlink"/>
  <p:sldLayoutIdLst>
    <p:sldLayoutId id="2147483669" r:id="rId1"/>
    <p:sldLayoutId id="2147483670"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877" y="2778369"/>
            <a:ext cx="9777046" cy="3302001"/>
          </a:xfrm>
        </p:spPr>
        <p:txBody>
          <a:bodyPr>
            <a:noAutofit/>
          </a:bodyPr>
          <a:lstStyle/>
          <a:p>
            <a:pPr algn="ctr"/>
            <a:r>
              <a:rPr lang="en-US" sz="4400" b="1" dirty="0" smtClean="0"/>
              <a:t>BDM 411:BUSINESS </a:t>
            </a:r>
            <a:r>
              <a:rPr lang="en-US" sz="4400" b="1" dirty="0" smtClean="0"/>
              <a:t>INTELLIGENCE AND ANALYTICS</a:t>
            </a:r>
            <a:r>
              <a:rPr lang="en-US" sz="4400" b="1" dirty="0"/>
              <a:t/>
            </a:r>
            <a:br>
              <a:rPr lang="en-US" sz="4400" b="1" dirty="0"/>
            </a:br>
            <a:r>
              <a:rPr lang="en-US" sz="1600" dirty="0" smtClean="0"/>
              <a:t>LECTURE </a:t>
            </a:r>
            <a:r>
              <a:rPr lang="en-US" sz="1600" dirty="0" smtClean="0"/>
              <a:t>3: BIG </a:t>
            </a:r>
            <a:r>
              <a:rPr lang="en-US" sz="1600" dirty="0" smtClean="0"/>
              <a:t>DATA ANALYTICS AND DATA MINING</a:t>
            </a: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3812" y="621689"/>
            <a:ext cx="4090988" cy="1453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08688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fontScale="90000"/>
          </a:bodyPr>
          <a:lstStyle/>
          <a:p>
            <a:r>
              <a:rPr lang="en-US" b="1" dirty="0" smtClean="0"/>
              <a:t>CHARACTERISTICS OF BIG DATA</a:t>
            </a:r>
            <a:r>
              <a:rPr lang="en-US" b="1" dirty="0"/>
              <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952651" y="1375804"/>
            <a:ext cx="8226101" cy="4597945"/>
          </a:xfrm>
          <a:prstGeom prst="rect">
            <a:avLst/>
          </a:prstGeom>
        </p:spPr>
      </p:pic>
    </p:spTree>
    <p:extLst>
      <p:ext uri="{BB962C8B-B14F-4D97-AF65-F5344CB8AC3E}">
        <p14:creationId xmlns:p14="http://schemas.microsoft.com/office/powerpoint/2010/main" val="3286793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fontScale="90000"/>
          </a:bodyPr>
          <a:lstStyle/>
          <a:p>
            <a:r>
              <a:rPr lang="en-US" b="1" dirty="0" smtClean="0"/>
              <a:t>STAGES OF BIG DATA ANALYTICS</a:t>
            </a:r>
            <a:r>
              <a:rPr lang="en-US" b="1" dirty="0"/>
              <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388787" y="908274"/>
            <a:ext cx="9337920" cy="5016008"/>
          </a:xfrm>
          <a:prstGeom prst="rect">
            <a:avLst/>
          </a:prstGeom>
        </p:spPr>
      </p:pic>
    </p:spTree>
    <p:extLst>
      <p:ext uri="{BB962C8B-B14F-4D97-AF65-F5344CB8AC3E}">
        <p14:creationId xmlns:p14="http://schemas.microsoft.com/office/powerpoint/2010/main" val="37275217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fontScale="90000"/>
          </a:bodyPr>
          <a:lstStyle/>
          <a:p>
            <a:r>
              <a:rPr lang="en-US" b="1" dirty="0" smtClean="0"/>
              <a:t>TOOLS USED IN BIG DATA ANALYTICS</a:t>
            </a:r>
            <a:r>
              <a:rPr lang="en-US" b="1" dirty="0"/>
              <a:t/>
            </a:r>
            <a:br>
              <a:rPr lang="en-US" b="1" dirty="0"/>
            </a:br>
            <a:endParaRPr lang="en-US" dirty="0"/>
          </a:p>
        </p:txBody>
      </p:sp>
      <p:sp>
        <p:nvSpPr>
          <p:cNvPr id="3" name="Content Placeholder 2"/>
          <p:cNvSpPr>
            <a:spLocks noGrp="1"/>
          </p:cNvSpPr>
          <p:nvPr>
            <p:ph idx="1"/>
          </p:nvPr>
        </p:nvSpPr>
        <p:spPr>
          <a:xfrm>
            <a:off x="296334" y="819150"/>
            <a:ext cx="10600266" cy="5886449"/>
          </a:xfrm>
        </p:spPr>
        <p:txBody>
          <a:bodyPr>
            <a:normAutofit/>
          </a:bodyPr>
          <a:lstStyle/>
          <a:p>
            <a:pPr fontAlgn="base"/>
            <a:r>
              <a:rPr lang="en-US" sz="2000" dirty="0"/>
              <a:t> </a:t>
            </a:r>
            <a:endParaRPr lang="en-US" dirty="0"/>
          </a:p>
        </p:txBody>
      </p:sp>
      <p:pic>
        <p:nvPicPr>
          <p:cNvPr id="4" name="Picture 3"/>
          <p:cNvPicPr>
            <a:picLocks noChangeAspect="1"/>
          </p:cNvPicPr>
          <p:nvPr/>
        </p:nvPicPr>
        <p:blipFill>
          <a:blip r:embed="rId2"/>
          <a:stretch>
            <a:fillRect/>
          </a:stretch>
        </p:blipFill>
        <p:spPr>
          <a:xfrm>
            <a:off x="0" y="666748"/>
            <a:ext cx="9697791" cy="6191251"/>
          </a:xfrm>
          <a:prstGeom prst="rect">
            <a:avLst/>
          </a:prstGeom>
        </p:spPr>
      </p:pic>
    </p:spTree>
    <p:extLst>
      <p:ext uri="{BB962C8B-B14F-4D97-AF65-F5344CB8AC3E}">
        <p14:creationId xmlns:p14="http://schemas.microsoft.com/office/powerpoint/2010/main" val="875069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2022"/>
            <a:ext cx="10578801" cy="729803"/>
          </a:xfrm>
        </p:spPr>
        <p:txBody>
          <a:bodyPr>
            <a:normAutofit/>
          </a:bodyPr>
          <a:lstStyle/>
          <a:p>
            <a:r>
              <a:rPr lang="en-US" sz="2800" b="1" dirty="0" smtClean="0"/>
              <a:t>Characteristics of Data for Good Decision Making</a:t>
            </a:r>
            <a:endParaRPr lang="en-US" sz="2800" b="1" dirty="0"/>
          </a:p>
        </p:txBody>
      </p:sp>
      <p:pic>
        <p:nvPicPr>
          <p:cNvPr id="3074" name="Picture 2" descr="Image result for characteristics of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487" y="834741"/>
            <a:ext cx="9092485" cy="54265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318490" y="6508123"/>
            <a:ext cx="2890535" cy="369332"/>
          </a:xfrm>
          <a:prstGeom prst="rect">
            <a:avLst/>
          </a:prstGeom>
          <a:noFill/>
        </p:spPr>
        <p:txBody>
          <a:bodyPr wrap="none" rtlCol="0">
            <a:spAutoFit/>
          </a:bodyPr>
          <a:lstStyle/>
          <a:p>
            <a:r>
              <a:rPr lang="en-US" dirty="0"/>
              <a:t>Source: speakingdata blog</a:t>
            </a:r>
          </a:p>
        </p:txBody>
      </p:sp>
    </p:spTree>
    <p:extLst>
      <p:ext uri="{BB962C8B-B14F-4D97-AF65-F5344CB8AC3E}">
        <p14:creationId xmlns:p14="http://schemas.microsoft.com/office/powerpoint/2010/main" val="3259386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877" y="2778369"/>
            <a:ext cx="9777046" cy="3302001"/>
          </a:xfrm>
        </p:spPr>
        <p:txBody>
          <a:bodyPr>
            <a:noAutofit/>
          </a:bodyPr>
          <a:lstStyle/>
          <a:p>
            <a:pPr algn="ctr"/>
            <a:r>
              <a:rPr lang="en-US" sz="4400" b="1" dirty="0"/>
              <a:t/>
            </a:r>
            <a:br>
              <a:rPr lang="en-US" sz="4400" b="1" dirty="0"/>
            </a:br>
            <a:r>
              <a:rPr lang="en-US" sz="4400" dirty="0" smtClean="0"/>
              <a:t>LECTURE </a:t>
            </a:r>
            <a:r>
              <a:rPr lang="en-US" sz="4400" dirty="0"/>
              <a:t>3</a:t>
            </a:r>
            <a:r>
              <a:rPr lang="en-US" sz="4400" dirty="0" smtClean="0"/>
              <a:t>: </a:t>
            </a:r>
            <a:br>
              <a:rPr lang="en-US" sz="4400" dirty="0" smtClean="0"/>
            </a:br>
            <a:r>
              <a:rPr lang="en-US" sz="4400" dirty="0" smtClean="0"/>
              <a:t>INTRODUCTION DATA MINING</a:t>
            </a:r>
            <a:endParaRPr lang="en-US" sz="4400" dirty="0"/>
          </a:p>
        </p:txBody>
      </p:sp>
    </p:spTree>
    <p:extLst>
      <p:ext uri="{BB962C8B-B14F-4D97-AF65-F5344CB8AC3E}">
        <p14:creationId xmlns:p14="http://schemas.microsoft.com/office/powerpoint/2010/main" val="3536741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2708"/>
          </a:xfrm>
        </p:spPr>
        <p:txBody>
          <a:bodyPr>
            <a:normAutofit fontScale="90000"/>
          </a:bodyPr>
          <a:lstStyle/>
          <a:p>
            <a:pPr algn="ctr"/>
            <a:r>
              <a:rPr lang="en-US" b="1" dirty="0" smtClean="0">
                <a:solidFill>
                  <a:schemeClr val="tx1"/>
                </a:solidFill>
                <a:latin typeface="Aharoni" pitchFamily="2" charset="-79"/>
                <a:cs typeface="Aharoni" pitchFamily="2" charset="-79"/>
              </a:rPr>
              <a:t>OUTLINE</a:t>
            </a:r>
            <a:endParaRPr lang="en-US" dirty="0">
              <a:solidFill>
                <a:schemeClr val="tx1"/>
              </a:solidFill>
            </a:endParaRPr>
          </a:p>
        </p:txBody>
      </p:sp>
      <p:sp>
        <p:nvSpPr>
          <p:cNvPr id="3" name="Content Placeholder 2"/>
          <p:cNvSpPr>
            <a:spLocks noGrp="1"/>
          </p:cNvSpPr>
          <p:nvPr>
            <p:ph idx="1"/>
          </p:nvPr>
        </p:nvSpPr>
        <p:spPr>
          <a:xfrm>
            <a:off x="323850" y="1104900"/>
            <a:ext cx="9753600" cy="5334000"/>
          </a:xfrm>
        </p:spPr>
        <p:txBody>
          <a:bodyPr>
            <a:normAutofit/>
          </a:bodyPr>
          <a:lstStyle/>
          <a:p>
            <a:pPr lvl="2"/>
            <a:r>
              <a:rPr lang="en-US" sz="3600" dirty="0" smtClean="0"/>
              <a:t>Tasks in Data mining </a:t>
            </a:r>
            <a:endParaRPr lang="en-US" sz="3600" dirty="0"/>
          </a:p>
          <a:p>
            <a:pPr lvl="2"/>
            <a:r>
              <a:rPr lang="en-US" sz="3600" dirty="0" smtClean="0"/>
              <a:t>Data mining Process</a:t>
            </a:r>
          </a:p>
          <a:p>
            <a:pPr lvl="2"/>
            <a:r>
              <a:rPr lang="en-US" sz="3600" dirty="0" smtClean="0"/>
              <a:t>Classification of Data mining Systems</a:t>
            </a:r>
            <a:endParaRPr lang="en-US" sz="3600" dirty="0"/>
          </a:p>
          <a:p>
            <a:pPr lvl="2"/>
            <a:r>
              <a:rPr lang="en-US" sz="3600" dirty="0" smtClean="0"/>
              <a:t>Major issues in Data mining</a:t>
            </a:r>
          </a:p>
          <a:p>
            <a:pPr marL="914400" lvl="2" indent="0">
              <a:buNone/>
            </a:pPr>
            <a:endParaRPr lang="en-US" sz="4000" b="1" i="1" dirty="0"/>
          </a:p>
          <a:p>
            <a:pPr marL="0" indent="0">
              <a:buNone/>
            </a:pPr>
            <a:endParaRPr lang="en-US" sz="2400" dirty="0" smtClean="0"/>
          </a:p>
          <a:p>
            <a:pPr marL="0" indent="0">
              <a:buNone/>
            </a:pPr>
            <a:endParaRPr lang="en-US" sz="2400" dirty="0"/>
          </a:p>
          <a:p>
            <a:pPr marL="0" indent="0">
              <a:buNone/>
            </a:pPr>
            <a:endParaRPr lang="en-US" sz="2400" dirty="0"/>
          </a:p>
          <a:p>
            <a:pPr marL="0" indent="0">
              <a:buNone/>
            </a:pPr>
            <a:endParaRPr lang="en-US" sz="2400" dirty="0"/>
          </a:p>
          <a:p>
            <a:pPr marL="0" lvl="0" indent="0">
              <a:buNone/>
            </a:pPr>
            <a:endParaRPr lang="en-US" sz="2400" dirty="0"/>
          </a:p>
        </p:txBody>
      </p:sp>
    </p:spTree>
    <p:extLst>
      <p:ext uri="{BB962C8B-B14F-4D97-AF65-F5344CB8AC3E}">
        <p14:creationId xmlns:p14="http://schemas.microsoft.com/office/powerpoint/2010/main" val="1694313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184" y="666750"/>
            <a:ext cx="8596668" cy="562708"/>
          </a:xfrm>
        </p:spPr>
        <p:txBody>
          <a:bodyPr>
            <a:normAutofit fontScale="90000"/>
          </a:bodyPr>
          <a:lstStyle/>
          <a:p>
            <a:pPr algn="ctr"/>
            <a:r>
              <a:rPr lang="en-US" b="1" dirty="0" smtClean="0">
                <a:solidFill>
                  <a:schemeClr val="tx1"/>
                </a:solidFill>
                <a:latin typeface="Aharoni" pitchFamily="2" charset="-79"/>
                <a:cs typeface="Aharoni" pitchFamily="2" charset="-79"/>
              </a:rPr>
              <a:t>Introduction </a:t>
            </a:r>
            <a:endParaRPr lang="en-US" dirty="0">
              <a:solidFill>
                <a:schemeClr val="tx1"/>
              </a:solidFill>
            </a:endParaRPr>
          </a:p>
        </p:txBody>
      </p:sp>
      <p:sp>
        <p:nvSpPr>
          <p:cNvPr id="3" name="Content Placeholder 2"/>
          <p:cNvSpPr>
            <a:spLocks noGrp="1"/>
          </p:cNvSpPr>
          <p:nvPr>
            <p:ph idx="1"/>
          </p:nvPr>
        </p:nvSpPr>
        <p:spPr>
          <a:xfrm>
            <a:off x="234461" y="1125415"/>
            <a:ext cx="10023231" cy="5334000"/>
          </a:xfrm>
        </p:spPr>
        <p:txBody>
          <a:bodyPr>
            <a:normAutofit/>
          </a:bodyPr>
          <a:lstStyle/>
          <a:p>
            <a:pPr marL="0" indent="0">
              <a:buNone/>
            </a:pPr>
            <a:endParaRPr lang="en-US" sz="2400" dirty="0" smtClean="0"/>
          </a:p>
          <a:p>
            <a:pPr marL="0" indent="0">
              <a:buNone/>
            </a:pPr>
            <a:endParaRPr lang="en-US" sz="2400" dirty="0"/>
          </a:p>
          <a:p>
            <a:pPr marL="0" indent="0">
              <a:buNone/>
            </a:pPr>
            <a:endParaRPr lang="en-US" sz="2400" dirty="0"/>
          </a:p>
          <a:p>
            <a:pPr marL="0" indent="0">
              <a:buNone/>
            </a:pPr>
            <a:endParaRPr lang="en-US" sz="2400" dirty="0"/>
          </a:p>
          <a:p>
            <a:pPr marL="0" lvl="0" indent="0">
              <a:buNone/>
            </a:pPr>
            <a:endParaRPr lang="en-US" sz="2400" dirty="0"/>
          </a:p>
        </p:txBody>
      </p:sp>
      <p:sp>
        <p:nvSpPr>
          <p:cNvPr id="4" name="TextBox 3"/>
          <p:cNvSpPr txBox="1"/>
          <p:nvPr/>
        </p:nvSpPr>
        <p:spPr>
          <a:xfrm>
            <a:off x="419100" y="1657350"/>
            <a:ext cx="9982200" cy="3323987"/>
          </a:xfrm>
          <a:prstGeom prst="rect">
            <a:avLst/>
          </a:prstGeom>
          <a:noFill/>
        </p:spPr>
        <p:txBody>
          <a:bodyPr wrap="square" rtlCol="0">
            <a:spAutoFit/>
          </a:bodyPr>
          <a:lstStyle/>
          <a:p>
            <a:r>
              <a:rPr lang="en-US" sz="3200" b="1" dirty="0"/>
              <a:t>Data Mining </a:t>
            </a:r>
            <a:r>
              <a:rPr lang="en-US" sz="3200" dirty="0"/>
              <a:t>is a process of discovering various models, summaries, and derived values from a given collection of data.</a:t>
            </a:r>
          </a:p>
          <a:p>
            <a:r>
              <a:rPr lang="en-US" sz="3200" dirty="0"/>
              <a:t> </a:t>
            </a:r>
          </a:p>
          <a:p>
            <a:r>
              <a:rPr lang="en-US" sz="3200" dirty="0"/>
              <a:t>The general experimental procedure adapted to data-mining problems involves the following steps:</a:t>
            </a:r>
          </a:p>
          <a:p>
            <a:endParaRPr lang="en-US" dirty="0"/>
          </a:p>
        </p:txBody>
      </p:sp>
    </p:spTree>
    <p:extLst>
      <p:ext uri="{BB962C8B-B14F-4D97-AF65-F5344CB8AC3E}">
        <p14:creationId xmlns:p14="http://schemas.microsoft.com/office/powerpoint/2010/main" val="2666360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1352550"/>
            <a:ext cx="10388600" cy="5181600"/>
          </a:xfrm>
        </p:spPr>
        <p:txBody>
          <a:bodyPr>
            <a:normAutofit fontScale="85000" lnSpcReduction="20000"/>
          </a:bodyPr>
          <a:lstStyle/>
          <a:p>
            <a:pPr marL="0" indent="0">
              <a:buNone/>
            </a:pPr>
            <a:r>
              <a:rPr lang="en-US" sz="2800" dirty="0"/>
              <a:t>Data mining involves six common classes of tasks</a:t>
            </a:r>
            <a:r>
              <a:rPr lang="en-US" sz="2800" dirty="0" smtClean="0"/>
              <a:t>:</a:t>
            </a:r>
            <a:endParaRPr lang="en-US" sz="2800" dirty="0"/>
          </a:p>
          <a:p>
            <a:pPr marL="0" indent="0">
              <a:buNone/>
            </a:pPr>
            <a:r>
              <a:rPr lang="en-US" sz="2800" b="1" dirty="0"/>
              <a:t>Anomaly detection (Outlier/change/deviation detection) </a:t>
            </a:r>
            <a:r>
              <a:rPr lang="en-US" sz="2800" dirty="0"/>
              <a:t>–</a:t>
            </a:r>
            <a:r>
              <a:rPr lang="en-US" sz="2800" b="1" dirty="0"/>
              <a:t> </a:t>
            </a:r>
            <a:r>
              <a:rPr lang="en-US" sz="2800" dirty="0"/>
              <a:t>The identification of</a:t>
            </a:r>
            <a:r>
              <a:rPr lang="en-US" sz="2800" b="1" dirty="0"/>
              <a:t> </a:t>
            </a:r>
            <a:r>
              <a:rPr lang="en-US" sz="2800" dirty="0"/>
              <a:t>unusual data records, that might be interesting or data errors that require further investigation.</a:t>
            </a:r>
          </a:p>
          <a:p>
            <a:pPr marL="0" indent="0">
              <a:buNone/>
            </a:pPr>
            <a:endParaRPr lang="en-US" sz="2800" dirty="0"/>
          </a:p>
          <a:p>
            <a:pPr marL="0" indent="0">
              <a:buNone/>
            </a:pPr>
            <a:r>
              <a:rPr lang="en-US" sz="2800" b="1" dirty="0"/>
              <a:t>Association rule learning (Dependency modelling) </a:t>
            </a:r>
            <a:r>
              <a:rPr lang="en-US" sz="2800" dirty="0"/>
              <a:t>–</a:t>
            </a:r>
            <a:r>
              <a:rPr lang="en-US" sz="2800" b="1" dirty="0"/>
              <a:t> </a:t>
            </a:r>
            <a:r>
              <a:rPr lang="en-US" sz="2800" dirty="0"/>
              <a:t>Searches for relationships</a:t>
            </a:r>
            <a:r>
              <a:rPr lang="en-US" sz="2800" b="1" dirty="0"/>
              <a:t> </a:t>
            </a:r>
            <a:r>
              <a:rPr lang="en-US" sz="2800" dirty="0"/>
              <a:t>between variables. For example a supermarket might gather data on customer purchasing habits. Using association rule learning, the supermarket can determine which products are frequently bought together and use this information for marketing purposes. This is sometimes referred to as market basket analysis</a:t>
            </a:r>
            <a:r>
              <a:rPr lang="en-US" sz="2800" dirty="0" smtClean="0"/>
              <a:t>.</a:t>
            </a:r>
            <a:r>
              <a:rPr lang="en-US" sz="2800" dirty="0"/>
              <a:t> </a:t>
            </a:r>
          </a:p>
          <a:p>
            <a:pPr marL="0" indent="0">
              <a:buNone/>
            </a:pPr>
            <a:endParaRPr lang="en-US" sz="2800" b="1" dirty="0"/>
          </a:p>
          <a:p>
            <a:pPr marL="0" indent="0">
              <a:buNone/>
            </a:pPr>
            <a:r>
              <a:rPr lang="en-US" sz="2800" b="1" dirty="0" smtClean="0"/>
              <a:t>Clustering </a:t>
            </a:r>
            <a:r>
              <a:rPr lang="en-US" sz="2800" dirty="0"/>
              <a:t>–</a:t>
            </a:r>
            <a:r>
              <a:rPr lang="en-US" sz="2800" b="1" dirty="0"/>
              <a:t> </a:t>
            </a:r>
            <a:r>
              <a:rPr lang="en-US" sz="2800" dirty="0"/>
              <a:t>is the task of discovering groups and structures in the data that are in some</a:t>
            </a:r>
            <a:r>
              <a:rPr lang="en-US" sz="2800" b="1" dirty="0"/>
              <a:t> </a:t>
            </a:r>
            <a:r>
              <a:rPr lang="en-US" sz="2800" dirty="0"/>
              <a:t>way or another "similar", without using known structures in the data.</a:t>
            </a:r>
          </a:p>
        </p:txBody>
      </p:sp>
      <p:sp>
        <p:nvSpPr>
          <p:cNvPr id="2" name="Title 1"/>
          <p:cNvSpPr>
            <a:spLocks noGrp="1"/>
          </p:cNvSpPr>
          <p:nvPr>
            <p:ph type="title"/>
          </p:nvPr>
        </p:nvSpPr>
        <p:spPr>
          <a:xfrm>
            <a:off x="597877" y="381001"/>
            <a:ext cx="11346473" cy="715963"/>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l"/>
            <a:r>
              <a:rPr lang="en-US" sz="3600" dirty="0" smtClean="0">
                <a:solidFill>
                  <a:schemeClr val="bg1"/>
                </a:solidFill>
              </a:rPr>
              <a:t>Tasks in Data mining</a:t>
            </a:r>
            <a:endParaRPr lang="en-US" sz="3600" dirty="0">
              <a:solidFill>
                <a:schemeClr val="bg1"/>
              </a:solidFill>
            </a:endParaRPr>
          </a:p>
        </p:txBody>
      </p:sp>
    </p:spTree>
    <p:extLst>
      <p:ext uri="{BB962C8B-B14F-4D97-AF65-F5344CB8AC3E}">
        <p14:creationId xmlns:p14="http://schemas.microsoft.com/office/powerpoint/2010/main" val="36236626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1352550"/>
            <a:ext cx="10388600" cy="5181600"/>
          </a:xfrm>
        </p:spPr>
        <p:txBody>
          <a:bodyPr>
            <a:normAutofit/>
          </a:bodyPr>
          <a:lstStyle/>
          <a:p>
            <a:pPr marL="0" indent="0">
              <a:buNone/>
            </a:pPr>
            <a:endParaRPr lang="en-US" sz="2400" dirty="0"/>
          </a:p>
          <a:p>
            <a:r>
              <a:rPr lang="en-US" sz="2400" i="1" dirty="0"/>
              <a:t/>
            </a:r>
            <a:br>
              <a:rPr lang="en-US" sz="2400" i="1" dirty="0"/>
            </a:br>
            <a:r>
              <a:rPr lang="en-US" sz="2400" b="1" dirty="0"/>
              <a:t>Classification </a:t>
            </a:r>
            <a:r>
              <a:rPr lang="en-US" sz="2400" dirty="0"/>
              <a:t>–</a:t>
            </a:r>
            <a:r>
              <a:rPr lang="en-US" sz="2400" b="1" dirty="0"/>
              <a:t> </a:t>
            </a:r>
            <a:r>
              <a:rPr lang="en-US" sz="2400" dirty="0"/>
              <a:t>is the task of generalizing known structure to apply to new data. For</a:t>
            </a:r>
            <a:r>
              <a:rPr lang="en-US" sz="2400" b="1" dirty="0"/>
              <a:t> </a:t>
            </a:r>
            <a:r>
              <a:rPr lang="en-US" sz="2400" dirty="0"/>
              <a:t>example, an e-mail program might attempt to classify an e-mail as "legitimate" or as "spam". </a:t>
            </a:r>
          </a:p>
          <a:p>
            <a:pPr lvl="0"/>
            <a:r>
              <a:rPr lang="en-US" sz="2400" b="1" dirty="0"/>
              <a:t>Regression </a:t>
            </a:r>
            <a:r>
              <a:rPr lang="en-US" sz="2400" dirty="0"/>
              <a:t>–</a:t>
            </a:r>
            <a:r>
              <a:rPr lang="en-US" sz="2400" b="1" dirty="0"/>
              <a:t> </a:t>
            </a:r>
            <a:r>
              <a:rPr lang="en-US" sz="2400" dirty="0"/>
              <a:t>attempts to find a function which models the data with the least error.</a:t>
            </a:r>
          </a:p>
          <a:p>
            <a:r>
              <a:rPr lang="en-US" sz="2400" b="1" dirty="0"/>
              <a:t>Summarization </a:t>
            </a:r>
            <a:r>
              <a:rPr lang="en-US" sz="2400" dirty="0"/>
              <a:t>–</a:t>
            </a:r>
            <a:r>
              <a:rPr lang="en-US" sz="2400" b="1" dirty="0"/>
              <a:t> </a:t>
            </a:r>
            <a:r>
              <a:rPr lang="en-US" sz="2400" dirty="0"/>
              <a:t>providing a more compact representation of the data set, including</a:t>
            </a:r>
            <a:r>
              <a:rPr lang="en-US" sz="2400" b="1" dirty="0"/>
              <a:t> </a:t>
            </a:r>
            <a:r>
              <a:rPr lang="en-US" sz="2400" dirty="0"/>
              <a:t>visualization and report generation.</a:t>
            </a:r>
          </a:p>
        </p:txBody>
      </p:sp>
      <p:sp>
        <p:nvSpPr>
          <p:cNvPr id="2" name="Title 1"/>
          <p:cNvSpPr>
            <a:spLocks noGrp="1"/>
          </p:cNvSpPr>
          <p:nvPr>
            <p:ph type="title"/>
          </p:nvPr>
        </p:nvSpPr>
        <p:spPr>
          <a:xfrm>
            <a:off x="597877" y="381001"/>
            <a:ext cx="11346473" cy="715963"/>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l"/>
            <a:r>
              <a:rPr lang="en-US" sz="3600" dirty="0" smtClean="0">
                <a:solidFill>
                  <a:schemeClr val="bg1"/>
                </a:solidFill>
              </a:rPr>
              <a:t>Tasks in Data mining</a:t>
            </a:r>
            <a:endParaRPr lang="en-US" sz="3600" dirty="0">
              <a:solidFill>
                <a:schemeClr val="bg1"/>
              </a:solidFill>
            </a:endParaRPr>
          </a:p>
        </p:txBody>
      </p:sp>
    </p:spTree>
    <p:extLst>
      <p:ext uri="{BB962C8B-B14F-4D97-AF65-F5344CB8AC3E}">
        <p14:creationId xmlns:p14="http://schemas.microsoft.com/office/powerpoint/2010/main" val="1238531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1352550"/>
            <a:ext cx="10388600" cy="5181600"/>
          </a:xfrm>
        </p:spPr>
        <p:txBody>
          <a:bodyPr>
            <a:normAutofit/>
          </a:bodyPr>
          <a:lstStyle/>
          <a:p>
            <a:pPr marL="0" indent="0">
              <a:buNone/>
            </a:pPr>
            <a:r>
              <a:rPr lang="en-US" sz="2800" b="1" dirty="0"/>
              <a:t>State the problem and formulate the </a:t>
            </a:r>
            <a:r>
              <a:rPr lang="en-US" sz="2800" b="1" dirty="0" smtClean="0"/>
              <a:t>hypothesis</a:t>
            </a:r>
          </a:p>
          <a:p>
            <a:pPr marL="0" indent="0">
              <a:buNone/>
            </a:pPr>
            <a:endParaRPr lang="en-US" sz="2800" dirty="0"/>
          </a:p>
          <a:p>
            <a:r>
              <a:rPr lang="en-US" sz="2800" dirty="0" smtClean="0"/>
              <a:t>Gathering domain-specific </a:t>
            </a:r>
            <a:r>
              <a:rPr lang="en-US" sz="2800" dirty="0"/>
              <a:t>knowledge and experience are usually necessary in order to come up with a meaningful problem statement. </a:t>
            </a:r>
            <a:endParaRPr lang="en-US" sz="2800" dirty="0" smtClean="0"/>
          </a:p>
          <a:p>
            <a:r>
              <a:rPr lang="en-US" sz="2800" dirty="0" smtClean="0"/>
              <a:t>The </a:t>
            </a:r>
            <a:r>
              <a:rPr lang="en-US" sz="2800" dirty="0"/>
              <a:t>modeler usually specifies a set of variables for the unknown dependency and, if possible, a general form of this dependency as an initial hypothesis. </a:t>
            </a:r>
            <a:endParaRPr lang="en-US" sz="2800" dirty="0" smtClean="0"/>
          </a:p>
          <a:p>
            <a:r>
              <a:rPr lang="en-US" sz="2800" dirty="0"/>
              <a:t>C</a:t>
            </a:r>
            <a:r>
              <a:rPr lang="en-US" sz="2800" dirty="0" smtClean="0"/>
              <a:t>lose </a:t>
            </a:r>
            <a:r>
              <a:rPr lang="en-US" sz="2800" dirty="0"/>
              <a:t>interaction between the data-mining expert and the application </a:t>
            </a:r>
            <a:r>
              <a:rPr lang="en-US" sz="2800" dirty="0" smtClean="0"/>
              <a:t>expert.</a:t>
            </a:r>
            <a:endParaRPr lang="en-US" sz="2800" dirty="0"/>
          </a:p>
          <a:p>
            <a:pPr marL="0" indent="0">
              <a:buNone/>
            </a:pPr>
            <a:endParaRPr lang="en-US" sz="2800" dirty="0"/>
          </a:p>
        </p:txBody>
      </p:sp>
      <p:sp>
        <p:nvSpPr>
          <p:cNvPr id="2" name="Title 1"/>
          <p:cNvSpPr>
            <a:spLocks noGrp="1"/>
          </p:cNvSpPr>
          <p:nvPr>
            <p:ph type="title"/>
          </p:nvPr>
        </p:nvSpPr>
        <p:spPr>
          <a:xfrm>
            <a:off x="597877" y="381001"/>
            <a:ext cx="11346473" cy="715963"/>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3600" dirty="0" smtClean="0">
                <a:solidFill>
                  <a:schemeClr val="bg1"/>
                </a:solidFill>
              </a:rPr>
              <a:t>Data mining Process</a:t>
            </a:r>
            <a:endParaRPr lang="en-US" sz="3600" dirty="0">
              <a:solidFill>
                <a:schemeClr val="bg1"/>
              </a:solidFill>
            </a:endParaRPr>
          </a:p>
        </p:txBody>
      </p:sp>
    </p:spTree>
    <p:extLst>
      <p:ext uri="{BB962C8B-B14F-4D97-AF65-F5344CB8AC3E}">
        <p14:creationId xmlns:p14="http://schemas.microsoft.com/office/powerpoint/2010/main" val="408783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fontScale="90000"/>
          </a:bodyPr>
          <a:lstStyle/>
          <a:p>
            <a:r>
              <a:rPr lang="en-US" b="1" dirty="0" smtClean="0"/>
              <a:t>INTRODUCTION TO BIG DATA ANALYTICS</a:t>
            </a:r>
            <a:r>
              <a:rPr lang="en-US" b="1" dirty="0"/>
              <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450760" y="1262131"/>
            <a:ext cx="9416549" cy="4752304"/>
          </a:xfrm>
          <a:prstGeom prst="rect">
            <a:avLst/>
          </a:prstGeom>
        </p:spPr>
      </p:pic>
    </p:spTree>
    <p:extLst>
      <p:ext uri="{BB962C8B-B14F-4D97-AF65-F5344CB8AC3E}">
        <p14:creationId xmlns:p14="http://schemas.microsoft.com/office/powerpoint/2010/main" val="845577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1352550"/>
            <a:ext cx="10388600" cy="5181600"/>
          </a:xfrm>
        </p:spPr>
        <p:txBody>
          <a:bodyPr>
            <a:normAutofit/>
          </a:bodyPr>
          <a:lstStyle/>
          <a:p>
            <a:pPr marL="0" indent="0">
              <a:buNone/>
            </a:pPr>
            <a:r>
              <a:rPr lang="en-US" sz="2800" b="1" dirty="0"/>
              <a:t>2. Collect the data</a:t>
            </a:r>
            <a:endParaRPr lang="en-US" sz="2800" dirty="0"/>
          </a:p>
          <a:p>
            <a:r>
              <a:rPr lang="en-US" sz="2800" dirty="0" smtClean="0"/>
              <a:t>Concerned with Generation and gathering of data</a:t>
            </a:r>
          </a:p>
          <a:p>
            <a:pPr marL="0" indent="0">
              <a:buNone/>
            </a:pPr>
            <a:r>
              <a:rPr lang="en-US" sz="2800" dirty="0"/>
              <a:t>In general, there are two distinct </a:t>
            </a:r>
            <a:r>
              <a:rPr lang="en-US" sz="2800" dirty="0" smtClean="0"/>
              <a:t>possibilities:</a:t>
            </a:r>
          </a:p>
          <a:p>
            <a:pPr marL="0" indent="0">
              <a:buNone/>
            </a:pPr>
            <a:r>
              <a:rPr lang="en-US" sz="2800" dirty="0"/>
              <a:t>The first is when the data-generation process is under the control of an expert (modeler): this approach is known as a </a:t>
            </a:r>
            <a:r>
              <a:rPr lang="en-US" sz="2800" b="1" dirty="0"/>
              <a:t>designed experiment</a:t>
            </a:r>
            <a:r>
              <a:rPr lang="en-US" sz="2800" dirty="0"/>
              <a:t>. </a:t>
            </a:r>
            <a:endParaRPr lang="en-US" sz="2800" dirty="0" smtClean="0"/>
          </a:p>
          <a:p>
            <a:pPr marL="0" indent="0">
              <a:buNone/>
            </a:pPr>
            <a:r>
              <a:rPr lang="en-US" sz="2800" dirty="0"/>
              <a:t>The second possibility is when the expert cannot influence the data- generation process: this is known as the </a:t>
            </a:r>
            <a:r>
              <a:rPr lang="en-US" sz="2800" b="1" dirty="0"/>
              <a:t>observational approach</a:t>
            </a:r>
            <a:r>
              <a:rPr lang="en-US" sz="2800" dirty="0"/>
              <a:t>. </a:t>
            </a:r>
          </a:p>
        </p:txBody>
      </p:sp>
      <p:sp>
        <p:nvSpPr>
          <p:cNvPr id="2" name="Title 1"/>
          <p:cNvSpPr>
            <a:spLocks noGrp="1"/>
          </p:cNvSpPr>
          <p:nvPr>
            <p:ph type="title"/>
          </p:nvPr>
        </p:nvSpPr>
        <p:spPr>
          <a:xfrm>
            <a:off x="597877" y="381001"/>
            <a:ext cx="11346473" cy="715963"/>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3600" dirty="0" smtClean="0">
                <a:solidFill>
                  <a:schemeClr val="bg1"/>
                </a:solidFill>
              </a:rPr>
              <a:t>Data mining Process</a:t>
            </a:r>
            <a:endParaRPr lang="en-US" sz="3600" dirty="0">
              <a:solidFill>
                <a:schemeClr val="bg1"/>
              </a:solidFill>
            </a:endParaRPr>
          </a:p>
        </p:txBody>
      </p:sp>
    </p:spTree>
    <p:extLst>
      <p:ext uri="{BB962C8B-B14F-4D97-AF65-F5344CB8AC3E}">
        <p14:creationId xmlns:p14="http://schemas.microsoft.com/office/powerpoint/2010/main" val="25128031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1352550"/>
            <a:ext cx="10388600" cy="5181600"/>
          </a:xfrm>
        </p:spPr>
        <p:txBody>
          <a:bodyPr>
            <a:normAutofit lnSpcReduction="10000"/>
          </a:bodyPr>
          <a:lstStyle/>
          <a:p>
            <a:pPr marL="0" indent="0">
              <a:buNone/>
            </a:pPr>
            <a:r>
              <a:rPr lang="en-US" sz="2800" b="1" dirty="0"/>
              <a:t>3. Preprocessing the </a:t>
            </a:r>
            <a:r>
              <a:rPr lang="en-US" sz="2800" b="1" dirty="0" smtClean="0"/>
              <a:t>data</a:t>
            </a:r>
          </a:p>
          <a:p>
            <a:pPr marL="0" indent="0">
              <a:buNone/>
            </a:pPr>
            <a:r>
              <a:rPr lang="en-US" sz="2800" dirty="0"/>
              <a:t>In the observational setting, data are usually "collected" from the existing </a:t>
            </a:r>
            <a:r>
              <a:rPr lang="en-US" sz="2800" dirty="0" err="1"/>
              <a:t>databses</a:t>
            </a:r>
            <a:r>
              <a:rPr lang="en-US" sz="2800" dirty="0"/>
              <a:t>, data warehouses, and data marts. Data preprocessing usually includes at least two common tasks</a:t>
            </a:r>
            <a:r>
              <a:rPr lang="en-US" sz="2800" dirty="0" smtClean="0"/>
              <a:t>:</a:t>
            </a:r>
          </a:p>
          <a:p>
            <a:pPr marL="0" indent="0">
              <a:buNone/>
            </a:pPr>
            <a:endParaRPr lang="en-US" sz="2800" dirty="0"/>
          </a:p>
          <a:p>
            <a:pPr lvl="0"/>
            <a:r>
              <a:rPr lang="en-US" sz="2800" b="1" dirty="0"/>
              <a:t>Outlier detection (and removal) </a:t>
            </a:r>
            <a:r>
              <a:rPr lang="en-US" sz="2800" dirty="0"/>
              <a:t>–</a:t>
            </a:r>
            <a:r>
              <a:rPr lang="en-US" sz="2800" b="1" dirty="0"/>
              <a:t> </a:t>
            </a:r>
            <a:r>
              <a:rPr lang="en-US" sz="2800" dirty="0"/>
              <a:t>Outliers are unusual data values that are not</a:t>
            </a:r>
            <a:r>
              <a:rPr lang="en-US" sz="2800" b="1" dirty="0"/>
              <a:t> </a:t>
            </a:r>
            <a:r>
              <a:rPr lang="en-US" sz="2800" dirty="0"/>
              <a:t>consistent with most observations</a:t>
            </a:r>
            <a:r>
              <a:rPr lang="en-US" sz="2800" dirty="0" smtClean="0"/>
              <a:t>.</a:t>
            </a:r>
          </a:p>
          <a:p>
            <a:pPr marL="0" lvl="0" indent="0">
              <a:buNone/>
            </a:pPr>
            <a:endParaRPr lang="en-US" sz="2800" dirty="0"/>
          </a:p>
          <a:p>
            <a:pPr lvl="0"/>
            <a:r>
              <a:rPr lang="en-US" sz="2800" dirty="0" smtClean="0"/>
              <a:t> </a:t>
            </a:r>
            <a:r>
              <a:rPr lang="en-US" sz="2800" dirty="0"/>
              <a:t>Commonly, outliers result from measurement errors, coding and recording errors, and, sometimes, are natural, abnormal values. </a:t>
            </a:r>
            <a:endParaRPr lang="en-US" sz="2800" dirty="0" smtClean="0"/>
          </a:p>
          <a:p>
            <a:pPr marL="0" indent="0">
              <a:buNone/>
            </a:pPr>
            <a:endParaRPr lang="en-US" sz="2800" dirty="0"/>
          </a:p>
        </p:txBody>
      </p:sp>
      <p:sp>
        <p:nvSpPr>
          <p:cNvPr id="2" name="Title 1"/>
          <p:cNvSpPr>
            <a:spLocks noGrp="1"/>
          </p:cNvSpPr>
          <p:nvPr>
            <p:ph type="title"/>
          </p:nvPr>
        </p:nvSpPr>
        <p:spPr>
          <a:xfrm>
            <a:off x="597877" y="381001"/>
            <a:ext cx="11346473" cy="715963"/>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3600" dirty="0" smtClean="0">
                <a:solidFill>
                  <a:schemeClr val="bg1"/>
                </a:solidFill>
              </a:rPr>
              <a:t>Data mining Process</a:t>
            </a:r>
            <a:endParaRPr lang="en-US" sz="3600" dirty="0">
              <a:solidFill>
                <a:schemeClr val="bg1"/>
              </a:solidFill>
            </a:endParaRPr>
          </a:p>
        </p:txBody>
      </p:sp>
    </p:spTree>
    <p:extLst>
      <p:ext uri="{BB962C8B-B14F-4D97-AF65-F5344CB8AC3E}">
        <p14:creationId xmlns:p14="http://schemas.microsoft.com/office/powerpoint/2010/main" val="23610873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1352550"/>
            <a:ext cx="10388600" cy="5181600"/>
          </a:xfrm>
        </p:spPr>
        <p:txBody>
          <a:bodyPr>
            <a:normAutofit/>
          </a:bodyPr>
          <a:lstStyle/>
          <a:p>
            <a:pPr marL="0" indent="0">
              <a:buNone/>
            </a:pPr>
            <a:r>
              <a:rPr lang="en-US" sz="2800" b="1" dirty="0"/>
              <a:t>3. Preprocessing the </a:t>
            </a:r>
            <a:r>
              <a:rPr lang="en-US" sz="2800" b="1" dirty="0" smtClean="0"/>
              <a:t>data Cont’d</a:t>
            </a:r>
          </a:p>
          <a:p>
            <a:pPr marL="0" indent="0">
              <a:buNone/>
            </a:pPr>
            <a:r>
              <a:rPr lang="en-US" sz="2800" b="1" dirty="0"/>
              <a:t>Scaling, encoding, and selecting features </a:t>
            </a:r>
            <a:r>
              <a:rPr lang="en-US" sz="2800" dirty="0"/>
              <a:t>–</a:t>
            </a:r>
            <a:r>
              <a:rPr lang="en-US" sz="2800" b="1" dirty="0"/>
              <a:t> </a:t>
            </a:r>
            <a:r>
              <a:rPr lang="en-US" sz="2800" dirty="0"/>
              <a:t>Data preprocessing includes several steps</a:t>
            </a:r>
            <a:r>
              <a:rPr lang="en-US" sz="2800" b="1" dirty="0"/>
              <a:t> </a:t>
            </a:r>
            <a:r>
              <a:rPr lang="en-US" sz="2800" dirty="0"/>
              <a:t>such as variable scaling and different types of encoding. </a:t>
            </a:r>
            <a:endParaRPr lang="en-US" sz="2800" dirty="0" smtClean="0"/>
          </a:p>
          <a:p>
            <a:pPr marL="0" indent="0">
              <a:buNone/>
            </a:pPr>
            <a:endParaRPr lang="en-US" sz="2800" dirty="0"/>
          </a:p>
          <a:p>
            <a:pPr marL="0" indent="0">
              <a:buNone/>
            </a:pPr>
            <a:endParaRPr lang="en-US" sz="2800" dirty="0" smtClean="0"/>
          </a:p>
          <a:p>
            <a:pPr lvl="0"/>
            <a:r>
              <a:rPr lang="en-US" sz="2800" dirty="0"/>
              <a:t>For example, one feature </a:t>
            </a:r>
            <a:r>
              <a:rPr lang="en-US" sz="2800" dirty="0" smtClean="0"/>
              <a:t>with the </a:t>
            </a:r>
            <a:r>
              <a:rPr lang="en-US" sz="2800" dirty="0"/>
              <a:t>range [0, 1] and the other with the range [−100, 1000] will not have the same weights in the applied technique; </a:t>
            </a:r>
          </a:p>
        </p:txBody>
      </p:sp>
      <p:sp>
        <p:nvSpPr>
          <p:cNvPr id="2" name="Title 1"/>
          <p:cNvSpPr>
            <a:spLocks noGrp="1"/>
          </p:cNvSpPr>
          <p:nvPr>
            <p:ph type="title"/>
          </p:nvPr>
        </p:nvSpPr>
        <p:spPr>
          <a:xfrm>
            <a:off x="597877" y="381001"/>
            <a:ext cx="11346473" cy="715963"/>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3600" dirty="0" smtClean="0">
                <a:solidFill>
                  <a:schemeClr val="bg1"/>
                </a:solidFill>
              </a:rPr>
              <a:t>Data mining Process</a:t>
            </a:r>
            <a:endParaRPr lang="en-US" sz="3600" dirty="0">
              <a:solidFill>
                <a:schemeClr val="bg1"/>
              </a:solidFill>
            </a:endParaRPr>
          </a:p>
        </p:txBody>
      </p:sp>
    </p:spTree>
    <p:extLst>
      <p:ext uri="{BB962C8B-B14F-4D97-AF65-F5344CB8AC3E}">
        <p14:creationId xmlns:p14="http://schemas.microsoft.com/office/powerpoint/2010/main" val="1722687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1352550"/>
            <a:ext cx="10388600" cy="5181600"/>
          </a:xfrm>
        </p:spPr>
        <p:txBody>
          <a:bodyPr>
            <a:normAutofit/>
          </a:bodyPr>
          <a:lstStyle/>
          <a:p>
            <a:pPr marL="0" indent="0">
              <a:buNone/>
            </a:pPr>
            <a:r>
              <a:rPr lang="en-US" sz="2800" b="1" dirty="0"/>
              <a:t>4. Estimate </a:t>
            </a:r>
            <a:r>
              <a:rPr lang="en-US" sz="2800" b="1" dirty="0" smtClean="0"/>
              <a:t>the model</a:t>
            </a:r>
          </a:p>
          <a:p>
            <a:pPr marL="0" indent="0">
              <a:buNone/>
            </a:pPr>
            <a:r>
              <a:rPr lang="en-US" sz="3200" dirty="0"/>
              <a:t>The selection and implementation of the appropriate data-mining technique is the main task in this phase. </a:t>
            </a:r>
            <a:endParaRPr lang="en-US" sz="3200" dirty="0" smtClean="0"/>
          </a:p>
          <a:p>
            <a:pPr marL="0" indent="0">
              <a:buNone/>
            </a:pPr>
            <a:endParaRPr lang="en-US" sz="3200" dirty="0"/>
          </a:p>
          <a:p>
            <a:pPr marL="0" indent="0">
              <a:buNone/>
            </a:pPr>
            <a:r>
              <a:rPr lang="en-US" sz="3200" dirty="0" smtClean="0"/>
              <a:t>This </a:t>
            </a:r>
            <a:r>
              <a:rPr lang="en-US" sz="3200" dirty="0"/>
              <a:t>process is not straightforward; usually, in practice, the implementation is based on several models, and selecting the best one is an additional task. </a:t>
            </a:r>
          </a:p>
        </p:txBody>
      </p:sp>
      <p:sp>
        <p:nvSpPr>
          <p:cNvPr id="2" name="Title 1"/>
          <p:cNvSpPr>
            <a:spLocks noGrp="1"/>
          </p:cNvSpPr>
          <p:nvPr>
            <p:ph type="title"/>
          </p:nvPr>
        </p:nvSpPr>
        <p:spPr>
          <a:xfrm>
            <a:off x="597877" y="381001"/>
            <a:ext cx="11346473" cy="715963"/>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3600" dirty="0" smtClean="0">
                <a:solidFill>
                  <a:schemeClr val="bg1"/>
                </a:solidFill>
              </a:rPr>
              <a:t>Data mining Process</a:t>
            </a:r>
            <a:endParaRPr lang="en-US" sz="3600" dirty="0">
              <a:solidFill>
                <a:schemeClr val="bg1"/>
              </a:solidFill>
            </a:endParaRPr>
          </a:p>
        </p:txBody>
      </p:sp>
    </p:spTree>
    <p:extLst>
      <p:ext uri="{BB962C8B-B14F-4D97-AF65-F5344CB8AC3E}">
        <p14:creationId xmlns:p14="http://schemas.microsoft.com/office/powerpoint/2010/main" val="13276561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1352550"/>
            <a:ext cx="10388600" cy="5181600"/>
          </a:xfrm>
        </p:spPr>
        <p:txBody>
          <a:bodyPr>
            <a:normAutofit/>
          </a:bodyPr>
          <a:lstStyle/>
          <a:p>
            <a:pPr marL="0" indent="0">
              <a:buNone/>
            </a:pPr>
            <a:r>
              <a:rPr lang="en-US" sz="2800" b="1" dirty="0" smtClean="0"/>
              <a:t>5</a:t>
            </a:r>
            <a:r>
              <a:rPr lang="en-US" sz="2800" b="1" dirty="0"/>
              <a:t>. Interpret the model and draw </a:t>
            </a:r>
            <a:r>
              <a:rPr lang="en-US" sz="2800" b="1" dirty="0" smtClean="0"/>
              <a:t>conclusions</a:t>
            </a:r>
          </a:p>
          <a:p>
            <a:pPr marL="0" indent="0">
              <a:buNone/>
            </a:pPr>
            <a:r>
              <a:rPr lang="en-US" sz="3200" dirty="0"/>
              <a:t>Modern data-mining methods are expected to yield highly accurate results using high dimensional models. </a:t>
            </a:r>
            <a:endParaRPr lang="en-US" sz="3200" dirty="0" smtClean="0"/>
          </a:p>
          <a:p>
            <a:pPr marL="0" indent="0">
              <a:buNone/>
            </a:pPr>
            <a:endParaRPr lang="en-US" sz="3200" dirty="0"/>
          </a:p>
          <a:p>
            <a:pPr marL="0" indent="0">
              <a:buNone/>
            </a:pPr>
            <a:r>
              <a:rPr lang="en-US" sz="3200" dirty="0" smtClean="0"/>
              <a:t>The </a:t>
            </a:r>
            <a:r>
              <a:rPr lang="en-US" sz="3200" dirty="0"/>
              <a:t>problem of interpreting these models, also very important, is considered a separate task, with specific techniques to validate the results. </a:t>
            </a:r>
          </a:p>
        </p:txBody>
      </p:sp>
      <p:sp>
        <p:nvSpPr>
          <p:cNvPr id="2" name="Title 1"/>
          <p:cNvSpPr>
            <a:spLocks noGrp="1"/>
          </p:cNvSpPr>
          <p:nvPr>
            <p:ph type="title"/>
          </p:nvPr>
        </p:nvSpPr>
        <p:spPr>
          <a:xfrm>
            <a:off x="597877" y="381001"/>
            <a:ext cx="11346473" cy="715963"/>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3600" dirty="0" smtClean="0">
                <a:solidFill>
                  <a:schemeClr val="bg1"/>
                </a:solidFill>
              </a:rPr>
              <a:t>Data mining Process</a:t>
            </a:r>
            <a:endParaRPr lang="en-US" sz="3600" dirty="0">
              <a:solidFill>
                <a:schemeClr val="bg1"/>
              </a:solidFill>
            </a:endParaRPr>
          </a:p>
        </p:txBody>
      </p:sp>
    </p:spTree>
    <p:extLst>
      <p:ext uri="{BB962C8B-B14F-4D97-AF65-F5344CB8AC3E}">
        <p14:creationId xmlns:p14="http://schemas.microsoft.com/office/powerpoint/2010/main" val="4494008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1000316" cy="800100"/>
          </a:xfrm>
        </p:spPr>
        <p:txBody>
          <a:bodyPr/>
          <a:lstStyle/>
          <a:p>
            <a:pPr algn="ctr"/>
            <a:r>
              <a:rPr lang="en-US" dirty="0" smtClean="0"/>
              <a:t>Data mining Process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9850" y="1314450"/>
            <a:ext cx="6218238" cy="5219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21052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2708"/>
          </a:xfrm>
        </p:spPr>
        <p:txBody>
          <a:bodyPr>
            <a:normAutofit fontScale="90000"/>
          </a:bodyPr>
          <a:lstStyle/>
          <a:p>
            <a:pPr algn="ctr"/>
            <a:endParaRPr lang="en-US" dirty="0">
              <a:solidFill>
                <a:schemeClr val="tx1"/>
              </a:solidFill>
            </a:endParaRPr>
          </a:p>
        </p:txBody>
      </p:sp>
      <p:sp>
        <p:nvSpPr>
          <p:cNvPr id="3" name="Content Placeholder 2"/>
          <p:cNvSpPr>
            <a:spLocks noGrp="1"/>
          </p:cNvSpPr>
          <p:nvPr>
            <p:ph idx="1"/>
          </p:nvPr>
        </p:nvSpPr>
        <p:spPr>
          <a:xfrm>
            <a:off x="323850" y="1104900"/>
            <a:ext cx="9753600" cy="5334000"/>
          </a:xfrm>
        </p:spPr>
        <p:txBody>
          <a:bodyPr>
            <a:normAutofit/>
          </a:bodyPr>
          <a:lstStyle/>
          <a:p>
            <a:pPr lvl="2"/>
            <a:r>
              <a:rPr lang="en-US" sz="4000" dirty="0"/>
              <a:t>Data Cleaning techniques</a:t>
            </a:r>
          </a:p>
          <a:p>
            <a:pPr lvl="2"/>
            <a:r>
              <a:rPr lang="en-US" sz="4000" dirty="0"/>
              <a:t>Data Integration techniques</a:t>
            </a:r>
          </a:p>
          <a:p>
            <a:pPr lvl="2"/>
            <a:r>
              <a:rPr lang="en-US" sz="4000" dirty="0"/>
              <a:t>Data Transformation techniques</a:t>
            </a:r>
          </a:p>
          <a:p>
            <a:pPr lvl="2"/>
            <a:r>
              <a:rPr lang="en-US" sz="4000" dirty="0"/>
              <a:t>Data Reduction techniques</a:t>
            </a:r>
            <a:endParaRPr lang="en-US" sz="4000" b="1" i="1" dirty="0"/>
          </a:p>
          <a:p>
            <a:pPr marL="0" indent="0">
              <a:buNone/>
            </a:pPr>
            <a:endParaRPr lang="en-US" sz="2400" dirty="0" smtClean="0"/>
          </a:p>
          <a:p>
            <a:pPr marL="0" indent="0">
              <a:buNone/>
            </a:pPr>
            <a:endParaRPr lang="en-US" sz="2400" dirty="0"/>
          </a:p>
          <a:p>
            <a:pPr marL="0" indent="0">
              <a:buNone/>
            </a:pPr>
            <a:endParaRPr lang="en-US" sz="2400" dirty="0"/>
          </a:p>
          <a:p>
            <a:pPr marL="0" indent="0">
              <a:buNone/>
            </a:pPr>
            <a:endParaRPr lang="en-US" sz="2400" dirty="0"/>
          </a:p>
          <a:p>
            <a:pPr marL="0" lvl="0" indent="0">
              <a:buNone/>
            </a:pPr>
            <a:endParaRPr lang="en-US" sz="2400" dirty="0"/>
          </a:p>
        </p:txBody>
      </p:sp>
    </p:spTree>
    <p:extLst>
      <p:ext uri="{BB962C8B-B14F-4D97-AF65-F5344CB8AC3E}">
        <p14:creationId xmlns:p14="http://schemas.microsoft.com/office/powerpoint/2010/main" val="2830428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1352550"/>
            <a:ext cx="10388600" cy="5181600"/>
          </a:xfrm>
        </p:spPr>
        <p:txBody>
          <a:bodyPr>
            <a:normAutofit/>
          </a:bodyPr>
          <a:lstStyle/>
          <a:p>
            <a:pPr lvl="2"/>
            <a:r>
              <a:rPr lang="en-US" sz="4000" dirty="0"/>
              <a:t>Data Cleaning techniques</a:t>
            </a:r>
          </a:p>
          <a:p>
            <a:pPr lvl="2"/>
            <a:r>
              <a:rPr lang="en-US" sz="4000" dirty="0"/>
              <a:t>Data Integration techniques</a:t>
            </a:r>
          </a:p>
          <a:p>
            <a:pPr lvl="2"/>
            <a:r>
              <a:rPr lang="en-US" sz="4000" dirty="0"/>
              <a:t>Data Transformation techniques</a:t>
            </a:r>
          </a:p>
          <a:p>
            <a:pPr lvl="2"/>
            <a:r>
              <a:rPr lang="en-US" sz="4000" dirty="0"/>
              <a:t>Data Reduction techniques</a:t>
            </a:r>
            <a:endParaRPr lang="en-US" sz="4000" b="1" i="1" dirty="0"/>
          </a:p>
          <a:p>
            <a:pPr marL="0" indent="0">
              <a:buNone/>
            </a:pPr>
            <a:endParaRPr lang="en-US" sz="2800" dirty="0"/>
          </a:p>
        </p:txBody>
      </p:sp>
      <p:sp>
        <p:nvSpPr>
          <p:cNvPr id="2" name="Title 1"/>
          <p:cNvSpPr>
            <a:spLocks noGrp="1"/>
          </p:cNvSpPr>
          <p:nvPr>
            <p:ph type="title"/>
          </p:nvPr>
        </p:nvSpPr>
        <p:spPr>
          <a:xfrm>
            <a:off x="597877" y="381001"/>
            <a:ext cx="11346473" cy="715963"/>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dirty="0" smtClean="0">
                <a:solidFill>
                  <a:schemeClr val="bg1"/>
                </a:solidFill>
              </a:rPr>
              <a:t>Data Preprocessing Techniques </a:t>
            </a:r>
            <a:endParaRPr lang="en-US" sz="3600" dirty="0">
              <a:solidFill>
                <a:schemeClr val="bg1"/>
              </a:solidFill>
            </a:endParaRPr>
          </a:p>
        </p:txBody>
      </p:sp>
    </p:spTree>
    <p:extLst>
      <p:ext uri="{BB962C8B-B14F-4D97-AF65-F5344CB8AC3E}">
        <p14:creationId xmlns:p14="http://schemas.microsoft.com/office/powerpoint/2010/main" val="1113990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1352550"/>
            <a:ext cx="10617200" cy="5181600"/>
          </a:xfrm>
        </p:spPr>
        <p:txBody>
          <a:bodyPr>
            <a:normAutofit/>
          </a:bodyPr>
          <a:lstStyle/>
          <a:p>
            <a:pPr marL="0" indent="0">
              <a:buNone/>
            </a:pPr>
            <a:r>
              <a:rPr lang="en-US" sz="2800" b="1" i="1" dirty="0"/>
              <a:t>Data Integration</a:t>
            </a:r>
            <a:r>
              <a:rPr lang="en-US" sz="2800" b="1" i="1" dirty="0" smtClean="0"/>
              <a:t>:</a:t>
            </a:r>
            <a:endParaRPr lang="en-US" sz="2800" dirty="0"/>
          </a:p>
          <a:p>
            <a:pPr marL="0" indent="0">
              <a:buNone/>
            </a:pPr>
            <a:r>
              <a:rPr lang="en-US" sz="2800" dirty="0"/>
              <a:t>It combines data from multiple sources into a coherent data store, as in data warehousing. </a:t>
            </a:r>
            <a:endParaRPr lang="en-US" sz="2800" dirty="0" smtClean="0"/>
          </a:p>
          <a:p>
            <a:pPr marL="0" indent="0">
              <a:buNone/>
            </a:pPr>
            <a:r>
              <a:rPr lang="en-US" sz="2800" dirty="0" smtClean="0"/>
              <a:t>These </a:t>
            </a:r>
            <a:r>
              <a:rPr lang="en-US" sz="2800" dirty="0"/>
              <a:t>sources may include multiple databases, data cubes, or flat files.</a:t>
            </a:r>
          </a:p>
          <a:p>
            <a:pPr marL="0" indent="0">
              <a:buNone/>
            </a:pPr>
            <a:endParaRPr lang="en-US" sz="2800" dirty="0"/>
          </a:p>
        </p:txBody>
      </p:sp>
      <p:sp>
        <p:nvSpPr>
          <p:cNvPr id="2" name="Title 1"/>
          <p:cNvSpPr>
            <a:spLocks noGrp="1"/>
          </p:cNvSpPr>
          <p:nvPr>
            <p:ph type="title"/>
          </p:nvPr>
        </p:nvSpPr>
        <p:spPr>
          <a:xfrm>
            <a:off x="597877" y="381001"/>
            <a:ext cx="11346473" cy="715963"/>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dirty="0" smtClean="0">
                <a:solidFill>
                  <a:schemeClr val="bg1"/>
                </a:solidFill>
              </a:rPr>
              <a:t>Data Preprocessing Techniques-Integration </a:t>
            </a:r>
            <a:endParaRPr lang="en-US" sz="3600" dirty="0">
              <a:solidFill>
                <a:schemeClr val="bg1"/>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2450" y="3487692"/>
            <a:ext cx="4191000" cy="3141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2751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1162050"/>
            <a:ext cx="10782300" cy="5562600"/>
          </a:xfrm>
        </p:spPr>
        <p:txBody>
          <a:bodyPr>
            <a:normAutofit lnSpcReduction="10000"/>
          </a:bodyPr>
          <a:lstStyle/>
          <a:p>
            <a:pPr marL="0" indent="0">
              <a:buNone/>
            </a:pPr>
            <a:r>
              <a:rPr lang="en-US" sz="2800" b="1" dirty="0">
                <a:latin typeface="Times New Roman" panose="02020603050405020304" pitchFamily="18" charset="0"/>
                <a:cs typeface="Times New Roman" panose="02020603050405020304" pitchFamily="18" charset="0"/>
              </a:rPr>
              <a:t>Issues in Data integration</a:t>
            </a:r>
            <a:r>
              <a:rPr lang="en-US" sz="2800" b="1"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p>
          <a:p>
            <a:pPr marL="0" lvl="0" indent="0">
              <a:buNone/>
            </a:pPr>
            <a:r>
              <a:rPr lang="en-US" sz="2800" b="1" dirty="0">
                <a:latin typeface="Times New Roman" panose="02020603050405020304" pitchFamily="18" charset="0"/>
                <a:cs typeface="Times New Roman" panose="02020603050405020304" pitchFamily="18" charset="0"/>
              </a:rPr>
              <a:t>Schema integration and object </a:t>
            </a:r>
            <a:r>
              <a:rPr lang="en-US" sz="2800" b="1" dirty="0" smtClean="0">
                <a:latin typeface="Times New Roman" panose="02020603050405020304" pitchFamily="18" charset="0"/>
                <a:cs typeface="Times New Roman" panose="02020603050405020304" pitchFamily="18" charset="0"/>
              </a:rPr>
              <a:t>matching:</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How </a:t>
            </a:r>
            <a:r>
              <a:rPr lang="en-US" sz="2800" dirty="0">
                <a:latin typeface="Times New Roman" panose="02020603050405020304" pitchFamily="18" charset="0"/>
                <a:cs typeface="Times New Roman" panose="02020603050405020304" pitchFamily="18" charset="0"/>
              </a:rPr>
              <a:t>can the data analyst or the computer be sure that customer id in one database and customer number in another reference to the same attribute</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lvl="0" indent="0">
              <a:buNone/>
            </a:pPr>
            <a:r>
              <a:rPr lang="en-US" sz="2800" b="1" dirty="0">
                <a:latin typeface="Times New Roman" panose="02020603050405020304" pitchFamily="18" charset="0"/>
                <a:cs typeface="Times New Roman" panose="02020603050405020304" pitchFamily="18" charset="0"/>
              </a:rPr>
              <a:t>Redundancy</a:t>
            </a:r>
            <a:r>
              <a:rPr lang="en-US" sz="2800" b="1"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An attribute (such as annual revenue, for instance) may be redundant if it can be derived from another attribute or set of attributes. Inconsistencies in attribute or dimension naming can also cause redundancies in the resulting data set.</a:t>
            </a:r>
          </a:p>
          <a:p>
            <a:pPr marL="0" indent="0">
              <a:buNone/>
            </a:pPr>
            <a:r>
              <a:rPr lang="en-US" sz="2800" b="1" dirty="0">
                <a:latin typeface="Times New Roman" panose="02020603050405020304" pitchFamily="18" charset="0"/>
                <a:cs typeface="Times New Roman" panose="02020603050405020304" pitchFamily="18" charset="0"/>
              </a:rPr>
              <a:t>D</a:t>
            </a:r>
            <a:r>
              <a:rPr lang="en-US" sz="2800" b="1" dirty="0" smtClean="0">
                <a:latin typeface="Times New Roman" panose="02020603050405020304" pitchFamily="18" charset="0"/>
                <a:cs typeface="Times New Roman" panose="02020603050405020304" pitchFamily="18" charset="0"/>
              </a:rPr>
              <a:t>etection </a:t>
            </a:r>
            <a:r>
              <a:rPr lang="en-US" sz="2800" b="1" dirty="0">
                <a:latin typeface="Times New Roman" panose="02020603050405020304" pitchFamily="18" charset="0"/>
                <a:cs typeface="Times New Roman" panose="02020603050405020304" pitchFamily="18" charset="0"/>
              </a:rPr>
              <a:t>and resolution of data value conflicts</a:t>
            </a:r>
            <a:r>
              <a:rPr lang="en-US" sz="2800" b="1"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For the same real-world entity, attribute values from different sources may differ</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p>
          <a:p>
            <a:pPr marL="0" indent="0">
              <a:buNone/>
            </a:pPr>
            <a:endParaRPr lang="en-US" sz="2800" dirty="0"/>
          </a:p>
        </p:txBody>
      </p:sp>
      <p:sp>
        <p:nvSpPr>
          <p:cNvPr id="2" name="Title 1"/>
          <p:cNvSpPr>
            <a:spLocks noGrp="1"/>
          </p:cNvSpPr>
          <p:nvPr>
            <p:ph type="title"/>
          </p:nvPr>
        </p:nvSpPr>
        <p:spPr>
          <a:xfrm>
            <a:off x="597877" y="381001"/>
            <a:ext cx="11346473" cy="715963"/>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dirty="0" smtClean="0">
                <a:solidFill>
                  <a:schemeClr val="bg1"/>
                </a:solidFill>
              </a:rPr>
              <a:t>Data Preprocessing Techniques-Integration </a:t>
            </a:r>
            <a:endParaRPr lang="en-US" sz="3600" dirty="0">
              <a:solidFill>
                <a:schemeClr val="bg1"/>
              </a:solidFill>
            </a:endParaRPr>
          </a:p>
        </p:txBody>
      </p:sp>
    </p:spTree>
    <p:extLst>
      <p:ext uri="{BB962C8B-B14F-4D97-AF65-F5344CB8AC3E}">
        <p14:creationId xmlns:p14="http://schemas.microsoft.com/office/powerpoint/2010/main" val="4113653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fontScale="90000"/>
          </a:bodyPr>
          <a:lstStyle/>
          <a:p>
            <a:r>
              <a:rPr lang="en-US" b="1" dirty="0" smtClean="0"/>
              <a:t>INTRODUCTION TO BIG DATA ANALYTICS</a:t>
            </a:r>
            <a:r>
              <a:rPr lang="en-US" b="1" dirty="0"/>
              <a:t/>
            </a:r>
            <a:br>
              <a:rPr lang="en-US" b="1" dirty="0"/>
            </a:br>
            <a:endParaRPr lang="en-US" dirty="0"/>
          </a:p>
        </p:txBody>
      </p:sp>
      <p:sp>
        <p:nvSpPr>
          <p:cNvPr id="6" name="Content Placeholder 5"/>
          <p:cNvSpPr>
            <a:spLocks noGrp="1"/>
          </p:cNvSpPr>
          <p:nvPr>
            <p:ph idx="1"/>
          </p:nvPr>
        </p:nvSpPr>
        <p:spPr>
          <a:xfrm>
            <a:off x="3451538" y="1085850"/>
            <a:ext cx="6722772" cy="4233125"/>
          </a:xfrm>
        </p:spPr>
        <p:txBody>
          <a:bodyPr>
            <a:normAutofit/>
          </a:bodyPr>
          <a:lstStyle/>
          <a:p>
            <a:pPr marL="0" indent="0">
              <a:buNone/>
            </a:pPr>
            <a:endParaRPr lang="en-US" sz="2800" b="1" dirty="0" smtClean="0"/>
          </a:p>
          <a:p>
            <a:pPr marL="0" indent="0">
              <a:buNone/>
            </a:pPr>
            <a:r>
              <a:rPr lang="en-US" sz="2800" b="1" dirty="0" smtClean="0"/>
              <a:t>Definition:</a:t>
            </a:r>
          </a:p>
          <a:p>
            <a:pPr marL="0" indent="0">
              <a:buNone/>
            </a:pPr>
            <a:endParaRPr lang="en-US" sz="1100" b="1" dirty="0" smtClean="0"/>
          </a:p>
          <a:p>
            <a:pPr marL="0" indent="0">
              <a:buNone/>
            </a:pPr>
            <a:r>
              <a:rPr lang="en-US" sz="2800" dirty="0" smtClean="0"/>
              <a:t>Refers to datasets whose size is beyond the ability of typical database software tools to capture, store, manage and analyze.</a:t>
            </a:r>
          </a:p>
          <a:p>
            <a:pPr marL="0" indent="0" algn="r">
              <a:buNone/>
            </a:pPr>
            <a:r>
              <a:rPr lang="en-US" sz="1400" i="1" dirty="0" err="1" smtClean="0"/>
              <a:t>Sedkaouli</a:t>
            </a:r>
            <a:r>
              <a:rPr lang="en-US" sz="1400" i="1" dirty="0" smtClean="0"/>
              <a:t> S. (2018)</a:t>
            </a:r>
            <a:endParaRPr lang="en-US" sz="1400" i="1" dirty="0"/>
          </a:p>
        </p:txBody>
      </p:sp>
      <p:pic>
        <p:nvPicPr>
          <p:cNvPr id="8" name="Content Placeholder 4"/>
          <p:cNvPicPr>
            <a:picLocks noChangeAspect="1"/>
          </p:cNvPicPr>
          <p:nvPr/>
        </p:nvPicPr>
        <p:blipFill rotWithShape="1">
          <a:blip r:embed="rId2"/>
          <a:srcRect t="897" b="8621"/>
          <a:stretch/>
        </p:blipFill>
        <p:spPr>
          <a:xfrm>
            <a:off x="206062" y="1120462"/>
            <a:ext cx="3245476" cy="3490175"/>
          </a:xfrm>
          <a:prstGeom prst="rect">
            <a:avLst/>
          </a:prstGeom>
        </p:spPr>
      </p:pic>
    </p:spTree>
    <p:extLst>
      <p:ext uri="{BB962C8B-B14F-4D97-AF65-F5344CB8AC3E}">
        <p14:creationId xmlns:p14="http://schemas.microsoft.com/office/powerpoint/2010/main" val="27895027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1162050"/>
            <a:ext cx="10782300" cy="5562600"/>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In data transformation, the data are transformed or consolidated into forms appropriate for mining</a:t>
            </a:r>
            <a:r>
              <a:rPr lang="en-US" sz="2800" dirty="0" smtClean="0">
                <a:latin typeface="Times New Roman" panose="02020603050405020304" pitchFamily="18" charset="0"/>
                <a:cs typeface="Times New Roman" panose="02020603050405020304" pitchFamily="18" charset="0"/>
              </a:rPr>
              <a:t>.</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Data transformation can involve the following</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Smoothing</a:t>
            </a:r>
            <a:r>
              <a:rPr lang="en-US" sz="2800" dirty="0">
                <a:latin typeface="Times New Roman" panose="02020603050405020304" pitchFamily="18" charset="0"/>
                <a:cs typeface="Times New Roman" panose="02020603050405020304" pitchFamily="18" charset="0"/>
              </a:rPr>
              <a:t>, this works to remove noise from the data. Such techniques include binning,</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regression, and </a:t>
            </a:r>
            <a:r>
              <a:rPr lang="en-US" sz="2800" dirty="0" smtClean="0">
                <a:latin typeface="Times New Roman" panose="02020603050405020304" pitchFamily="18" charset="0"/>
                <a:cs typeface="Times New Roman" panose="02020603050405020304" pitchFamily="18" charset="0"/>
              </a:rPr>
              <a:t>clustering</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Aggregation</a:t>
            </a:r>
            <a:r>
              <a:rPr lang="en-US" sz="2800" dirty="0">
                <a:latin typeface="Times New Roman" panose="02020603050405020304" pitchFamily="18" charset="0"/>
                <a:cs typeface="Times New Roman" panose="02020603050405020304" pitchFamily="18" charset="0"/>
              </a:rPr>
              <a:t>, where summary or aggregation operations are applied to the data. For</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example, the daily sales data may be aggregated so as to compute monthly and annual total amounts. This step is typically used in constructing a data cube for analysis of the data at multiple granularities.</a:t>
            </a:r>
          </a:p>
          <a:p>
            <a:pPr marL="0" indent="0">
              <a:buNone/>
            </a:pPr>
            <a:endParaRPr lang="en-US" sz="2800" dirty="0"/>
          </a:p>
        </p:txBody>
      </p:sp>
      <p:sp>
        <p:nvSpPr>
          <p:cNvPr id="2" name="Title 1"/>
          <p:cNvSpPr>
            <a:spLocks noGrp="1"/>
          </p:cNvSpPr>
          <p:nvPr>
            <p:ph type="title"/>
          </p:nvPr>
        </p:nvSpPr>
        <p:spPr>
          <a:xfrm>
            <a:off x="597877" y="381001"/>
            <a:ext cx="11346473" cy="715963"/>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dirty="0" smtClean="0">
                <a:solidFill>
                  <a:schemeClr val="bg1"/>
                </a:solidFill>
              </a:rPr>
              <a:t>Data Preprocessing Techniques-</a:t>
            </a:r>
            <a:r>
              <a:rPr lang="en-US" dirty="0">
                <a:solidFill>
                  <a:schemeClr val="bg1"/>
                </a:solidFill>
              </a:rPr>
              <a:t>Data </a:t>
            </a:r>
            <a:r>
              <a:rPr lang="en-US" dirty="0" smtClean="0">
                <a:solidFill>
                  <a:schemeClr val="bg1"/>
                </a:solidFill>
              </a:rPr>
              <a:t>Transformation </a:t>
            </a:r>
            <a:endParaRPr lang="en-US" sz="3600" dirty="0">
              <a:solidFill>
                <a:schemeClr val="bg1"/>
              </a:solidFill>
            </a:endParaRPr>
          </a:p>
        </p:txBody>
      </p:sp>
    </p:spTree>
    <p:extLst>
      <p:ext uri="{BB962C8B-B14F-4D97-AF65-F5344CB8AC3E}">
        <p14:creationId xmlns:p14="http://schemas.microsoft.com/office/powerpoint/2010/main" val="20921483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1162050"/>
            <a:ext cx="10782300" cy="5562600"/>
          </a:xfrm>
        </p:spPr>
        <p:txBody>
          <a:bodyPr>
            <a:normAutofit/>
          </a:bodyPr>
          <a:lstStyle/>
          <a:p>
            <a:r>
              <a:rPr lang="en-US" sz="2800" b="1" dirty="0">
                <a:latin typeface="Times New Roman" panose="02020603050405020304" pitchFamily="18" charset="0"/>
                <a:cs typeface="Times New Roman" panose="02020603050405020304" pitchFamily="18" charset="0"/>
              </a:rPr>
              <a:t>Generalization of the data</a:t>
            </a:r>
            <a:r>
              <a:rPr lang="en-US" sz="2800" dirty="0">
                <a:latin typeface="Times New Roman" panose="02020603050405020304" pitchFamily="18" charset="0"/>
                <a:cs typeface="Times New Roman" panose="02020603050405020304" pitchFamily="18" charset="0"/>
              </a:rPr>
              <a:t>, where low-level or ―primitive‖ (raw) data are replaced</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by higher-level concepts through the use of concept hierarchies. For example, categorical attributes, like street, can be generalized to higher-level concepts, like city or country</a:t>
            </a:r>
            <a:r>
              <a:rPr lang="en-US" sz="2800" dirty="0" smtClean="0">
                <a:latin typeface="Times New Roman" panose="02020603050405020304" pitchFamily="18" charset="0"/>
                <a:cs typeface="Times New Roman" panose="02020603050405020304" pitchFamily="18" charset="0"/>
              </a:rPr>
              <a:t>.</a:t>
            </a:r>
          </a:p>
          <a:p>
            <a:pPr marL="0" indent="0">
              <a:buNone/>
            </a:pP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Normalization</a:t>
            </a:r>
            <a:r>
              <a:rPr lang="en-US" sz="2800" dirty="0">
                <a:latin typeface="Times New Roman" panose="02020603050405020304" pitchFamily="18" charset="0"/>
                <a:cs typeface="Times New Roman" panose="02020603050405020304" pitchFamily="18" charset="0"/>
              </a:rPr>
              <a:t>, where the attribute data are scaled so as to fall within a small</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specified range, such as 1:0 to 1:0, or 0:0 to 1:0</a:t>
            </a:r>
            <a:r>
              <a:rPr lang="en-US" sz="2800" dirty="0" smtClean="0">
                <a:latin typeface="Times New Roman" panose="02020603050405020304" pitchFamily="18" charset="0"/>
                <a:cs typeface="Times New Roman" panose="02020603050405020304" pitchFamily="18" charset="0"/>
              </a:rPr>
              <a:t>.</a:t>
            </a:r>
          </a:p>
          <a:p>
            <a:pPr marL="0" indent="0">
              <a:buNone/>
            </a:pP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Attribute construction </a:t>
            </a:r>
            <a:r>
              <a:rPr lang="en-US" sz="2800" dirty="0">
                <a:latin typeface="Times New Roman" panose="02020603050405020304" pitchFamily="18" charset="0"/>
                <a:cs typeface="Times New Roman" panose="02020603050405020304" pitchFamily="18" charset="0"/>
              </a:rPr>
              <a:t>(or feature construction),where new attributes are constructed and</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added from the given set of attributes to help the mining process.</a:t>
            </a:r>
          </a:p>
          <a:p>
            <a:pPr marL="0" indent="0">
              <a:buNone/>
            </a:pPr>
            <a:endParaRPr lang="en-US" sz="2800" dirty="0"/>
          </a:p>
        </p:txBody>
      </p:sp>
      <p:sp>
        <p:nvSpPr>
          <p:cNvPr id="2" name="Title 1"/>
          <p:cNvSpPr>
            <a:spLocks noGrp="1"/>
          </p:cNvSpPr>
          <p:nvPr>
            <p:ph type="title"/>
          </p:nvPr>
        </p:nvSpPr>
        <p:spPr>
          <a:xfrm>
            <a:off x="597877" y="381001"/>
            <a:ext cx="11346473" cy="715963"/>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dirty="0" smtClean="0">
                <a:solidFill>
                  <a:schemeClr val="bg1"/>
                </a:solidFill>
              </a:rPr>
              <a:t>Data Preprocessing Techniques-</a:t>
            </a:r>
            <a:r>
              <a:rPr lang="en-US" dirty="0">
                <a:solidFill>
                  <a:schemeClr val="bg1"/>
                </a:solidFill>
              </a:rPr>
              <a:t>Data </a:t>
            </a:r>
            <a:r>
              <a:rPr lang="en-US" dirty="0" smtClean="0">
                <a:solidFill>
                  <a:schemeClr val="bg1"/>
                </a:solidFill>
              </a:rPr>
              <a:t>Transformation </a:t>
            </a:r>
            <a:endParaRPr lang="en-US" sz="3600" dirty="0">
              <a:solidFill>
                <a:schemeClr val="bg1"/>
              </a:solidFill>
            </a:endParaRPr>
          </a:p>
        </p:txBody>
      </p:sp>
    </p:spTree>
    <p:extLst>
      <p:ext uri="{BB962C8B-B14F-4D97-AF65-F5344CB8AC3E}">
        <p14:creationId xmlns:p14="http://schemas.microsoft.com/office/powerpoint/2010/main" val="35197452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1162050"/>
            <a:ext cx="10782300" cy="5562600"/>
          </a:xfrm>
        </p:spPr>
        <p:txBody>
          <a:bodyPr>
            <a:normAutofit/>
          </a:bodyPr>
          <a:lstStyle/>
          <a:p>
            <a:pPr marL="0" indent="0">
              <a:buNone/>
            </a:pPr>
            <a:r>
              <a:rPr lang="en-US" sz="2800" dirty="0"/>
              <a:t>Data reduction techniques can be applied to obtain a reduced representation of the data set that is much smaller in volume, yet closely maintains the integrity of the original data. </a:t>
            </a:r>
            <a:endParaRPr lang="en-US" sz="2800" dirty="0" smtClean="0"/>
          </a:p>
          <a:p>
            <a:pPr marL="0" indent="0">
              <a:buNone/>
            </a:pPr>
            <a:endParaRPr lang="en-US" sz="2800" dirty="0"/>
          </a:p>
          <a:p>
            <a:pPr marL="0" indent="0">
              <a:buNone/>
            </a:pPr>
            <a:r>
              <a:rPr lang="en-US" sz="2800" dirty="0" smtClean="0"/>
              <a:t>That </a:t>
            </a:r>
            <a:r>
              <a:rPr lang="en-US" sz="2800" dirty="0"/>
              <a:t>is, mining on the reduced data set should be more efficient yet produce the same (or almost the same) analytical results.</a:t>
            </a:r>
          </a:p>
          <a:p>
            <a:pPr marL="0" indent="0">
              <a:buNone/>
            </a:pPr>
            <a:endParaRPr lang="en-US" sz="2800" dirty="0"/>
          </a:p>
        </p:txBody>
      </p:sp>
      <p:sp>
        <p:nvSpPr>
          <p:cNvPr id="2" name="Title 1"/>
          <p:cNvSpPr>
            <a:spLocks noGrp="1"/>
          </p:cNvSpPr>
          <p:nvPr>
            <p:ph type="title"/>
          </p:nvPr>
        </p:nvSpPr>
        <p:spPr>
          <a:xfrm>
            <a:off x="597877" y="381001"/>
            <a:ext cx="11346473" cy="715963"/>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dirty="0" smtClean="0">
                <a:solidFill>
                  <a:schemeClr val="bg1"/>
                </a:solidFill>
              </a:rPr>
              <a:t>Data Preprocessing Techniques-</a:t>
            </a:r>
            <a:r>
              <a:rPr lang="en-US" dirty="0">
                <a:solidFill>
                  <a:schemeClr val="bg1"/>
                </a:solidFill>
              </a:rPr>
              <a:t>Data </a:t>
            </a:r>
            <a:r>
              <a:rPr lang="en-US" dirty="0" smtClean="0">
                <a:solidFill>
                  <a:schemeClr val="bg1"/>
                </a:solidFill>
              </a:rPr>
              <a:t>Reduction </a:t>
            </a:r>
            <a:endParaRPr lang="en-US" sz="3600" dirty="0">
              <a:solidFill>
                <a:schemeClr val="bg1"/>
              </a:solidFill>
            </a:endParaRPr>
          </a:p>
        </p:txBody>
      </p:sp>
    </p:spTree>
    <p:extLst>
      <p:ext uri="{BB962C8B-B14F-4D97-AF65-F5344CB8AC3E}">
        <p14:creationId xmlns:p14="http://schemas.microsoft.com/office/powerpoint/2010/main" val="41505907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1162050"/>
            <a:ext cx="10782300" cy="5562600"/>
          </a:xfrm>
        </p:spPr>
        <p:txBody>
          <a:bodyPr>
            <a:normAutofit fontScale="92500"/>
          </a:bodyPr>
          <a:lstStyle/>
          <a:p>
            <a:r>
              <a:rPr lang="en-US" sz="2800" dirty="0"/>
              <a:t>Strategies for data reduction include the following</a:t>
            </a:r>
            <a:r>
              <a:rPr lang="en-US" sz="2800" dirty="0" smtClean="0"/>
              <a:t>:</a:t>
            </a:r>
            <a:endParaRPr lang="en-US" sz="2800" dirty="0"/>
          </a:p>
          <a:p>
            <a:r>
              <a:rPr lang="en-US" sz="2800" b="1" dirty="0"/>
              <a:t>Data cube aggregation</a:t>
            </a:r>
            <a:r>
              <a:rPr lang="en-US" sz="2800" dirty="0"/>
              <a:t>, where aggregation operations are applied to the data in</a:t>
            </a:r>
            <a:r>
              <a:rPr lang="en-US" sz="2800" b="1" dirty="0"/>
              <a:t> </a:t>
            </a:r>
            <a:r>
              <a:rPr lang="en-US" sz="2800" dirty="0"/>
              <a:t>the construction of a data cube</a:t>
            </a:r>
            <a:r>
              <a:rPr lang="en-US" sz="2800" dirty="0" smtClean="0"/>
              <a:t>.</a:t>
            </a:r>
            <a:endParaRPr lang="en-US" sz="2800" dirty="0"/>
          </a:p>
          <a:p>
            <a:r>
              <a:rPr lang="en-US" sz="2800" b="1" dirty="0"/>
              <a:t>Attribute subset selection</a:t>
            </a:r>
            <a:r>
              <a:rPr lang="en-US" sz="2800" dirty="0"/>
              <a:t>, where irrelevant, weakly relevant, or redundant attributes or</a:t>
            </a:r>
            <a:r>
              <a:rPr lang="en-US" sz="2800" b="1" dirty="0"/>
              <a:t> </a:t>
            </a:r>
            <a:r>
              <a:rPr lang="en-US" sz="2800" dirty="0"/>
              <a:t>dimensions may be detected and removed</a:t>
            </a:r>
            <a:r>
              <a:rPr lang="en-US" sz="2800" dirty="0" smtClean="0"/>
              <a:t>.</a:t>
            </a:r>
            <a:endParaRPr lang="en-US" sz="2800" dirty="0"/>
          </a:p>
          <a:p>
            <a:r>
              <a:rPr lang="en-US" sz="2800" b="1" dirty="0"/>
              <a:t>Dimensionality reduction</a:t>
            </a:r>
            <a:r>
              <a:rPr lang="en-US" sz="2800" dirty="0"/>
              <a:t>, where encoding mechanisms are used to reduce the dataset</a:t>
            </a:r>
            <a:r>
              <a:rPr lang="en-US" sz="2800" b="1" dirty="0"/>
              <a:t> </a:t>
            </a:r>
            <a:r>
              <a:rPr lang="en-US" sz="2800" dirty="0"/>
              <a:t>size</a:t>
            </a:r>
            <a:r>
              <a:rPr lang="en-US" sz="2800" dirty="0" smtClean="0"/>
              <a:t>.</a:t>
            </a:r>
            <a:endParaRPr lang="en-US" sz="2800" dirty="0"/>
          </a:p>
          <a:p>
            <a:r>
              <a:rPr lang="en-US" sz="2800" b="1" dirty="0"/>
              <a:t>Numerosity reduction</a:t>
            </a:r>
            <a:r>
              <a:rPr lang="en-US" sz="2800" dirty="0"/>
              <a:t>, where the data are replaced or estimated by alternative,</a:t>
            </a:r>
            <a:r>
              <a:rPr lang="en-US" sz="2800" b="1" dirty="0"/>
              <a:t> </a:t>
            </a:r>
            <a:r>
              <a:rPr lang="en-US" sz="2800" dirty="0"/>
              <a:t>smaller data representations such as parametric models (which need store only the model parameters instead of the actual data) or nonparametric methods such as clustering, sampling, and the use of histograms.</a:t>
            </a:r>
          </a:p>
          <a:p>
            <a:pPr marL="0" indent="0">
              <a:buNone/>
            </a:pPr>
            <a:endParaRPr lang="en-US" sz="2800" dirty="0"/>
          </a:p>
        </p:txBody>
      </p:sp>
      <p:sp>
        <p:nvSpPr>
          <p:cNvPr id="2" name="Title 1"/>
          <p:cNvSpPr>
            <a:spLocks noGrp="1"/>
          </p:cNvSpPr>
          <p:nvPr>
            <p:ph type="title"/>
          </p:nvPr>
        </p:nvSpPr>
        <p:spPr>
          <a:xfrm>
            <a:off x="597877" y="381001"/>
            <a:ext cx="11346473" cy="715963"/>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dirty="0" smtClean="0">
                <a:solidFill>
                  <a:schemeClr val="bg1"/>
                </a:solidFill>
              </a:rPr>
              <a:t>Data Preprocessing Techniques-</a:t>
            </a:r>
            <a:r>
              <a:rPr lang="en-US" dirty="0">
                <a:solidFill>
                  <a:schemeClr val="bg1"/>
                </a:solidFill>
              </a:rPr>
              <a:t>Data </a:t>
            </a:r>
            <a:r>
              <a:rPr lang="en-US" dirty="0" smtClean="0">
                <a:solidFill>
                  <a:schemeClr val="bg1"/>
                </a:solidFill>
              </a:rPr>
              <a:t>Reduction </a:t>
            </a:r>
            <a:endParaRPr lang="en-US" sz="3600" dirty="0">
              <a:solidFill>
                <a:schemeClr val="bg1"/>
              </a:solidFill>
            </a:endParaRPr>
          </a:p>
        </p:txBody>
      </p:sp>
    </p:spTree>
    <p:extLst>
      <p:ext uri="{BB962C8B-B14F-4D97-AF65-F5344CB8AC3E}">
        <p14:creationId xmlns:p14="http://schemas.microsoft.com/office/powerpoint/2010/main" val="32114808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1352550"/>
            <a:ext cx="10388600" cy="5181600"/>
          </a:xfrm>
        </p:spPr>
        <p:txBody>
          <a:bodyPr>
            <a:normAutofit fontScale="47500" lnSpcReduction="20000"/>
          </a:bodyPr>
          <a:lstStyle/>
          <a:p>
            <a:pPr marL="0" indent="0">
              <a:buNone/>
            </a:pPr>
            <a:r>
              <a:rPr lang="en-US" sz="8000" dirty="0"/>
              <a:t>The data mining system can be classified according to the following criteria</a:t>
            </a:r>
            <a:r>
              <a:rPr lang="en-US" sz="8000" dirty="0" smtClean="0"/>
              <a:t>:</a:t>
            </a:r>
            <a:endParaRPr lang="en-US" sz="8000" dirty="0"/>
          </a:p>
          <a:p>
            <a:r>
              <a:rPr lang="en-US" sz="8000" dirty="0"/>
              <a:t>Database </a:t>
            </a:r>
            <a:r>
              <a:rPr lang="en-US" sz="8000" dirty="0" smtClean="0"/>
              <a:t>Technology</a:t>
            </a:r>
            <a:endParaRPr lang="en-US" sz="8000" dirty="0"/>
          </a:p>
          <a:p>
            <a:r>
              <a:rPr lang="en-US" sz="8000" dirty="0" smtClean="0"/>
              <a:t>Statistics</a:t>
            </a:r>
            <a:endParaRPr lang="en-US" sz="8000" dirty="0"/>
          </a:p>
          <a:p>
            <a:r>
              <a:rPr lang="en-US" sz="8000" dirty="0"/>
              <a:t>Machine </a:t>
            </a:r>
            <a:r>
              <a:rPr lang="en-US" sz="8000" dirty="0" smtClean="0"/>
              <a:t>Learning</a:t>
            </a:r>
            <a:endParaRPr lang="en-US" sz="8000" dirty="0"/>
          </a:p>
          <a:p>
            <a:r>
              <a:rPr lang="en-US" sz="8000" dirty="0"/>
              <a:t>Information </a:t>
            </a:r>
            <a:r>
              <a:rPr lang="en-US" sz="8000" dirty="0" smtClean="0"/>
              <a:t>Science</a:t>
            </a:r>
            <a:endParaRPr lang="en-US" sz="8000" dirty="0"/>
          </a:p>
          <a:p>
            <a:r>
              <a:rPr lang="en-US" sz="8000" dirty="0" smtClean="0"/>
              <a:t>Visualization</a:t>
            </a:r>
            <a:endParaRPr lang="en-US" sz="8000" dirty="0"/>
          </a:p>
          <a:p>
            <a:r>
              <a:rPr lang="en-US" sz="8000" dirty="0"/>
              <a:t>Other Disciplines</a:t>
            </a:r>
          </a:p>
          <a:p>
            <a:pPr marL="0" indent="0">
              <a:buNone/>
            </a:pPr>
            <a:r>
              <a:rPr lang="en-US" sz="8000" dirty="0"/>
              <a:t> </a:t>
            </a:r>
          </a:p>
          <a:p>
            <a:pPr marL="0" indent="0">
              <a:buNone/>
            </a:pPr>
            <a:endParaRPr lang="en-US" sz="2800" dirty="0"/>
          </a:p>
        </p:txBody>
      </p:sp>
      <p:sp>
        <p:nvSpPr>
          <p:cNvPr id="2" name="Title 1"/>
          <p:cNvSpPr>
            <a:spLocks noGrp="1"/>
          </p:cNvSpPr>
          <p:nvPr>
            <p:ph type="title"/>
          </p:nvPr>
        </p:nvSpPr>
        <p:spPr>
          <a:xfrm>
            <a:off x="597877" y="381001"/>
            <a:ext cx="11346473" cy="715963"/>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dirty="0">
                <a:solidFill>
                  <a:schemeClr val="bg1"/>
                </a:solidFill>
              </a:rPr>
              <a:t>Classification of Data mining </a:t>
            </a:r>
            <a:r>
              <a:rPr lang="en-US" dirty="0" smtClean="0">
                <a:solidFill>
                  <a:schemeClr val="bg1"/>
                </a:solidFill>
              </a:rPr>
              <a:t>Systems</a:t>
            </a:r>
            <a:endParaRPr lang="en-US" sz="3600" dirty="0">
              <a:solidFill>
                <a:schemeClr val="bg1"/>
              </a:solidFill>
            </a:endParaRPr>
          </a:p>
        </p:txBody>
      </p:sp>
    </p:spTree>
    <p:extLst>
      <p:ext uri="{BB962C8B-B14F-4D97-AF65-F5344CB8AC3E}">
        <p14:creationId xmlns:p14="http://schemas.microsoft.com/office/powerpoint/2010/main" val="26710280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1352550"/>
            <a:ext cx="10388600" cy="5181600"/>
          </a:xfrm>
        </p:spPr>
        <p:txBody>
          <a:bodyPr>
            <a:normAutofit/>
          </a:bodyPr>
          <a:lstStyle/>
          <a:p>
            <a:pPr marL="0" indent="0">
              <a:buNone/>
            </a:pPr>
            <a:r>
              <a:rPr lang="en-US" sz="3200" b="1" dirty="0"/>
              <a:t>Some Other Classification Criteria</a:t>
            </a:r>
            <a:r>
              <a:rPr lang="en-US" sz="3200" b="1" dirty="0" smtClean="0"/>
              <a:t>:</a:t>
            </a:r>
          </a:p>
          <a:p>
            <a:pPr marL="0" indent="0">
              <a:buNone/>
            </a:pPr>
            <a:endParaRPr lang="en-US" sz="3200" dirty="0"/>
          </a:p>
          <a:p>
            <a:pPr lvl="1"/>
            <a:r>
              <a:rPr lang="en-US" sz="2800" dirty="0" smtClean="0"/>
              <a:t>Classification </a:t>
            </a:r>
            <a:r>
              <a:rPr lang="en-US" sz="2800" dirty="0"/>
              <a:t>according to kind of databases </a:t>
            </a:r>
            <a:r>
              <a:rPr lang="en-US" sz="2800" dirty="0" smtClean="0"/>
              <a:t>mined</a:t>
            </a:r>
            <a:endParaRPr lang="en-US" sz="2800" dirty="0"/>
          </a:p>
          <a:p>
            <a:pPr lvl="1"/>
            <a:r>
              <a:rPr lang="en-US" sz="2800" dirty="0"/>
              <a:t>Classification according to kind of knowledge </a:t>
            </a:r>
            <a:r>
              <a:rPr lang="en-US" sz="2800" dirty="0" smtClean="0"/>
              <a:t>mined</a:t>
            </a:r>
            <a:endParaRPr lang="en-US" sz="2800" dirty="0"/>
          </a:p>
          <a:p>
            <a:pPr lvl="1"/>
            <a:r>
              <a:rPr lang="en-US" sz="2800" dirty="0"/>
              <a:t>Classification according to kinds of techniques </a:t>
            </a:r>
            <a:r>
              <a:rPr lang="en-US" sz="2800" dirty="0" smtClean="0"/>
              <a:t>utilized</a:t>
            </a:r>
            <a:endParaRPr lang="en-US" sz="2800" dirty="0"/>
          </a:p>
          <a:p>
            <a:pPr lvl="1"/>
            <a:r>
              <a:rPr lang="en-US" sz="2800" dirty="0"/>
              <a:t>Classification according to applications adapted</a:t>
            </a:r>
          </a:p>
          <a:p>
            <a:pPr marL="0" indent="0">
              <a:buNone/>
            </a:pPr>
            <a:endParaRPr lang="en-US" sz="3200" dirty="0"/>
          </a:p>
          <a:p>
            <a:pPr marL="0" indent="0">
              <a:buNone/>
            </a:pPr>
            <a:endParaRPr lang="en-US" sz="2800" dirty="0"/>
          </a:p>
        </p:txBody>
      </p:sp>
      <p:sp>
        <p:nvSpPr>
          <p:cNvPr id="2" name="Title 1"/>
          <p:cNvSpPr>
            <a:spLocks noGrp="1"/>
          </p:cNvSpPr>
          <p:nvPr>
            <p:ph type="title"/>
          </p:nvPr>
        </p:nvSpPr>
        <p:spPr>
          <a:xfrm>
            <a:off x="540727" y="323851"/>
            <a:ext cx="11346473" cy="715963"/>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3600" dirty="0" smtClean="0">
                <a:solidFill>
                  <a:schemeClr val="bg1"/>
                </a:solidFill>
              </a:rPr>
              <a:t>Data mining Classifications</a:t>
            </a:r>
            <a:endParaRPr lang="en-US" sz="3600" dirty="0">
              <a:solidFill>
                <a:schemeClr val="bg1"/>
              </a:solidFill>
            </a:endParaRPr>
          </a:p>
        </p:txBody>
      </p:sp>
    </p:spTree>
    <p:extLst>
      <p:ext uri="{BB962C8B-B14F-4D97-AF65-F5344CB8AC3E}">
        <p14:creationId xmlns:p14="http://schemas.microsoft.com/office/powerpoint/2010/main" val="28320761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100" y="1143000"/>
            <a:ext cx="10731500" cy="5353050"/>
          </a:xfrm>
        </p:spPr>
        <p:txBody>
          <a:bodyPr>
            <a:normAutofit fontScale="92500"/>
          </a:bodyPr>
          <a:lstStyle/>
          <a:p>
            <a:pPr marL="0" indent="0">
              <a:buNone/>
            </a:pPr>
            <a:r>
              <a:rPr lang="en-US" sz="3200" b="1" dirty="0"/>
              <a:t>Classification according to kind of databases mined</a:t>
            </a:r>
            <a:endParaRPr lang="en-US" sz="3200" dirty="0"/>
          </a:p>
          <a:p>
            <a:pPr marL="0" indent="0">
              <a:buNone/>
            </a:pPr>
            <a:r>
              <a:rPr lang="en-US" sz="3200" dirty="0" smtClean="0"/>
              <a:t>We </a:t>
            </a:r>
            <a:r>
              <a:rPr lang="en-US" sz="3200" dirty="0"/>
              <a:t>can classify the data mining system according to kind of databases mined. </a:t>
            </a:r>
            <a:endParaRPr lang="en-US" sz="3200" dirty="0" smtClean="0"/>
          </a:p>
          <a:p>
            <a:pPr marL="0" indent="0">
              <a:buNone/>
            </a:pPr>
            <a:r>
              <a:rPr lang="en-US" sz="3200" dirty="0" smtClean="0"/>
              <a:t>Database </a:t>
            </a:r>
            <a:r>
              <a:rPr lang="en-US" sz="3200" dirty="0"/>
              <a:t>system can be classified according to different criteria such as data models, types of data etc. And the data mining system can be classified accordingly. </a:t>
            </a:r>
            <a:endParaRPr lang="en-US" sz="3200" dirty="0" smtClean="0"/>
          </a:p>
          <a:p>
            <a:pPr marL="0" indent="0">
              <a:buNone/>
            </a:pPr>
            <a:endParaRPr lang="en-US" sz="3200" dirty="0"/>
          </a:p>
          <a:p>
            <a:pPr marL="0" indent="0">
              <a:buNone/>
            </a:pPr>
            <a:r>
              <a:rPr lang="en-US" sz="3200" dirty="0" smtClean="0"/>
              <a:t>For </a:t>
            </a:r>
            <a:r>
              <a:rPr lang="en-US" sz="3200" dirty="0"/>
              <a:t>example if we classify the database according to data model then we may have a relational, transactional, object- relational, or data warehouse mining system.</a:t>
            </a:r>
          </a:p>
        </p:txBody>
      </p:sp>
      <p:sp>
        <p:nvSpPr>
          <p:cNvPr id="2" name="Title 1"/>
          <p:cNvSpPr>
            <a:spLocks noGrp="1"/>
          </p:cNvSpPr>
          <p:nvPr>
            <p:ph type="title"/>
          </p:nvPr>
        </p:nvSpPr>
        <p:spPr>
          <a:xfrm>
            <a:off x="540727" y="323851"/>
            <a:ext cx="11346473" cy="715963"/>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3600" dirty="0" smtClean="0">
                <a:solidFill>
                  <a:schemeClr val="bg1"/>
                </a:solidFill>
              </a:rPr>
              <a:t>Data mining Classifications</a:t>
            </a:r>
            <a:endParaRPr lang="en-US" sz="3600" dirty="0">
              <a:solidFill>
                <a:schemeClr val="bg1"/>
              </a:solidFill>
            </a:endParaRPr>
          </a:p>
        </p:txBody>
      </p:sp>
    </p:spTree>
    <p:extLst>
      <p:ext uri="{BB962C8B-B14F-4D97-AF65-F5344CB8AC3E}">
        <p14:creationId xmlns:p14="http://schemas.microsoft.com/office/powerpoint/2010/main" val="30498495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100" y="1143000"/>
            <a:ext cx="10731500" cy="5353050"/>
          </a:xfrm>
        </p:spPr>
        <p:txBody>
          <a:bodyPr>
            <a:normAutofit fontScale="92500" lnSpcReduction="20000"/>
          </a:bodyPr>
          <a:lstStyle/>
          <a:p>
            <a:pPr marL="0" indent="0">
              <a:buNone/>
            </a:pPr>
            <a:r>
              <a:rPr lang="en-US" sz="3200" b="1" dirty="0"/>
              <a:t>Classification according to kind of knowledge mined</a:t>
            </a:r>
            <a:endParaRPr lang="en-US" sz="3200" dirty="0"/>
          </a:p>
          <a:p>
            <a:pPr marL="0" indent="0">
              <a:buNone/>
            </a:pPr>
            <a:r>
              <a:rPr lang="en-US" sz="3200" dirty="0" smtClean="0"/>
              <a:t>We </a:t>
            </a:r>
            <a:r>
              <a:rPr lang="en-US" sz="3200" dirty="0"/>
              <a:t>can classify the data mining system according to kind of knowledge mined. It is means data mining system are classified on the basis of functionalities such as:</a:t>
            </a:r>
          </a:p>
          <a:p>
            <a:pPr lvl="2"/>
            <a:r>
              <a:rPr lang="en-US" sz="2800" dirty="0" smtClean="0"/>
              <a:t>Characterization</a:t>
            </a:r>
            <a:r>
              <a:rPr lang="en-US" sz="2800" dirty="0"/>
              <a:t> </a:t>
            </a:r>
          </a:p>
          <a:p>
            <a:pPr lvl="2"/>
            <a:r>
              <a:rPr lang="en-US" sz="2800" dirty="0" smtClean="0"/>
              <a:t>Discrimination</a:t>
            </a:r>
            <a:endParaRPr lang="en-US" sz="2800" dirty="0"/>
          </a:p>
          <a:p>
            <a:pPr lvl="2"/>
            <a:r>
              <a:rPr lang="en-US" sz="2800" dirty="0"/>
              <a:t>Association and Correlation </a:t>
            </a:r>
            <a:r>
              <a:rPr lang="en-US" sz="2800" dirty="0" smtClean="0"/>
              <a:t>Analysis</a:t>
            </a:r>
            <a:endParaRPr lang="en-US" sz="2800" dirty="0"/>
          </a:p>
          <a:p>
            <a:pPr lvl="2"/>
            <a:r>
              <a:rPr lang="en-US" sz="2800" dirty="0" smtClean="0"/>
              <a:t>Classification</a:t>
            </a:r>
            <a:endParaRPr lang="en-US" sz="2800" dirty="0"/>
          </a:p>
          <a:p>
            <a:pPr lvl="2"/>
            <a:r>
              <a:rPr lang="en-US" sz="2800" dirty="0" smtClean="0"/>
              <a:t>Prediction</a:t>
            </a:r>
            <a:endParaRPr lang="en-US" sz="2800" dirty="0"/>
          </a:p>
          <a:p>
            <a:pPr lvl="2"/>
            <a:r>
              <a:rPr lang="en-US" sz="2800" dirty="0" smtClean="0"/>
              <a:t>Clustering</a:t>
            </a:r>
            <a:endParaRPr lang="en-US" sz="2800" dirty="0"/>
          </a:p>
          <a:p>
            <a:pPr lvl="2"/>
            <a:r>
              <a:rPr lang="en-US" sz="2800" dirty="0"/>
              <a:t>Outlier </a:t>
            </a:r>
            <a:r>
              <a:rPr lang="en-US" sz="2800" dirty="0" smtClean="0"/>
              <a:t>Analysis</a:t>
            </a:r>
            <a:endParaRPr lang="en-US" sz="2800" dirty="0"/>
          </a:p>
          <a:p>
            <a:pPr lvl="2"/>
            <a:r>
              <a:rPr lang="en-US" sz="2800" dirty="0"/>
              <a:t>Evolution </a:t>
            </a:r>
            <a:r>
              <a:rPr lang="en-US" sz="2800" dirty="0" smtClean="0"/>
              <a:t>Analysis</a:t>
            </a:r>
            <a:endParaRPr lang="en-US" sz="2800" dirty="0"/>
          </a:p>
        </p:txBody>
      </p:sp>
      <p:sp>
        <p:nvSpPr>
          <p:cNvPr id="2" name="Title 1"/>
          <p:cNvSpPr>
            <a:spLocks noGrp="1"/>
          </p:cNvSpPr>
          <p:nvPr>
            <p:ph type="title"/>
          </p:nvPr>
        </p:nvSpPr>
        <p:spPr>
          <a:xfrm>
            <a:off x="540727" y="323851"/>
            <a:ext cx="11346473" cy="715963"/>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3600" dirty="0" smtClean="0">
                <a:solidFill>
                  <a:schemeClr val="bg1"/>
                </a:solidFill>
              </a:rPr>
              <a:t>Data mining Classifications</a:t>
            </a:r>
            <a:endParaRPr lang="en-US" sz="3600" dirty="0">
              <a:solidFill>
                <a:schemeClr val="bg1"/>
              </a:solidFill>
            </a:endParaRPr>
          </a:p>
        </p:txBody>
      </p:sp>
    </p:spTree>
    <p:extLst>
      <p:ext uri="{BB962C8B-B14F-4D97-AF65-F5344CB8AC3E}">
        <p14:creationId xmlns:p14="http://schemas.microsoft.com/office/powerpoint/2010/main" val="328108267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100" y="1143000"/>
            <a:ext cx="10731500" cy="5353050"/>
          </a:xfrm>
        </p:spPr>
        <p:txBody>
          <a:bodyPr>
            <a:normAutofit/>
          </a:bodyPr>
          <a:lstStyle/>
          <a:p>
            <a:pPr marL="0" indent="0">
              <a:buNone/>
            </a:pPr>
            <a:r>
              <a:rPr lang="en-US" sz="2800" b="1" dirty="0"/>
              <a:t>Classification according to kinds of techniques utilized</a:t>
            </a:r>
            <a:endParaRPr lang="en-US" sz="2800" dirty="0"/>
          </a:p>
          <a:p>
            <a:r>
              <a:rPr lang="en-US" sz="2800" dirty="0" smtClean="0"/>
              <a:t>We </a:t>
            </a:r>
            <a:r>
              <a:rPr lang="en-US" sz="2800" dirty="0"/>
              <a:t>can classify the data mining system according to kind of techniques used. </a:t>
            </a:r>
            <a:endParaRPr lang="en-US" sz="2800" dirty="0" smtClean="0"/>
          </a:p>
          <a:p>
            <a:pPr marL="0" indent="0">
              <a:buNone/>
            </a:pPr>
            <a:endParaRPr lang="en-US" sz="2800" dirty="0" smtClean="0"/>
          </a:p>
          <a:p>
            <a:r>
              <a:rPr lang="en-US" sz="2800" dirty="0" smtClean="0"/>
              <a:t>We </a:t>
            </a:r>
            <a:r>
              <a:rPr lang="en-US" sz="2800" dirty="0"/>
              <a:t>can describes these techniques according to degree of user interaction involved or the methods of analysis employed.</a:t>
            </a:r>
          </a:p>
          <a:p>
            <a:pPr marL="0" indent="0">
              <a:buNone/>
            </a:pPr>
            <a:endParaRPr lang="en-US" sz="2800" dirty="0"/>
          </a:p>
        </p:txBody>
      </p:sp>
      <p:sp>
        <p:nvSpPr>
          <p:cNvPr id="2" name="Title 1"/>
          <p:cNvSpPr>
            <a:spLocks noGrp="1"/>
          </p:cNvSpPr>
          <p:nvPr>
            <p:ph type="title"/>
          </p:nvPr>
        </p:nvSpPr>
        <p:spPr>
          <a:xfrm>
            <a:off x="540727" y="323851"/>
            <a:ext cx="11346473" cy="715963"/>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3600" dirty="0" smtClean="0">
                <a:solidFill>
                  <a:schemeClr val="bg1"/>
                </a:solidFill>
              </a:rPr>
              <a:t>Data mining Classifications</a:t>
            </a:r>
            <a:endParaRPr lang="en-US" sz="3600" dirty="0">
              <a:solidFill>
                <a:schemeClr val="bg1"/>
              </a:solidFill>
            </a:endParaRPr>
          </a:p>
        </p:txBody>
      </p:sp>
    </p:spTree>
    <p:extLst>
      <p:ext uri="{BB962C8B-B14F-4D97-AF65-F5344CB8AC3E}">
        <p14:creationId xmlns:p14="http://schemas.microsoft.com/office/powerpoint/2010/main" val="5689036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100" y="1143000"/>
            <a:ext cx="10731500" cy="5353050"/>
          </a:xfrm>
        </p:spPr>
        <p:txBody>
          <a:bodyPr>
            <a:normAutofit/>
          </a:bodyPr>
          <a:lstStyle/>
          <a:p>
            <a:pPr marL="0" indent="0">
              <a:buNone/>
            </a:pPr>
            <a:r>
              <a:rPr lang="en-US" sz="3600" b="1" dirty="0"/>
              <a:t>Classification according to applications adapted</a:t>
            </a:r>
            <a:endParaRPr lang="en-US" sz="3600" dirty="0"/>
          </a:p>
          <a:p>
            <a:pPr marL="0" indent="0">
              <a:buNone/>
            </a:pPr>
            <a:r>
              <a:rPr lang="en-US" sz="3200" dirty="0" smtClean="0"/>
              <a:t>We </a:t>
            </a:r>
            <a:r>
              <a:rPr lang="en-US" sz="3200" dirty="0"/>
              <a:t>can classify the data mining system according to application adapted. These applications are as follows</a:t>
            </a:r>
            <a:r>
              <a:rPr lang="en-US" sz="3200" dirty="0" smtClean="0"/>
              <a:t>:</a:t>
            </a:r>
            <a:endParaRPr lang="en-US" sz="3200" dirty="0"/>
          </a:p>
          <a:p>
            <a:pPr lvl="2"/>
            <a:r>
              <a:rPr lang="en-US" sz="2800" dirty="0" smtClean="0"/>
              <a:t>Finance</a:t>
            </a:r>
            <a:endParaRPr lang="en-US" sz="2800" dirty="0"/>
          </a:p>
          <a:p>
            <a:pPr lvl="2"/>
            <a:r>
              <a:rPr lang="en-US" sz="2800" dirty="0" smtClean="0"/>
              <a:t>Telecommunications</a:t>
            </a:r>
            <a:endParaRPr lang="en-US" sz="2800" dirty="0"/>
          </a:p>
          <a:p>
            <a:pPr lvl="2"/>
            <a:r>
              <a:rPr lang="en-US" sz="2800" dirty="0" smtClean="0"/>
              <a:t>DNA</a:t>
            </a:r>
            <a:endParaRPr lang="en-US" sz="2800" dirty="0"/>
          </a:p>
          <a:p>
            <a:pPr lvl="2"/>
            <a:r>
              <a:rPr lang="en-US" sz="2800" dirty="0"/>
              <a:t>Stock </a:t>
            </a:r>
            <a:r>
              <a:rPr lang="en-US" sz="2800" dirty="0" smtClean="0"/>
              <a:t>Markets</a:t>
            </a:r>
            <a:endParaRPr lang="en-US" sz="2800" dirty="0"/>
          </a:p>
          <a:p>
            <a:pPr lvl="2"/>
            <a:r>
              <a:rPr lang="en-US" sz="2800" dirty="0"/>
              <a:t>E-mail</a:t>
            </a:r>
          </a:p>
        </p:txBody>
      </p:sp>
      <p:sp>
        <p:nvSpPr>
          <p:cNvPr id="2" name="Title 1"/>
          <p:cNvSpPr>
            <a:spLocks noGrp="1"/>
          </p:cNvSpPr>
          <p:nvPr>
            <p:ph type="title"/>
          </p:nvPr>
        </p:nvSpPr>
        <p:spPr>
          <a:xfrm>
            <a:off x="540727" y="323851"/>
            <a:ext cx="11346473" cy="715963"/>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algn="ctr"/>
            <a:r>
              <a:rPr lang="en-US" sz="3600" dirty="0" smtClean="0">
                <a:solidFill>
                  <a:schemeClr val="bg1"/>
                </a:solidFill>
              </a:rPr>
              <a:t>Data mining Classifications</a:t>
            </a:r>
            <a:endParaRPr lang="en-US" sz="3600" dirty="0">
              <a:solidFill>
                <a:schemeClr val="bg1"/>
              </a:solidFill>
            </a:endParaRPr>
          </a:p>
        </p:txBody>
      </p:sp>
    </p:spTree>
    <p:extLst>
      <p:ext uri="{BB962C8B-B14F-4D97-AF65-F5344CB8AC3E}">
        <p14:creationId xmlns:p14="http://schemas.microsoft.com/office/powerpoint/2010/main" val="486189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a:bodyPr>
          <a:lstStyle/>
          <a:p>
            <a:r>
              <a:rPr lang="en-US" b="1" dirty="0" smtClean="0"/>
              <a:t>INTRODUCTION TO BIG DATA</a:t>
            </a:r>
            <a:endParaRPr lang="en-US" dirty="0"/>
          </a:p>
        </p:txBody>
      </p:sp>
      <p:sp>
        <p:nvSpPr>
          <p:cNvPr id="6" name="Content Placeholder 5"/>
          <p:cNvSpPr>
            <a:spLocks noGrp="1"/>
          </p:cNvSpPr>
          <p:nvPr>
            <p:ph idx="1"/>
          </p:nvPr>
        </p:nvSpPr>
        <p:spPr>
          <a:xfrm>
            <a:off x="262689" y="1085850"/>
            <a:ext cx="7763422" cy="4786915"/>
          </a:xfrm>
        </p:spPr>
        <p:txBody>
          <a:bodyPr>
            <a:normAutofit fontScale="92500" lnSpcReduction="10000"/>
          </a:bodyPr>
          <a:lstStyle/>
          <a:p>
            <a:r>
              <a:rPr lang="en-US" sz="2800" dirty="0" smtClean="0"/>
              <a:t>Big Data is created digitally and collected automatically</a:t>
            </a:r>
          </a:p>
          <a:p>
            <a:pPr marL="0" indent="0">
              <a:buNone/>
            </a:pPr>
            <a:endParaRPr lang="en-US" sz="2800" dirty="0" smtClean="0"/>
          </a:p>
          <a:p>
            <a:r>
              <a:rPr lang="en-US" sz="2800" dirty="0" smtClean="0"/>
              <a:t>Large amounts of data are collected and organized to benefit an organization and their user clients</a:t>
            </a:r>
          </a:p>
          <a:p>
            <a:endParaRPr lang="en-US" sz="2800" dirty="0" smtClean="0"/>
          </a:p>
          <a:p>
            <a:r>
              <a:rPr lang="en-US" sz="2800" dirty="0" smtClean="0"/>
              <a:t>Big Data Resources are built from scratch. No data and no big data technologies exist before big data</a:t>
            </a:r>
          </a:p>
          <a:p>
            <a:pPr marL="0" indent="0" algn="r">
              <a:buNone/>
            </a:pPr>
            <a:r>
              <a:rPr lang="en-US" i="1" dirty="0" err="1"/>
              <a:t>Sedkaouli</a:t>
            </a:r>
            <a:r>
              <a:rPr lang="en-US" i="1" dirty="0"/>
              <a:t> S. (2018)</a:t>
            </a:r>
          </a:p>
          <a:p>
            <a:endParaRPr lang="en-US" dirty="0"/>
          </a:p>
        </p:txBody>
      </p:sp>
      <p:pic>
        <p:nvPicPr>
          <p:cNvPr id="8" name="Content Placeholder 4"/>
          <p:cNvPicPr>
            <a:picLocks noChangeAspect="1"/>
          </p:cNvPicPr>
          <p:nvPr/>
        </p:nvPicPr>
        <p:blipFill rotWithShape="1">
          <a:blip r:embed="rId2"/>
          <a:srcRect l="3988" t="947" b="11280"/>
          <a:stretch/>
        </p:blipFill>
        <p:spPr>
          <a:xfrm rot="18922674">
            <a:off x="8026110" y="1295485"/>
            <a:ext cx="3355905" cy="3683358"/>
          </a:xfrm>
          <a:prstGeom prst="rect">
            <a:avLst/>
          </a:prstGeom>
        </p:spPr>
      </p:pic>
    </p:spTree>
    <p:extLst>
      <p:ext uri="{BB962C8B-B14F-4D97-AF65-F5344CB8AC3E}">
        <p14:creationId xmlns:p14="http://schemas.microsoft.com/office/powerpoint/2010/main" val="32746271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8215"/>
          </a:xfrm>
        </p:spPr>
        <p:txBody>
          <a:bodyPr>
            <a:noAutofit/>
          </a:bodyPr>
          <a:lstStyle/>
          <a:p>
            <a:pPr algn="ctr"/>
            <a:r>
              <a:rPr lang="en-US" sz="4000" b="1" dirty="0" smtClean="0"/>
              <a:t>Major issues in Data Mining</a:t>
            </a:r>
            <a:endParaRPr lang="en-US" sz="4000" b="1" dirty="0"/>
          </a:p>
        </p:txBody>
      </p:sp>
      <p:sp>
        <p:nvSpPr>
          <p:cNvPr id="3" name="Content Placeholder 2"/>
          <p:cNvSpPr>
            <a:spLocks noGrp="1"/>
          </p:cNvSpPr>
          <p:nvPr>
            <p:ph idx="1"/>
          </p:nvPr>
        </p:nvSpPr>
        <p:spPr>
          <a:xfrm>
            <a:off x="781050" y="1354015"/>
            <a:ext cx="10163908" cy="5263662"/>
          </a:xfrm>
        </p:spPr>
        <p:txBody>
          <a:bodyPr>
            <a:noAutofit/>
          </a:bodyPr>
          <a:lstStyle/>
          <a:p>
            <a:r>
              <a:rPr lang="en-US" sz="2800" b="1" dirty="0"/>
              <a:t>Mining different kinds of knowledge in databases: </a:t>
            </a:r>
            <a:r>
              <a:rPr lang="en-US" sz="2400" dirty="0"/>
              <a:t>- </a:t>
            </a:r>
            <a:endParaRPr lang="en-US" sz="2400" dirty="0" smtClean="0"/>
          </a:p>
          <a:p>
            <a:pPr marL="0" indent="0">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need of different users </a:t>
            </a:r>
            <a:r>
              <a:rPr lang="en-US" sz="2400" dirty="0" smtClean="0">
                <a:latin typeface="Times New Roman" panose="02020603050405020304" pitchFamily="18" charset="0"/>
                <a:cs typeface="Times New Roman" panose="02020603050405020304" pitchFamily="18" charset="0"/>
              </a:rPr>
              <a:t>is</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not </a:t>
            </a:r>
            <a:r>
              <a:rPr lang="en-US" sz="2800" dirty="0">
                <a:latin typeface="Times New Roman" panose="02020603050405020304" pitchFamily="18" charset="0"/>
                <a:cs typeface="Times New Roman" panose="02020603050405020304" pitchFamily="18" charset="0"/>
              </a:rPr>
              <a:t>the same. And Different user may be in interested in different kind of knowledge. Therefore it is necessary for data mining to cover broad range of knowledge discovery task</a:t>
            </a:r>
            <a:r>
              <a:rPr lang="en-US" sz="2800" dirty="0" smtClean="0">
                <a:latin typeface="Times New Roman" panose="02020603050405020304" pitchFamily="18" charset="0"/>
                <a:cs typeface="Times New Roman" panose="02020603050405020304" pitchFamily="18" charset="0"/>
              </a:rPr>
              <a:t>.</a:t>
            </a:r>
          </a:p>
          <a:p>
            <a:pPr marL="0" indent="0">
              <a:buNone/>
            </a:pPr>
            <a:endParaRPr lang="en-US" sz="2800" dirty="0"/>
          </a:p>
          <a:p>
            <a:r>
              <a:rPr lang="en-US" sz="2800" b="1" dirty="0"/>
              <a:t>Interactive mining of knowledge at multiple levels of abstraction: </a:t>
            </a:r>
            <a:r>
              <a:rPr lang="en-US" sz="2800" dirty="0">
                <a:latin typeface="Times New Roman" panose="02020603050405020304" pitchFamily="18" charset="0"/>
                <a:cs typeface="Times New Roman" panose="02020603050405020304" pitchFamily="18" charset="0"/>
              </a:rPr>
              <a:t>- The data mining process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needs to be interactive because it allows users to focus the search for patterns, providing and refining data mining requests based on returned results.</a:t>
            </a:r>
            <a:endParaRPr lang="en-US" dirty="0">
              <a:latin typeface="Times New Roman" panose="02020603050405020304" pitchFamily="18" charset="0"/>
              <a:cs typeface="Times New Roman" panose="02020603050405020304" pitchFamily="18" charset="0"/>
            </a:endParaRPr>
          </a:p>
          <a:p>
            <a:pPr marL="914400" lvl="2" indent="0">
              <a:buNone/>
            </a:pPr>
            <a:endParaRPr lang="en-US" sz="3600"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9827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8215"/>
          </a:xfrm>
        </p:spPr>
        <p:txBody>
          <a:bodyPr>
            <a:noAutofit/>
          </a:bodyPr>
          <a:lstStyle/>
          <a:p>
            <a:pPr algn="ctr"/>
            <a:r>
              <a:rPr lang="en-US" sz="4000" b="1" dirty="0" smtClean="0"/>
              <a:t>Major issues in Data Mining</a:t>
            </a:r>
            <a:endParaRPr lang="en-US" sz="4000" b="1" dirty="0"/>
          </a:p>
        </p:txBody>
      </p:sp>
      <p:sp>
        <p:nvSpPr>
          <p:cNvPr id="3" name="Content Placeholder 2"/>
          <p:cNvSpPr>
            <a:spLocks noGrp="1"/>
          </p:cNvSpPr>
          <p:nvPr>
            <p:ph idx="1"/>
          </p:nvPr>
        </p:nvSpPr>
        <p:spPr>
          <a:xfrm>
            <a:off x="552450" y="1354015"/>
            <a:ext cx="10392508" cy="5263662"/>
          </a:xfrm>
        </p:spPr>
        <p:txBody>
          <a:bodyPr>
            <a:noAutofit/>
          </a:bodyPr>
          <a:lstStyle/>
          <a:p>
            <a:pPr marL="0" indent="0">
              <a:buNone/>
            </a:pPr>
            <a:r>
              <a:rPr lang="en-US" sz="2800" b="1" dirty="0"/>
              <a:t>Incorporation of background knowledge: </a:t>
            </a:r>
            <a:r>
              <a:rPr lang="en-US" sz="2800" dirty="0"/>
              <a:t>- </a:t>
            </a:r>
            <a:endParaRPr lang="en-US" sz="2800" dirty="0" smtClean="0"/>
          </a:p>
          <a:p>
            <a:pPr marL="0" indent="0">
              <a:buNone/>
            </a:pPr>
            <a:r>
              <a:rPr lang="en-US" sz="2800" dirty="0" smtClean="0"/>
              <a:t>To </a:t>
            </a:r>
            <a:r>
              <a:rPr lang="en-US" sz="2800" dirty="0"/>
              <a:t>guide discovery process and to express the</a:t>
            </a:r>
            <a:r>
              <a:rPr lang="en-US" sz="2800" b="1" dirty="0"/>
              <a:t> </a:t>
            </a:r>
            <a:r>
              <a:rPr lang="en-US" sz="2800" dirty="0"/>
              <a:t>discovered patterns, the background knowledge can be used. Background knowledge may be used to express the discovered patterns not only in concise terms but at multiple level of abstraction.</a:t>
            </a:r>
            <a:endParaRPr lang="en-US" dirty="0"/>
          </a:p>
          <a:p>
            <a:pPr marL="0" indent="0">
              <a:buNone/>
            </a:pPr>
            <a:r>
              <a:rPr lang="en-US" sz="2800" i="1" dirty="0"/>
              <a:t/>
            </a:r>
            <a:br>
              <a:rPr lang="en-US" sz="2800" i="1" dirty="0"/>
            </a:br>
            <a:r>
              <a:rPr lang="en-US" sz="2800" b="1" dirty="0" smtClean="0"/>
              <a:t>Data </a:t>
            </a:r>
            <a:r>
              <a:rPr lang="en-US" sz="2800" b="1" dirty="0"/>
              <a:t>mining query languages and ad hoc data mining:</a:t>
            </a:r>
            <a:r>
              <a:rPr lang="en-US" sz="2800" dirty="0"/>
              <a:t>- </a:t>
            </a:r>
            <a:endParaRPr lang="en-US" sz="2800" dirty="0" smtClean="0"/>
          </a:p>
          <a:p>
            <a:pPr marL="0" indent="0">
              <a:buNone/>
            </a:pPr>
            <a:r>
              <a:rPr lang="en-US" sz="2800" dirty="0" smtClean="0"/>
              <a:t>Data </a:t>
            </a:r>
            <a:r>
              <a:rPr lang="en-US" sz="2800" dirty="0"/>
              <a:t>Mining Query language that</a:t>
            </a:r>
            <a:r>
              <a:rPr lang="en-US" sz="2800" b="1" dirty="0"/>
              <a:t> </a:t>
            </a:r>
            <a:r>
              <a:rPr lang="en-US" sz="2800" dirty="0"/>
              <a:t>allows the user to describe ad hoc mining tasks, should be integrated with a data warehouse query language and optimized for efficient and flexible data mining.</a:t>
            </a:r>
            <a:endParaRPr lang="en-US" dirty="0"/>
          </a:p>
          <a:p>
            <a:pPr marL="914400" lvl="2" indent="0">
              <a:buNone/>
            </a:pPr>
            <a:endParaRPr lang="en-US" sz="3600"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8149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8215"/>
          </a:xfrm>
        </p:spPr>
        <p:txBody>
          <a:bodyPr>
            <a:noAutofit/>
          </a:bodyPr>
          <a:lstStyle/>
          <a:p>
            <a:pPr algn="ctr"/>
            <a:r>
              <a:rPr lang="en-US" sz="4000" b="1" dirty="0" smtClean="0"/>
              <a:t>Major issues in Data Mining</a:t>
            </a:r>
            <a:endParaRPr lang="en-US" sz="4000" b="1" dirty="0"/>
          </a:p>
        </p:txBody>
      </p:sp>
      <p:sp>
        <p:nvSpPr>
          <p:cNvPr id="3" name="Content Placeholder 2"/>
          <p:cNvSpPr>
            <a:spLocks noGrp="1"/>
          </p:cNvSpPr>
          <p:nvPr>
            <p:ph idx="1"/>
          </p:nvPr>
        </p:nvSpPr>
        <p:spPr>
          <a:xfrm>
            <a:off x="552450" y="1354015"/>
            <a:ext cx="10392508" cy="5263662"/>
          </a:xfrm>
        </p:spPr>
        <p:txBody>
          <a:bodyPr>
            <a:noAutofit/>
          </a:bodyPr>
          <a:lstStyle/>
          <a:p>
            <a:r>
              <a:rPr lang="en-US" sz="2800" b="1" dirty="0"/>
              <a:t>Presentation and visualization of data mining results:</a:t>
            </a:r>
            <a:r>
              <a:rPr lang="en-US" sz="2800" dirty="0"/>
              <a:t>- Once the patterns are discovered it</a:t>
            </a:r>
            <a:r>
              <a:rPr lang="en-US" sz="2800" b="1" dirty="0"/>
              <a:t> </a:t>
            </a:r>
            <a:r>
              <a:rPr lang="en-US" sz="2800" dirty="0"/>
              <a:t>needs to be expressed in high level languages, visual representations. These representations should be easily understandable by the users.</a:t>
            </a:r>
            <a:endParaRPr lang="en-US" dirty="0"/>
          </a:p>
          <a:p>
            <a:pPr marL="0" indent="0">
              <a:buNone/>
            </a:pPr>
            <a:endParaRPr lang="en-US" sz="2800" dirty="0"/>
          </a:p>
          <a:p>
            <a:r>
              <a:rPr lang="en-US" sz="2800" b="1" dirty="0"/>
              <a:t>Handling noisy or incomplete data:</a:t>
            </a:r>
            <a:r>
              <a:rPr lang="en-US" sz="2800" dirty="0"/>
              <a:t> - The data cleaning methods are required that can handle</a:t>
            </a:r>
            <a:r>
              <a:rPr lang="en-US" sz="2800" b="1" dirty="0"/>
              <a:t> </a:t>
            </a:r>
            <a:r>
              <a:rPr lang="en-US" sz="2800" dirty="0"/>
              <a:t>the noise, incomplete objects while mining the data regularities. If data cleaning methods are not there then the accuracy of the discovered patterns will be poor.</a:t>
            </a:r>
            <a:endParaRPr lang="en-US" dirty="0"/>
          </a:p>
          <a:p>
            <a:pPr marL="914400" lvl="2" indent="0">
              <a:buNone/>
            </a:pPr>
            <a:endParaRPr lang="en-US" sz="4800"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91764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8215"/>
          </a:xfrm>
        </p:spPr>
        <p:txBody>
          <a:bodyPr>
            <a:noAutofit/>
          </a:bodyPr>
          <a:lstStyle/>
          <a:p>
            <a:pPr algn="ctr"/>
            <a:r>
              <a:rPr lang="en-US" sz="4000" b="1" dirty="0" smtClean="0"/>
              <a:t>Major issues in Data Mining</a:t>
            </a:r>
            <a:endParaRPr lang="en-US" sz="4000" b="1" dirty="0"/>
          </a:p>
        </p:txBody>
      </p:sp>
      <p:sp>
        <p:nvSpPr>
          <p:cNvPr id="3" name="Content Placeholder 2"/>
          <p:cNvSpPr>
            <a:spLocks noGrp="1"/>
          </p:cNvSpPr>
          <p:nvPr>
            <p:ph idx="1"/>
          </p:nvPr>
        </p:nvSpPr>
        <p:spPr>
          <a:xfrm>
            <a:off x="552450" y="1354015"/>
            <a:ext cx="10392508" cy="5263662"/>
          </a:xfrm>
        </p:spPr>
        <p:txBody>
          <a:bodyPr>
            <a:noAutofit/>
          </a:bodyPr>
          <a:lstStyle/>
          <a:p>
            <a:r>
              <a:rPr lang="en-US" sz="3200" b="1" dirty="0"/>
              <a:t>Pattern evaluation:</a:t>
            </a:r>
            <a:r>
              <a:rPr lang="en-US" sz="3200" dirty="0"/>
              <a:t>- It refers to interestingness of the problem. The patterns discovered should</a:t>
            </a:r>
            <a:r>
              <a:rPr lang="en-US" sz="3200" b="1" dirty="0"/>
              <a:t> </a:t>
            </a:r>
            <a:r>
              <a:rPr lang="en-US" sz="3200" dirty="0"/>
              <a:t>be interesting because either they represent common knowledge or lack novelty</a:t>
            </a:r>
            <a:r>
              <a:rPr lang="en-US" sz="3200" dirty="0" smtClean="0"/>
              <a:t>.</a:t>
            </a:r>
          </a:p>
          <a:p>
            <a:pPr marL="0" indent="0">
              <a:buNone/>
            </a:pPr>
            <a:endParaRPr lang="en-US" sz="3200" dirty="0"/>
          </a:p>
          <a:p>
            <a:r>
              <a:rPr lang="en-US" sz="3200" b="1" dirty="0"/>
              <a:t> Efficiency and scalability of data mining algorithms:</a:t>
            </a:r>
            <a:r>
              <a:rPr lang="en-US" sz="3200" dirty="0"/>
              <a:t>- In order to effectively extract the</a:t>
            </a:r>
            <a:r>
              <a:rPr lang="en-US" sz="3200" b="1" dirty="0"/>
              <a:t> </a:t>
            </a:r>
            <a:r>
              <a:rPr lang="en-US" sz="3200" dirty="0"/>
              <a:t>information from huge amount of data in databases, data mining algorithm must be efficient and scalable</a:t>
            </a:r>
            <a:r>
              <a:rPr lang="en-US" sz="3200" dirty="0" smtClean="0"/>
              <a:t>.</a:t>
            </a:r>
            <a:endParaRPr lang="en-US" sz="3200" dirty="0"/>
          </a:p>
          <a:p>
            <a:pPr marL="914400" lvl="2" indent="0">
              <a:buNone/>
            </a:pPr>
            <a:endParaRPr lang="en-US" sz="6000" i="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8211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7476"/>
            <a:ext cx="10810621" cy="704045"/>
          </a:xfrm>
        </p:spPr>
        <p:txBody>
          <a:bodyPr>
            <a:normAutofit/>
          </a:bodyPr>
          <a:lstStyle/>
          <a:p>
            <a:r>
              <a:rPr lang="en-US" dirty="0" smtClean="0"/>
              <a:t>Businesses Need Support for Decision Making</a:t>
            </a:r>
            <a:endParaRPr lang="en-US" dirty="0"/>
          </a:p>
        </p:txBody>
      </p:sp>
      <p:sp>
        <p:nvSpPr>
          <p:cNvPr id="3" name="Content Placeholder 2"/>
          <p:cNvSpPr>
            <a:spLocks noGrp="1"/>
          </p:cNvSpPr>
          <p:nvPr>
            <p:ph idx="1"/>
          </p:nvPr>
        </p:nvSpPr>
        <p:spPr>
          <a:xfrm>
            <a:off x="431442" y="1558343"/>
            <a:ext cx="9947736" cy="3284113"/>
          </a:xfrm>
        </p:spPr>
        <p:txBody>
          <a:bodyPr>
            <a:normAutofit/>
          </a:bodyPr>
          <a:lstStyle/>
          <a:p>
            <a:r>
              <a:rPr lang="en-US" sz="2800" dirty="0" smtClean="0"/>
              <a:t>Uncertain economics</a:t>
            </a:r>
          </a:p>
          <a:p>
            <a:r>
              <a:rPr lang="en-US" sz="2800" dirty="0" smtClean="0"/>
              <a:t>Rapidly changing environments</a:t>
            </a:r>
          </a:p>
          <a:p>
            <a:r>
              <a:rPr lang="en-US" sz="2800" dirty="0" smtClean="0"/>
              <a:t>Global competition</a:t>
            </a:r>
          </a:p>
          <a:p>
            <a:r>
              <a:rPr lang="en-US" sz="2800" dirty="0" smtClean="0"/>
              <a:t>Demanding customers</a:t>
            </a:r>
            <a:endParaRPr lang="en-US" sz="2800" dirty="0"/>
          </a:p>
          <a:p>
            <a:r>
              <a:rPr lang="en-US" sz="2800" dirty="0" smtClean="0"/>
              <a:t>Taking advantage of information acquired by companies is a Critical Success Factor.</a:t>
            </a:r>
            <a:endParaRPr lang="en-US" sz="2800" dirty="0"/>
          </a:p>
        </p:txBody>
      </p:sp>
    </p:spTree>
    <p:extLst>
      <p:ext uri="{BB962C8B-B14F-4D97-AF65-F5344CB8AC3E}">
        <p14:creationId xmlns:p14="http://schemas.microsoft.com/office/powerpoint/2010/main" val="12289839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Information Gap</a:t>
            </a:r>
            <a:endParaRPr lang="en-US" dirty="0"/>
          </a:p>
        </p:txBody>
      </p:sp>
      <p:sp>
        <p:nvSpPr>
          <p:cNvPr id="3" name="Content Placeholder 2"/>
          <p:cNvSpPr>
            <a:spLocks noGrp="1"/>
          </p:cNvSpPr>
          <p:nvPr>
            <p:ph idx="1"/>
          </p:nvPr>
        </p:nvSpPr>
        <p:spPr/>
        <p:txBody>
          <a:bodyPr/>
          <a:lstStyle/>
          <a:p>
            <a:r>
              <a:rPr lang="en-US" dirty="0" smtClean="0"/>
              <a:t>The shortfall between gathering information and using it for decision making.</a:t>
            </a:r>
          </a:p>
          <a:p>
            <a:pPr lvl="1"/>
            <a:r>
              <a:rPr lang="en-US" dirty="0" smtClean="0"/>
              <a:t>Firms have inadequate data warehouses.</a:t>
            </a:r>
          </a:p>
          <a:p>
            <a:pPr lvl="1"/>
            <a:r>
              <a:rPr lang="en-US" dirty="0" smtClean="0"/>
              <a:t>Business Analysts spend 2 days a week gathering and formatting data, instead of performing analysis. (Data Warehousing Institute).</a:t>
            </a:r>
          </a:p>
          <a:p>
            <a:pPr lvl="1"/>
            <a:r>
              <a:rPr lang="en-US" dirty="0" smtClean="0"/>
              <a:t>Business Intelligence (BI) seeks to bridge the information gap.</a:t>
            </a:r>
          </a:p>
          <a:p>
            <a:pPr lvl="1"/>
            <a:endParaRPr lang="en-US" dirty="0"/>
          </a:p>
        </p:txBody>
      </p:sp>
    </p:spTree>
    <p:extLst>
      <p:ext uri="{BB962C8B-B14F-4D97-AF65-F5344CB8AC3E}">
        <p14:creationId xmlns:p14="http://schemas.microsoft.com/office/powerpoint/2010/main" val="35468263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981200" y="1600201"/>
            <a:ext cx="8229600" cy="4965853"/>
          </a:xfrm>
        </p:spPr>
        <p:txBody>
          <a:bodyPr>
            <a:normAutofit/>
          </a:bodyPr>
          <a:lstStyle/>
          <a:p>
            <a:r>
              <a:rPr lang="en-US" dirty="0" smtClean="0"/>
              <a:t>Explained BI</a:t>
            </a:r>
            <a:r>
              <a:rPr lang="en-US" dirty="0"/>
              <a:t>, Analytics, Data Marts and Big Data.</a:t>
            </a:r>
          </a:p>
          <a:p>
            <a:r>
              <a:rPr lang="en-US" dirty="0" smtClean="0"/>
              <a:t>Defined </a:t>
            </a:r>
            <a:r>
              <a:rPr lang="en-US" dirty="0"/>
              <a:t>the characteristics of data for good decision making.</a:t>
            </a:r>
          </a:p>
          <a:p>
            <a:r>
              <a:rPr lang="en-US" dirty="0" smtClean="0"/>
              <a:t>Described data mining in detail.</a:t>
            </a:r>
          </a:p>
          <a:p>
            <a:r>
              <a:rPr lang="en-US" dirty="0" smtClean="0"/>
              <a:t>Explained and </a:t>
            </a:r>
            <a:r>
              <a:rPr lang="en-US" smtClean="0"/>
              <a:t>gave examples of</a:t>
            </a:r>
            <a:br>
              <a:rPr lang="en-US" smtClean="0"/>
            </a:br>
            <a:r>
              <a:rPr lang="en-US" smtClean="0"/>
              <a:t>market </a:t>
            </a:r>
            <a:r>
              <a:rPr lang="en-US" dirty="0"/>
              <a:t>basket </a:t>
            </a:r>
            <a:r>
              <a:rPr lang="en-US"/>
              <a:t>and </a:t>
            </a:r>
            <a:r>
              <a:rPr lang="en-US" smtClean="0"/>
              <a:t>cluster </a:t>
            </a:r>
            <a:r>
              <a:rPr lang="en-US" dirty="0"/>
              <a:t>analysis.</a:t>
            </a:r>
          </a:p>
        </p:txBody>
      </p:sp>
      <p:pic>
        <p:nvPicPr>
          <p:cNvPr id="4" name="Picture 3"/>
          <p:cNvPicPr>
            <a:picLocks noChangeAspect="1"/>
          </p:cNvPicPr>
          <p:nvPr/>
        </p:nvPicPr>
        <p:blipFill>
          <a:blip r:embed="rId2"/>
          <a:stretch>
            <a:fillRect/>
          </a:stretch>
        </p:blipFill>
        <p:spPr>
          <a:xfrm>
            <a:off x="8085480" y="342957"/>
            <a:ext cx="868755" cy="777308"/>
          </a:xfrm>
          <a:prstGeom prst="rect">
            <a:avLst/>
          </a:prstGeom>
        </p:spPr>
      </p:pic>
    </p:spTree>
    <p:extLst>
      <p:ext uri="{BB962C8B-B14F-4D97-AF65-F5344CB8AC3E}">
        <p14:creationId xmlns:p14="http://schemas.microsoft.com/office/powerpoint/2010/main" val="937412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403" y="0"/>
            <a:ext cx="8596668" cy="574623"/>
          </a:xfrm>
        </p:spPr>
        <p:txBody>
          <a:bodyPr>
            <a:normAutofit fontScale="90000"/>
          </a:bodyPr>
          <a:lstStyle/>
          <a:p>
            <a:r>
              <a:rPr lang="en-US" dirty="0" smtClean="0"/>
              <a:t>REVIEW QUESTIONS</a:t>
            </a:r>
            <a:endParaRPr lang="en-US" dirty="0"/>
          </a:p>
        </p:txBody>
      </p:sp>
      <p:sp>
        <p:nvSpPr>
          <p:cNvPr id="3" name="Content Placeholder 2"/>
          <p:cNvSpPr>
            <a:spLocks noGrp="1"/>
          </p:cNvSpPr>
          <p:nvPr>
            <p:ph idx="1"/>
          </p:nvPr>
        </p:nvSpPr>
        <p:spPr>
          <a:xfrm>
            <a:off x="677334" y="719529"/>
            <a:ext cx="9366076" cy="5321834"/>
          </a:xfrm>
        </p:spPr>
        <p:txBody>
          <a:bodyPr/>
          <a:lstStyle/>
          <a:p>
            <a:pPr>
              <a:buFont typeface="+mj-lt"/>
              <a:buAutoNum type="arabicPeriod"/>
            </a:pPr>
            <a:r>
              <a:rPr lang="en-US" sz="2400" dirty="0" smtClean="0"/>
              <a:t>Discuss the relationship between Digital transformation and Business Intelligence</a:t>
            </a:r>
          </a:p>
          <a:p>
            <a:pPr>
              <a:buFont typeface="+mj-lt"/>
              <a:buAutoNum type="arabicPeriod"/>
            </a:pPr>
            <a:r>
              <a:rPr lang="en-US" sz="2400" dirty="0" smtClean="0"/>
              <a:t>Summarize the benefits of Business intelligence in an organization in the 21</a:t>
            </a:r>
            <a:r>
              <a:rPr lang="en-US" sz="2400" baseline="30000" dirty="0" smtClean="0"/>
              <a:t>st</a:t>
            </a:r>
            <a:r>
              <a:rPr lang="en-US" sz="2400" dirty="0" smtClean="0"/>
              <a:t> Century</a:t>
            </a:r>
          </a:p>
          <a:p>
            <a:pPr>
              <a:buFont typeface="+mj-lt"/>
              <a:buAutoNum type="arabicPeriod"/>
            </a:pPr>
            <a:r>
              <a:rPr lang="en-US" sz="2400" dirty="0" smtClean="0"/>
              <a:t>Differentiate Digital transformation and Business Intelligence</a:t>
            </a:r>
          </a:p>
          <a:p>
            <a:pPr>
              <a:buFont typeface="+mj-lt"/>
              <a:buAutoNum type="arabicPeriod"/>
            </a:pPr>
            <a:r>
              <a:rPr lang="en-US" sz="2400" dirty="0" smtClean="0"/>
              <a:t>Discuss the Porters Five Forces in relation to the Business intelligence</a:t>
            </a:r>
          </a:p>
          <a:p>
            <a:pPr>
              <a:buFont typeface="+mj-lt"/>
              <a:buAutoNum type="arabicPeriod"/>
            </a:pPr>
            <a:r>
              <a:rPr lang="en-US" sz="2400" dirty="0" smtClean="0"/>
              <a:t>Choose one Sector of Economy in Kenya and discuss how Business Intelligence has been used to achieve efficiency in Operations</a:t>
            </a:r>
          </a:p>
          <a:p>
            <a:pPr marL="0" indent="0">
              <a:buNone/>
            </a:pPr>
            <a:endParaRPr lang="en-US" dirty="0" smtClean="0"/>
          </a:p>
          <a:p>
            <a:pPr>
              <a:buFont typeface="+mj-lt"/>
              <a:buAutoNum type="arabicPeriod"/>
            </a:pPr>
            <a:endParaRPr lang="en-US" dirty="0"/>
          </a:p>
        </p:txBody>
      </p:sp>
    </p:spTree>
    <p:extLst>
      <p:ext uri="{BB962C8B-B14F-4D97-AF65-F5344CB8AC3E}">
        <p14:creationId xmlns:p14="http://schemas.microsoft.com/office/powerpoint/2010/main" val="22037705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452" y="434714"/>
            <a:ext cx="8596668" cy="574623"/>
          </a:xfrm>
        </p:spPr>
        <p:txBody>
          <a:bodyPr>
            <a:normAutofit fontScale="90000"/>
          </a:bodyPr>
          <a:lstStyle/>
          <a:p>
            <a:r>
              <a:rPr lang="en-US" dirty="0" smtClean="0"/>
              <a:t>CASE STUDY</a:t>
            </a:r>
            <a:endParaRPr lang="en-US" dirty="0"/>
          </a:p>
        </p:txBody>
      </p:sp>
      <p:sp>
        <p:nvSpPr>
          <p:cNvPr id="3" name="Content Placeholder 2"/>
          <p:cNvSpPr>
            <a:spLocks noGrp="1"/>
          </p:cNvSpPr>
          <p:nvPr>
            <p:ph idx="1"/>
          </p:nvPr>
        </p:nvSpPr>
        <p:spPr>
          <a:xfrm>
            <a:off x="677334" y="1484025"/>
            <a:ext cx="9366076" cy="4557337"/>
          </a:xfrm>
        </p:spPr>
        <p:txBody>
          <a:bodyPr>
            <a:normAutofit/>
          </a:bodyPr>
          <a:lstStyle/>
          <a:p>
            <a:pPr marL="0" indent="0">
              <a:buNone/>
            </a:pPr>
            <a:r>
              <a:rPr lang="en-US" sz="2800" dirty="0" smtClean="0"/>
              <a:t>From the </a:t>
            </a:r>
            <a:r>
              <a:rPr lang="en-US" sz="2800" dirty="0"/>
              <a:t>Case </a:t>
            </a:r>
            <a:r>
              <a:rPr lang="en-US" sz="2800" dirty="0" smtClean="0"/>
              <a:t>Study:</a:t>
            </a:r>
          </a:p>
          <a:p>
            <a:pPr marL="0" indent="0">
              <a:buNone/>
            </a:pPr>
            <a:r>
              <a:rPr lang="en-US" sz="2800" dirty="0" smtClean="0"/>
              <a:t>ADDRESSING </a:t>
            </a:r>
            <a:r>
              <a:rPr lang="en-US" sz="2800" dirty="0"/>
              <a:t>4 CORE BUSINESS INTELLIGENCE CHALLENGES ON THE SEARCH FOR ACTIONABLE </a:t>
            </a:r>
            <a:r>
              <a:rPr lang="en-US" sz="2800" dirty="0" smtClean="0"/>
              <a:t>INSIGHTS By </a:t>
            </a:r>
            <a:r>
              <a:rPr lang="en-US" sz="2800" dirty="0"/>
              <a:t>Jennifer </a:t>
            </a:r>
            <a:r>
              <a:rPr lang="en-US" sz="2800" dirty="0" err="1"/>
              <a:t>Bresnick</a:t>
            </a:r>
            <a:r>
              <a:rPr lang="en-US" sz="2800" dirty="0"/>
              <a:t> </a:t>
            </a:r>
            <a:endParaRPr lang="en-US" sz="2800" dirty="0" smtClean="0"/>
          </a:p>
          <a:p>
            <a:pPr>
              <a:buFont typeface="+mj-lt"/>
              <a:buAutoNum type="arabicPeriod"/>
            </a:pPr>
            <a:endParaRPr lang="en-US" sz="2800" dirty="0" smtClean="0"/>
          </a:p>
          <a:p>
            <a:pPr>
              <a:buFont typeface="+mj-lt"/>
              <a:buAutoNum type="arabicPeriod"/>
            </a:pPr>
            <a:r>
              <a:rPr lang="en-US" sz="2800" dirty="0" smtClean="0"/>
              <a:t>Discuss the four Core Business Intelligence Challenges faced by the organizations today.</a:t>
            </a:r>
          </a:p>
          <a:p>
            <a:pPr>
              <a:buFont typeface="+mj-lt"/>
              <a:buAutoNum type="arabicPeriod"/>
            </a:pPr>
            <a:r>
              <a:rPr lang="en-US" sz="2800" dirty="0" smtClean="0"/>
              <a:t>Propose the specific solutions to the above challenges</a:t>
            </a:r>
            <a:endParaRPr lang="en-US" sz="2800" dirty="0"/>
          </a:p>
        </p:txBody>
      </p:sp>
    </p:spTree>
    <p:extLst>
      <p:ext uri="{BB962C8B-B14F-4D97-AF65-F5344CB8AC3E}">
        <p14:creationId xmlns:p14="http://schemas.microsoft.com/office/powerpoint/2010/main" val="27205599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2994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a:t>
            </a:r>
            <a:r>
              <a:rPr lang="en-US" dirty="0" smtClean="0"/>
              <a:t>Analytics, BI, Big Data, Data Mining - What’s the difference?</a:t>
            </a:r>
            <a:endParaRPr lang="en-US" dirty="0"/>
          </a:p>
        </p:txBody>
      </p:sp>
      <p:sp>
        <p:nvSpPr>
          <p:cNvPr id="3" name="Content Placeholder 2"/>
          <p:cNvSpPr>
            <a:spLocks noGrp="1"/>
          </p:cNvSpPr>
          <p:nvPr>
            <p:ph idx="1"/>
          </p:nvPr>
        </p:nvSpPr>
        <p:spPr>
          <a:xfrm>
            <a:off x="677333" y="2160589"/>
            <a:ext cx="9690159" cy="3880773"/>
          </a:xfrm>
        </p:spPr>
        <p:txBody>
          <a:bodyPr>
            <a:normAutofit lnSpcReduction="10000"/>
          </a:bodyPr>
          <a:lstStyle/>
          <a:p>
            <a:r>
              <a:rPr lang="en-US" sz="2800" b="1" dirty="0"/>
              <a:t>Business Analytics – </a:t>
            </a:r>
            <a:r>
              <a:rPr lang="en-US" sz="2800" dirty="0"/>
              <a:t>Tools to explore past data to gain insight into future business decisions.</a:t>
            </a:r>
          </a:p>
          <a:p>
            <a:r>
              <a:rPr lang="en-US" sz="2800" b="1" dirty="0" smtClean="0"/>
              <a:t>BI – </a:t>
            </a:r>
            <a:r>
              <a:rPr lang="en-US" sz="2800" dirty="0" smtClean="0"/>
              <a:t>Tools and techniques to turn data into meaningful information.</a:t>
            </a:r>
          </a:p>
          <a:p>
            <a:r>
              <a:rPr lang="en-US" sz="2800" b="1" dirty="0" smtClean="0"/>
              <a:t>Big Data </a:t>
            </a:r>
            <a:r>
              <a:rPr lang="en-US" sz="2800" dirty="0" smtClean="0"/>
              <a:t>–data sets </a:t>
            </a:r>
            <a:r>
              <a:rPr lang="en-US" sz="2800" dirty="0"/>
              <a:t>that are so large or complex that traditional data processing applications are inadequate</a:t>
            </a:r>
            <a:r>
              <a:rPr lang="en-US" sz="2800" dirty="0" smtClean="0"/>
              <a:t>.</a:t>
            </a:r>
          </a:p>
          <a:p>
            <a:r>
              <a:rPr lang="en-US" sz="2800" b="1" dirty="0" smtClean="0"/>
              <a:t>Data Mining </a:t>
            </a:r>
            <a:r>
              <a:rPr lang="en-US" sz="2800" dirty="0" smtClean="0"/>
              <a:t>- Tools for discovering </a:t>
            </a:r>
            <a:br>
              <a:rPr lang="en-US" sz="2800" dirty="0" smtClean="0"/>
            </a:br>
            <a:r>
              <a:rPr lang="en-US" sz="2800" dirty="0" smtClean="0"/>
              <a:t>patterns in large data sets.</a:t>
            </a:r>
          </a:p>
          <a:p>
            <a:endParaRPr lang="en-US" dirty="0" smtClean="0"/>
          </a:p>
          <a:p>
            <a:endParaRPr lang="en-US" dirty="0"/>
          </a:p>
        </p:txBody>
      </p:sp>
    </p:spTree>
    <p:extLst>
      <p:ext uri="{BB962C8B-B14F-4D97-AF65-F5344CB8AC3E}">
        <p14:creationId xmlns:p14="http://schemas.microsoft.com/office/powerpoint/2010/main" val="2978162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a:bodyPr>
          <a:lstStyle/>
          <a:p>
            <a:r>
              <a:rPr lang="en-US" b="1" dirty="0" smtClean="0"/>
              <a:t>INTRODUCTION TO BIG DATA</a:t>
            </a:r>
            <a:endParaRPr lang="en-US" dirty="0"/>
          </a:p>
        </p:txBody>
      </p:sp>
      <p:pic>
        <p:nvPicPr>
          <p:cNvPr id="4" name="Content Placeholder 3"/>
          <p:cNvPicPr>
            <a:picLocks noGrp="1" noChangeAspect="1"/>
          </p:cNvPicPr>
          <p:nvPr>
            <p:ph idx="1"/>
          </p:nvPr>
        </p:nvPicPr>
        <p:blipFill rotWithShape="1">
          <a:blip r:embed="rId2"/>
          <a:srcRect l="7239" t="2339" b="2339"/>
          <a:stretch/>
        </p:blipFill>
        <p:spPr>
          <a:xfrm>
            <a:off x="0" y="1352283"/>
            <a:ext cx="9865217" cy="4446946"/>
          </a:xfrm>
          <a:prstGeom prst="rect">
            <a:avLst/>
          </a:prstGeom>
        </p:spPr>
      </p:pic>
    </p:spTree>
    <p:extLst>
      <p:ext uri="{BB962C8B-B14F-4D97-AF65-F5344CB8AC3E}">
        <p14:creationId xmlns:p14="http://schemas.microsoft.com/office/powerpoint/2010/main" val="31962274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084" y="209550"/>
            <a:ext cx="8596668" cy="876300"/>
          </a:xfrm>
        </p:spPr>
        <p:txBody>
          <a:bodyPr>
            <a:normAutofit/>
          </a:bodyPr>
          <a:lstStyle/>
          <a:p>
            <a:r>
              <a:rPr lang="en-US" b="1" dirty="0" smtClean="0"/>
              <a:t>INTRODUCTION TO BIG DATA</a:t>
            </a:r>
            <a:endParaRPr lang="en-US" dirty="0"/>
          </a:p>
        </p:txBody>
      </p:sp>
      <p:pic>
        <p:nvPicPr>
          <p:cNvPr id="8" name="Content Placeholder 4"/>
          <p:cNvPicPr>
            <a:picLocks noChangeAspect="1"/>
          </p:cNvPicPr>
          <p:nvPr/>
        </p:nvPicPr>
        <p:blipFill>
          <a:blip r:embed="rId2"/>
          <a:stretch>
            <a:fillRect/>
          </a:stretch>
        </p:blipFill>
        <p:spPr>
          <a:xfrm>
            <a:off x="9556124" y="1858583"/>
            <a:ext cx="2635876" cy="3132803"/>
          </a:xfrm>
          <a:prstGeom prst="rect">
            <a:avLst/>
          </a:prstGeom>
        </p:spPr>
      </p:pic>
      <p:pic>
        <p:nvPicPr>
          <p:cNvPr id="4" name="Content Placeholder 3"/>
          <p:cNvPicPr>
            <a:picLocks noGrp="1" noChangeAspect="1"/>
          </p:cNvPicPr>
          <p:nvPr>
            <p:ph idx="1"/>
          </p:nvPr>
        </p:nvPicPr>
        <p:blipFill>
          <a:blip r:embed="rId3"/>
          <a:stretch>
            <a:fillRect/>
          </a:stretch>
        </p:blipFill>
        <p:spPr>
          <a:xfrm>
            <a:off x="360823" y="866996"/>
            <a:ext cx="9299512" cy="5520926"/>
          </a:xfrm>
          <a:prstGeom prst="rect">
            <a:avLst/>
          </a:prstGeom>
        </p:spPr>
      </p:pic>
    </p:spTree>
    <p:extLst>
      <p:ext uri="{BB962C8B-B14F-4D97-AF65-F5344CB8AC3E}">
        <p14:creationId xmlns:p14="http://schemas.microsoft.com/office/powerpoint/2010/main" val="13515613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207" y="0"/>
            <a:ext cx="8596668" cy="811369"/>
          </a:xfrm>
        </p:spPr>
        <p:txBody>
          <a:bodyPr/>
          <a:lstStyle/>
          <a:p>
            <a:r>
              <a:rPr lang="en-US" dirty="0" smtClean="0"/>
              <a:t>BIG DATA MARKET REVENUE</a:t>
            </a:r>
            <a:endParaRPr lang="en-US" dirty="0"/>
          </a:p>
        </p:txBody>
      </p:sp>
      <p:pic>
        <p:nvPicPr>
          <p:cNvPr id="4" name="Content Placeholder 3"/>
          <p:cNvPicPr>
            <a:picLocks noGrp="1" noChangeAspect="1"/>
          </p:cNvPicPr>
          <p:nvPr>
            <p:ph idx="1"/>
          </p:nvPr>
        </p:nvPicPr>
        <p:blipFill rotWithShape="1">
          <a:blip r:embed="rId2"/>
          <a:srcRect l="11203" r="6137"/>
          <a:stretch/>
        </p:blipFill>
        <p:spPr>
          <a:xfrm>
            <a:off x="476519" y="586705"/>
            <a:ext cx="8461420" cy="5698185"/>
          </a:xfrm>
          <a:prstGeom prst="rect">
            <a:avLst/>
          </a:prstGeom>
        </p:spPr>
      </p:pic>
    </p:spTree>
    <p:extLst>
      <p:ext uri="{BB962C8B-B14F-4D97-AF65-F5344CB8AC3E}">
        <p14:creationId xmlns:p14="http://schemas.microsoft.com/office/powerpoint/2010/main" val="8035418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92" y="57566"/>
            <a:ext cx="9281444" cy="876300"/>
          </a:xfrm>
        </p:spPr>
        <p:txBody>
          <a:bodyPr>
            <a:normAutofit fontScale="90000"/>
          </a:bodyPr>
          <a:lstStyle/>
          <a:p>
            <a:r>
              <a:rPr lang="en-US" b="1" dirty="0" smtClean="0"/>
              <a:t>BIG DATA ANALYTICS PROCESS AND OBJECTIGES</a:t>
            </a:r>
            <a:r>
              <a:rPr lang="en-US" b="1" dirty="0"/>
              <a:t/>
            </a:r>
            <a:br>
              <a:rPr lang="en-US" b="1" dirty="0"/>
            </a:br>
            <a:endParaRPr lang="en-US" dirty="0"/>
          </a:p>
        </p:txBody>
      </p:sp>
      <p:pic>
        <p:nvPicPr>
          <p:cNvPr id="4" name="Content Placeholder 3"/>
          <p:cNvPicPr>
            <a:picLocks noGrp="1" noChangeAspect="1"/>
          </p:cNvPicPr>
          <p:nvPr>
            <p:ph idx="1"/>
          </p:nvPr>
        </p:nvPicPr>
        <p:blipFill>
          <a:blip r:embed="rId2"/>
          <a:stretch>
            <a:fillRect/>
          </a:stretch>
        </p:blipFill>
        <p:spPr>
          <a:xfrm>
            <a:off x="556876" y="933866"/>
            <a:ext cx="8621876" cy="5811708"/>
          </a:xfrm>
          <a:prstGeom prst="rect">
            <a:avLst/>
          </a:prstGeom>
        </p:spPr>
      </p:pic>
    </p:spTree>
    <p:extLst>
      <p:ext uri="{BB962C8B-B14F-4D97-AF65-F5344CB8AC3E}">
        <p14:creationId xmlns:p14="http://schemas.microsoft.com/office/powerpoint/2010/main" val="1942943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Storyboard Layout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821</TotalTime>
  <Words>1949</Words>
  <Application>Microsoft Office PowerPoint</Application>
  <PresentationFormat>Widescreen</PresentationFormat>
  <Paragraphs>234</Paragraphs>
  <Slides>49</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49</vt:i4>
      </vt:variant>
    </vt:vector>
  </HeadingPairs>
  <TitlesOfParts>
    <vt:vector size="57" baseType="lpstr">
      <vt:lpstr>Aharoni</vt:lpstr>
      <vt:lpstr>Arial</vt:lpstr>
      <vt:lpstr>Calibri</vt:lpstr>
      <vt:lpstr>Times New Roman</vt:lpstr>
      <vt:lpstr>Trebuchet MS</vt:lpstr>
      <vt:lpstr>Wingdings 3</vt:lpstr>
      <vt:lpstr>Facet</vt:lpstr>
      <vt:lpstr>Storyboard Layouts</vt:lpstr>
      <vt:lpstr>BDM 411:BUSINESS INTELLIGENCE AND ANALYTICS LECTURE 3: BIG DATA ANALYTICS AND DATA MINING</vt:lpstr>
      <vt:lpstr>INTRODUCTION TO BIG DATA ANALYTICS </vt:lpstr>
      <vt:lpstr>INTRODUCTION TO BIG DATA ANALYTICS </vt:lpstr>
      <vt:lpstr>INTRODUCTION TO BIG DATA</vt:lpstr>
      <vt:lpstr>Business Analytics, BI, Big Data, Data Mining - What’s the difference?</vt:lpstr>
      <vt:lpstr>INTRODUCTION TO BIG DATA</vt:lpstr>
      <vt:lpstr>INTRODUCTION TO BIG DATA</vt:lpstr>
      <vt:lpstr>BIG DATA MARKET REVENUE</vt:lpstr>
      <vt:lpstr>BIG DATA ANALYTICS PROCESS AND OBJECTIGES </vt:lpstr>
      <vt:lpstr>CHARACTERISTICS OF BIG DATA </vt:lpstr>
      <vt:lpstr>STAGES OF BIG DATA ANALYTICS </vt:lpstr>
      <vt:lpstr>TOOLS USED IN BIG DATA ANALYTICS </vt:lpstr>
      <vt:lpstr>Characteristics of Data for Good Decision Making</vt:lpstr>
      <vt:lpstr> LECTURE 3:  INTRODUCTION DATA MINING</vt:lpstr>
      <vt:lpstr>OUTLINE</vt:lpstr>
      <vt:lpstr>Introduction </vt:lpstr>
      <vt:lpstr>Tasks in Data mining</vt:lpstr>
      <vt:lpstr>Tasks in Data mining</vt:lpstr>
      <vt:lpstr>Data mining Process</vt:lpstr>
      <vt:lpstr>Data mining Process</vt:lpstr>
      <vt:lpstr>Data mining Process</vt:lpstr>
      <vt:lpstr>Data mining Process</vt:lpstr>
      <vt:lpstr>Data mining Process</vt:lpstr>
      <vt:lpstr>Data mining Process</vt:lpstr>
      <vt:lpstr>Data mining Process</vt:lpstr>
      <vt:lpstr>PowerPoint Presentation</vt:lpstr>
      <vt:lpstr>Data Preprocessing Techniques </vt:lpstr>
      <vt:lpstr>Data Preprocessing Techniques-Integration </vt:lpstr>
      <vt:lpstr>Data Preprocessing Techniques-Integration </vt:lpstr>
      <vt:lpstr>Data Preprocessing Techniques-Data Transformation </vt:lpstr>
      <vt:lpstr>Data Preprocessing Techniques-Data Transformation </vt:lpstr>
      <vt:lpstr>Data Preprocessing Techniques-Data Reduction </vt:lpstr>
      <vt:lpstr>Data Preprocessing Techniques-Data Reduction </vt:lpstr>
      <vt:lpstr>Classification of Data mining Systems</vt:lpstr>
      <vt:lpstr>Data mining Classifications</vt:lpstr>
      <vt:lpstr>Data mining Classifications</vt:lpstr>
      <vt:lpstr>Data mining Classifications</vt:lpstr>
      <vt:lpstr>Data mining Classifications</vt:lpstr>
      <vt:lpstr>Data mining Classifications</vt:lpstr>
      <vt:lpstr>Major issues in Data Mining</vt:lpstr>
      <vt:lpstr>Major issues in Data Mining</vt:lpstr>
      <vt:lpstr>Major issues in Data Mining</vt:lpstr>
      <vt:lpstr>Major issues in Data Mining</vt:lpstr>
      <vt:lpstr>Businesses Need Support for Decision Making</vt:lpstr>
      <vt:lpstr>The Information Gap</vt:lpstr>
      <vt:lpstr>Summary</vt:lpstr>
      <vt:lpstr>REVIEW QUESTIONS</vt:lpstr>
      <vt:lpstr>CASE STUDY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Digital Media</dc:title>
  <dc:creator>Karani Wa Kariuki</dc:creator>
  <cp:lastModifiedBy>Daniel Njeru</cp:lastModifiedBy>
  <cp:revision>84</cp:revision>
  <dcterms:created xsi:type="dcterms:W3CDTF">2018-10-31T05:10:30Z</dcterms:created>
  <dcterms:modified xsi:type="dcterms:W3CDTF">2023-05-24T05:15:38Z</dcterms:modified>
</cp:coreProperties>
</file>