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7" r:id="rId2"/>
    <p:sldId id="352" r:id="rId3"/>
    <p:sldId id="353" r:id="rId4"/>
    <p:sldId id="354" r:id="rId5"/>
    <p:sldId id="355" r:id="rId6"/>
    <p:sldId id="356" r:id="rId7"/>
    <p:sldId id="357" r:id="rId8"/>
    <p:sldId id="359" r:id="rId9"/>
    <p:sldId id="360" r:id="rId10"/>
    <p:sldId id="361" r:id="rId11"/>
    <p:sldId id="362" r:id="rId12"/>
    <p:sldId id="363" r:id="rId13"/>
    <p:sldId id="3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5A2E6-6EE1-4325-99B8-C5E7BA8C3177}"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C41A3-748B-4502-90AD-A704A27A5518}" type="slidenum">
              <a:rPr lang="en-US" smtClean="0"/>
              <a:t>‹#›</a:t>
            </a:fld>
            <a:endParaRPr lang="en-US"/>
          </a:p>
        </p:txBody>
      </p:sp>
    </p:spTree>
    <p:extLst>
      <p:ext uri="{BB962C8B-B14F-4D97-AF65-F5344CB8AC3E}">
        <p14:creationId xmlns:p14="http://schemas.microsoft.com/office/powerpoint/2010/main" val="2583769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1</a:t>
            </a:fld>
            <a:endParaRPr lang="en-US"/>
          </a:p>
        </p:txBody>
      </p:sp>
    </p:spTree>
    <p:extLst>
      <p:ext uri="{BB962C8B-B14F-4D97-AF65-F5344CB8AC3E}">
        <p14:creationId xmlns:p14="http://schemas.microsoft.com/office/powerpoint/2010/main" val="407975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10</a:t>
            </a:fld>
            <a:endParaRPr lang="en-US"/>
          </a:p>
        </p:txBody>
      </p:sp>
    </p:spTree>
    <p:extLst>
      <p:ext uri="{BB962C8B-B14F-4D97-AF65-F5344CB8AC3E}">
        <p14:creationId xmlns:p14="http://schemas.microsoft.com/office/powerpoint/2010/main" val="672358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11</a:t>
            </a:fld>
            <a:endParaRPr lang="en-US"/>
          </a:p>
        </p:txBody>
      </p:sp>
    </p:spTree>
    <p:extLst>
      <p:ext uri="{BB962C8B-B14F-4D97-AF65-F5344CB8AC3E}">
        <p14:creationId xmlns:p14="http://schemas.microsoft.com/office/powerpoint/2010/main" val="2417471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12</a:t>
            </a:fld>
            <a:endParaRPr lang="en-US"/>
          </a:p>
        </p:txBody>
      </p:sp>
    </p:spTree>
    <p:extLst>
      <p:ext uri="{BB962C8B-B14F-4D97-AF65-F5344CB8AC3E}">
        <p14:creationId xmlns:p14="http://schemas.microsoft.com/office/powerpoint/2010/main" val="2115592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13</a:t>
            </a:fld>
            <a:endParaRPr lang="en-US"/>
          </a:p>
        </p:txBody>
      </p:sp>
    </p:spTree>
    <p:extLst>
      <p:ext uri="{BB962C8B-B14F-4D97-AF65-F5344CB8AC3E}">
        <p14:creationId xmlns:p14="http://schemas.microsoft.com/office/powerpoint/2010/main" val="392051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2</a:t>
            </a:fld>
            <a:endParaRPr lang="en-US"/>
          </a:p>
        </p:txBody>
      </p:sp>
    </p:spTree>
    <p:extLst>
      <p:ext uri="{BB962C8B-B14F-4D97-AF65-F5344CB8AC3E}">
        <p14:creationId xmlns:p14="http://schemas.microsoft.com/office/powerpoint/2010/main" val="1873484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3</a:t>
            </a:fld>
            <a:endParaRPr lang="en-US"/>
          </a:p>
        </p:txBody>
      </p:sp>
    </p:spTree>
    <p:extLst>
      <p:ext uri="{BB962C8B-B14F-4D97-AF65-F5344CB8AC3E}">
        <p14:creationId xmlns:p14="http://schemas.microsoft.com/office/powerpoint/2010/main" val="3819562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4</a:t>
            </a:fld>
            <a:endParaRPr lang="en-US"/>
          </a:p>
        </p:txBody>
      </p:sp>
    </p:spTree>
    <p:extLst>
      <p:ext uri="{BB962C8B-B14F-4D97-AF65-F5344CB8AC3E}">
        <p14:creationId xmlns:p14="http://schemas.microsoft.com/office/powerpoint/2010/main" val="3121170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5</a:t>
            </a:fld>
            <a:endParaRPr lang="en-US"/>
          </a:p>
        </p:txBody>
      </p:sp>
    </p:spTree>
    <p:extLst>
      <p:ext uri="{BB962C8B-B14F-4D97-AF65-F5344CB8AC3E}">
        <p14:creationId xmlns:p14="http://schemas.microsoft.com/office/powerpoint/2010/main" val="261551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6</a:t>
            </a:fld>
            <a:endParaRPr lang="en-US"/>
          </a:p>
        </p:txBody>
      </p:sp>
    </p:spTree>
    <p:extLst>
      <p:ext uri="{BB962C8B-B14F-4D97-AF65-F5344CB8AC3E}">
        <p14:creationId xmlns:p14="http://schemas.microsoft.com/office/powerpoint/2010/main" val="2028163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7</a:t>
            </a:fld>
            <a:endParaRPr lang="en-US"/>
          </a:p>
        </p:txBody>
      </p:sp>
    </p:spTree>
    <p:extLst>
      <p:ext uri="{BB962C8B-B14F-4D97-AF65-F5344CB8AC3E}">
        <p14:creationId xmlns:p14="http://schemas.microsoft.com/office/powerpoint/2010/main" val="2493866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8</a:t>
            </a:fld>
            <a:endParaRPr lang="en-US"/>
          </a:p>
        </p:txBody>
      </p:sp>
    </p:spTree>
    <p:extLst>
      <p:ext uri="{BB962C8B-B14F-4D97-AF65-F5344CB8AC3E}">
        <p14:creationId xmlns:p14="http://schemas.microsoft.com/office/powerpoint/2010/main" val="27731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oppins Light"/>
                <a:cs typeface="Poppins Light"/>
              </a:rPr>
              <a:t>The design thinking process is used by people working in STEM as a method to solving problems. Major </a:t>
            </a:r>
            <a:r>
              <a:rPr lang="en-US" dirty="0" err="1">
                <a:latin typeface="Poppins Light"/>
                <a:cs typeface="Poppins Light"/>
              </a:rPr>
              <a:t>organisations</a:t>
            </a:r>
            <a:r>
              <a:rPr lang="en-US" dirty="0">
                <a:latin typeface="Poppins Light"/>
                <a:cs typeface="Poppins Light"/>
              </a:rPr>
              <a:t> often have a ‘Design Thinking’ Team or ‘Innovation’ Team who work solely in this way, such as Transport for London, Uber Eats, </a:t>
            </a:r>
            <a:r>
              <a:rPr lang="en-US" dirty="0" err="1">
                <a:latin typeface="Poppins Light"/>
                <a:cs typeface="Poppins Light"/>
              </a:rPr>
              <a:t>AirBnb</a:t>
            </a:r>
            <a:r>
              <a:rPr lang="en-US" dirty="0">
                <a:latin typeface="Poppins Light"/>
                <a:cs typeface="Poppins Light"/>
              </a:rPr>
              <a:t>, Netflix, or </a:t>
            </a:r>
            <a:r>
              <a:rPr lang="en-US" dirty="0" err="1">
                <a:latin typeface="Poppins Light"/>
                <a:cs typeface="Poppins Light"/>
              </a:rPr>
              <a:t>OralB</a:t>
            </a:r>
            <a:r>
              <a:rPr lang="en-US" dirty="0">
                <a:latin typeface="Poppins Light"/>
                <a:cs typeface="Poppins Light"/>
              </a:rPr>
              <a:t>. It is an </a:t>
            </a:r>
            <a:r>
              <a:rPr lang="en-US" dirty="0" err="1">
                <a:latin typeface="Poppins Light"/>
                <a:cs typeface="Poppins Light"/>
              </a:rPr>
              <a:t>interative</a:t>
            </a:r>
            <a:r>
              <a:rPr lang="en-US" dirty="0">
                <a:latin typeface="Poppins Light"/>
                <a:cs typeface="Poppins Light"/>
              </a:rPr>
              <a:t> process, that challenges assumptions and develops open minded creativity. In its entirety it has 6 steps, and normally focuses on a user or a particular group. The stages are: </a:t>
            </a:r>
            <a:r>
              <a:rPr lang="en-US" dirty="0" err="1">
                <a:latin typeface="Poppins Light"/>
                <a:cs typeface="Poppins Light"/>
              </a:rPr>
              <a:t>empathise</a:t>
            </a:r>
            <a:r>
              <a:rPr lang="en-US" dirty="0">
                <a:latin typeface="Poppins Light"/>
                <a:cs typeface="Poppins Light"/>
              </a:rPr>
              <a:t>, define, Ideate, prototype, test, implement. As students may not choose to focus their problem on a particular person, or group of people we have simplified the process to include 4 steps: define, ideas, prototype, test. The infographic on the slide shows that the testing should help then inform your idea to create a better prototype and test again. This iterative cycle then creates a better design in order to implement.</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B0F6247D-5FE6-DE41-92C7-B7BE717BF38F}" type="slidenum">
              <a:rPr lang="en-US" smtClean="0"/>
              <a:pPr/>
              <a:t>9</a:t>
            </a:fld>
            <a:endParaRPr lang="en-US"/>
          </a:p>
        </p:txBody>
      </p:sp>
    </p:spTree>
    <p:extLst>
      <p:ext uri="{BB962C8B-B14F-4D97-AF65-F5344CB8AC3E}">
        <p14:creationId xmlns:p14="http://schemas.microsoft.com/office/powerpoint/2010/main" val="97432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51134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57765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68144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Overview">
    <p:spTree>
      <p:nvGrpSpPr>
        <p:cNvPr id="1" name=""/>
        <p:cNvGrpSpPr/>
        <p:nvPr/>
      </p:nvGrpSpPr>
      <p:grpSpPr>
        <a:xfrm>
          <a:off x="0" y="0"/>
          <a:ext cx="0" cy="0"/>
          <a:chOff x="0" y="0"/>
          <a:chExt cx="0" cy="0"/>
        </a:xfrm>
      </p:grpSpPr>
      <p:sp>
        <p:nvSpPr>
          <p:cNvPr id="6" name="bg object 16">
            <a:extLst>
              <a:ext uri="{FF2B5EF4-FFF2-40B4-BE49-F238E27FC236}">
                <a16:creationId xmlns:a16="http://schemas.microsoft.com/office/drawing/2014/main" id="{0769DE1E-0D1F-C547-901F-EF698F48600E}"/>
              </a:ext>
            </a:extLst>
          </p:cNvPr>
          <p:cNvSpPr/>
          <p:nvPr userDrawn="1"/>
        </p:nvSpPr>
        <p:spPr>
          <a:xfrm>
            <a:off x="0" y="-36582"/>
            <a:ext cx="12192000" cy="638758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26213F"/>
          </a:solidFill>
          <a:ln w="12700">
            <a:solidFill>
              <a:srgbClr val="27203E"/>
            </a:solidFill>
          </a:ln>
        </p:spPr>
        <p:txBody>
          <a:bodyPr wrap="square" lIns="0" tIns="0" rIns="0" bIns="0" rtlCol="0"/>
          <a:lstStyle/>
          <a:p>
            <a:endParaRPr sz="662" b="0" i="0">
              <a:latin typeface="Poppins Light" pitchFamily="2" charset="77"/>
            </a:endParaRPr>
          </a:p>
        </p:txBody>
      </p:sp>
      <p:sp>
        <p:nvSpPr>
          <p:cNvPr id="10" name="Text Placeholder 14">
            <a:extLst>
              <a:ext uri="{FF2B5EF4-FFF2-40B4-BE49-F238E27FC236}">
                <a16:creationId xmlns:a16="http://schemas.microsoft.com/office/drawing/2014/main" id="{98D86016-5CA8-374A-B16A-0D42F2956CEC}"/>
              </a:ext>
            </a:extLst>
          </p:cNvPr>
          <p:cNvSpPr>
            <a:spLocks noGrp="1"/>
          </p:cNvSpPr>
          <p:nvPr>
            <p:ph type="body" sz="quarter" idx="11" hasCustomPrompt="1"/>
          </p:nvPr>
        </p:nvSpPr>
        <p:spPr>
          <a:xfrm>
            <a:off x="434192" y="1556785"/>
            <a:ext cx="7232932" cy="4367431"/>
          </a:xfrm>
          <a:prstGeom prst="rect">
            <a:avLst/>
          </a:prstGeom>
          <a:noFill/>
        </p:spPr>
        <p:txBody>
          <a:bodyPr/>
          <a:lstStyle>
            <a:lvl1pPr>
              <a:lnSpc>
                <a:spcPts val="4851"/>
              </a:lnSpc>
              <a:defRPr sz="4548" b="1" i="1" spc="-91">
                <a:solidFill>
                  <a:srgbClr val="FEC700"/>
                </a:solidFill>
                <a:latin typeface="Poppins" pitchFamily="2" charset="77"/>
                <a:cs typeface="Poppins" pitchFamily="2" charset="77"/>
              </a:defRPr>
            </a:lvl1pPr>
            <a:lvl2pPr>
              <a:defRPr sz="5094">
                <a:latin typeface="Poppins" pitchFamily="2" charset="77"/>
                <a:cs typeface="Poppins" pitchFamily="2" charset="77"/>
              </a:defRPr>
            </a:lvl2pPr>
            <a:lvl3pPr>
              <a:defRPr sz="5094">
                <a:latin typeface="Poppins" pitchFamily="2" charset="77"/>
                <a:cs typeface="Poppins" pitchFamily="2" charset="77"/>
              </a:defRPr>
            </a:lvl3pPr>
            <a:lvl4pPr>
              <a:defRPr sz="5094">
                <a:latin typeface="Poppins" pitchFamily="2" charset="77"/>
                <a:cs typeface="Poppins" pitchFamily="2" charset="77"/>
              </a:defRPr>
            </a:lvl4pPr>
            <a:lvl5pPr>
              <a:defRPr sz="5094">
                <a:latin typeface="Poppins" pitchFamily="2" charset="77"/>
                <a:cs typeface="Poppins" pitchFamily="2" charset="77"/>
              </a:defRPr>
            </a:lvl5pPr>
          </a:lstStyle>
          <a:p>
            <a:pPr lvl="0"/>
            <a:r>
              <a:rPr lang="en-GB"/>
              <a:t>LOREM IPSUM </a:t>
            </a:r>
            <a:br>
              <a:rPr lang="en-GB"/>
            </a:br>
            <a:r>
              <a:rPr lang="en-GB"/>
              <a:t>DOLOR SIT AMET, CONSECTETUR ADIPISCING ELIT.</a:t>
            </a:r>
          </a:p>
          <a:p>
            <a:pPr lvl="0"/>
            <a:r>
              <a:rPr lang="en-GB"/>
              <a:t>DOLOR SIT AMET, CONSECTETUR</a:t>
            </a:r>
            <a:endParaRPr lang="en-US"/>
          </a:p>
        </p:txBody>
      </p:sp>
      <p:cxnSp>
        <p:nvCxnSpPr>
          <p:cNvPr id="13" name="Straight Connector 12">
            <a:extLst>
              <a:ext uri="{FF2B5EF4-FFF2-40B4-BE49-F238E27FC236}">
                <a16:creationId xmlns:a16="http://schemas.microsoft.com/office/drawing/2014/main" id="{D98471CB-310B-1F48-86F3-2CE63DC3883C}"/>
              </a:ext>
            </a:extLst>
          </p:cNvPr>
          <p:cNvCxnSpPr>
            <a:cxnSpLocks/>
          </p:cNvCxnSpPr>
          <p:nvPr userDrawn="1"/>
        </p:nvCxnSpPr>
        <p:spPr>
          <a:xfrm>
            <a:off x="434142" y="1303444"/>
            <a:ext cx="1964979" cy="0"/>
          </a:xfrm>
          <a:prstGeom prst="line">
            <a:avLst/>
          </a:prstGeom>
          <a:ln w="50800">
            <a:solidFill>
              <a:schemeClr val="bg1"/>
            </a:solidFill>
          </a:ln>
        </p:spPr>
        <p:style>
          <a:lnRef idx="1">
            <a:schemeClr val="dk1"/>
          </a:lnRef>
          <a:fillRef idx="0">
            <a:schemeClr val="dk1"/>
          </a:fillRef>
          <a:effectRef idx="0">
            <a:schemeClr val="dk1"/>
          </a:effectRef>
          <a:fontRef idx="minor">
            <a:schemeClr val="tx1"/>
          </a:fontRef>
        </p:style>
      </p:cxnSp>
      <p:sp>
        <p:nvSpPr>
          <p:cNvPr id="14" name="Text Placeholder 2">
            <a:extLst>
              <a:ext uri="{FF2B5EF4-FFF2-40B4-BE49-F238E27FC236}">
                <a16:creationId xmlns:a16="http://schemas.microsoft.com/office/drawing/2014/main" id="{7A4A90BC-1405-F145-89A9-A9803DBF4E38}"/>
              </a:ext>
            </a:extLst>
          </p:cNvPr>
          <p:cNvSpPr>
            <a:spLocks noGrp="1"/>
          </p:cNvSpPr>
          <p:nvPr>
            <p:ph type="body" sz="quarter" idx="15" hasCustomPrompt="1"/>
          </p:nvPr>
        </p:nvSpPr>
        <p:spPr>
          <a:xfrm>
            <a:off x="434142" y="660927"/>
            <a:ext cx="7232982" cy="447927"/>
          </a:xfrm>
          <a:prstGeom prst="rect">
            <a:avLst/>
          </a:prstGeom>
        </p:spPr>
        <p:txBody>
          <a:bodyPr/>
          <a:lstStyle>
            <a:lvl1pPr>
              <a:defRPr sz="2911" b="1" i="1">
                <a:solidFill>
                  <a:schemeClr val="bg1"/>
                </a:solidFill>
                <a:latin typeface="Poppins" pitchFamily="2" charset="77"/>
                <a:cs typeface="Poppins" pitchFamily="2" charset="77"/>
              </a:defRPr>
            </a:lvl1pPr>
          </a:lstStyle>
          <a:p>
            <a:pPr lvl="0"/>
            <a:r>
              <a:rPr lang="en-GB"/>
              <a:t>TITLE HERE</a:t>
            </a:r>
          </a:p>
        </p:txBody>
      </p:sp>
    </p:spTree>
    <p:extLst>
      <p:ext uri="{BB962C8B-B14F-4D97-AF65-F5344CB8AC3E}">
        <p14:creationId xmlns:p14="http://schemas.microsoft.com/office/powerpoint/2010/main" val="1427226437"/>
      </p:ext>
    </p:extLst>
  </p:cSld>
  <p:clrMapOvr>
    <a:masterClrMapping/>
  </p:clrMapOvr>
  <p:extLst>
    <p:ext uri="{DCECCB84-F9BA-43D5-87BE-67443E8EF086}">
      <p15:sldGuideLst xmlns:p15="http://schemas.microsoft.com/office/powerpoint/2012/main">
        <p15:guide id="1" orient="horz" pos="3562">
          <p15:clr>
            <a:srgbClr val="FBAE40"/>
          </p15:clr>
        </p15:guide>
        <p15:guide id="2" pos="63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8E9B1DE-3302-4063-A6CB-385137B654EF}"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1703473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8E9B1DE-3302-4063-A6CB-385137B654EF}" type="datetimeFigureOut">
              <a:rPr lang="en-US" smtClean="0"/>
              <a:t>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449479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8E9B1DE-3302-4063-A6CB-385137B654EF}"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1910787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E9B1DE-3302-4063-A6CB-385137B654EF}" type="datetimeFigureOut">
              <a:rPr lang="en-US" smtClean="0"/>
              <a:t>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479629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E9B1DE-3302-4063-A6CB-385137B654EF}" type="datetimeFigureOut">
              <a:rPr lang="en-US" smtClean="0"/>
              <a:t>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332566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9B1DE-3302-4063-A6CB-385137B654EF}" type="datetimeFigureOut">
              <a:rPr lang="en-US" smtClean="0"/>
              <a:t>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252286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E9B1DE-3302-4063-A6CB-385137B654EF}"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2539264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E9B1DE-3302-4063-A6CB-385137B654EF}" type="datetimeFigureOut">
              <a:rPr lang="en-US" smtClean="0"/>
              <a:t>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30F2B-4C03-406C-B40E-BD7B7FB7FE58}" type="slidenum">
              <a:rPr lang="en-US" smtClean="0"/>
              <a:t>‹#›</a:t>
            </a:fld>
            <a:endParaRPr lang="en-US"/>
          </a:p>
        </p:txBody>
      </p:sp>
    </p:spTree>
    <p:extLst>
      <p:ext uri="{BB962C8B-B14F-4D97-AF65-F5344CB8AC3E}">
        <p14:creationId xmlns:p14="http://schemas.microsoft.com/office/powerpoint/2010/main" val="82441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E9B1DE-3302-4063-A6CB-385137B654EF}" type="datetimeFigureOut">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30F2B-4C03-406C-B40E-BD7B7FB7FE58}" type="slidenum">
              <a:rPr lang="en-US" smtClean="0"/>
              <a:t>‹#›</a:t>
            </a:fld>
            <a:endParaRPr lang="en-US"/>
          </a:p>
        </p:txBody>
      </p:sp>
    </p:spTree>
    <p:extLst>
      <p:ext uri="{BB962C8B-B14F-4D97-AF65-F5344CB8AC3E}">
        <p14:creationId xmlns:p14="http://schemas.microsoft.com/office/powerpoint/2010/main" val="154365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2707527" y="2674085"/>
            <a:ext cx="7232982" cy="447927"/>
          </a:xfrm>
        </p:spPr>
        <p:txBody>
          <a:bodyPr vert="horz" lIns="55449" tIns="27725" rIns="55449" bIns="27725" rtlCol="0" anchor="t">
            <a:noAutofit/>
          </a:bodyPr>
          <a:lstStyle/>
          <a:p>
            <a:pPr marL="0" indent="0" algn="ctr">
              <a:buNone/>
            </a:pPr>
            <a:r>
              <a:rPr lang="en-US" sz="5400" i="0" dirty="0" smtClean="0">
                <a:latin typeface="Poppins"/>
                <a:cs typeface="Poppins"/>
              </a:rPr>
              <a:t>BSD 414: </a:t>
            </a:r>
          </a:p>
          <a:p>
            <a:pPr marL="0" indent="0" algn="ctr">
              <a:buNone/>
            </a:pPr>
            <a:r>
              <a:rPr lang="en-US" sz="5400" i="0" dirty="0" smtClean="0">
                <a:latin typeface="Poppins"/>
                <a:cs typeface="Poppins"/>
              </a:rPr>
              <a:t>DESIGN THINKING</a:t>
            </a:r>
            <a:endParaRPr lang="en-US" sz="5400" i="0" dirty="0"/>
          </a:p>
        </p:txBody>
      </p:sp>
      <p:pic>
        <p:nvPicPr>
          <p:cNvPr id="1026" name="Picture 2" descr="Zetech University | Invent Your Fu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0561" y="407942"/>
            <a:ext cx="3982981" cy="15384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0 Design Thinking Tools: Turn Creativity and Data Into Growth"/>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1" y="5396619"/>
            <a:ext cx="1045029" cy="969484"/>
          </a:xfrm>
          <a:prstGeom prst="rect">
            <a:avLst/>
          </a:prstGeom>
        </p:spPr>
      </p:pic>
    </p:spTree>
    <p:extLst>
      <p:ext uri="{BB962C8B-B14F-4D97-AF65-F5344CB8AC3E}">
        <p14:creationId xmlns:p14="http://schemas.microsoft.com/office/powerpoint/2010/main" val="4095946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522513" y="763844"/>
            <a:ext cx="6806755" cy="447927"/>
          </a:xfrm>
        </p:spPr>
        <p:txBody>
          <a:bodyPr vert="horz" lIns="55449" tIns="27725" rIns="55449" bIns="27725" rtlCol="0" anchor="t">
            <a:noAutofit/>
          </a:bodyPr>
          <a:lstStyle/>
          <a:p>
            <a:pPr marL="0" indent="0">
              <a:buNone/>
            </a:pPr>
            <a:r>
              <a:rPr lang="en-US" sz="3200" dirty="0" smtClean="0">
                <a:solidFill>
                  <a:schemeClr val="accent6"/>
                </a:solidFill>
              </a:rPr>
              <a:t>Core Reading Materials</a:t>
            </a:r>
            <a:endParaRPr lang="en-US" sz="3200" dirty="0">
              <a:solidFill>
                <a:schemeClr val="accent6"/>
              </a:solidFill>
            </a:endParaRPr>
          </a:p>
          <a:p>
            <a:pPr marL="0" indent="0">
              <a:buNone/>
            </a:pPr>
            <a:r>
              <a:rPr lang="en-US" sz="3200" dirty="0">
                <a:solidFill>
                  <a:schemeClr val="accent6"/>
                </a:solidFill>
              </a:rPr>
              <a:t/>
            </a:r>
            <a:br>
              <a:rPr lang="en-US" sz="3200" dirty="0">
                <a:solidFill>
                  <a:schemeClr val="accent6"/>
                </a:solidFill>
              </a:rPr>
            </a:br>
            <a:endParaRPr lang="en-US" sz="3200" i="0" dirty="0">
              <a:solidFill>
                <a:schemeClr val="accent6"/>
              </a:solidFill>
            </a:endParaRPr>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6" name="Content Placeholder 2"/>
          <p:cNvSpPr txBox="1">
            <a:spLocks/>
          </p:cNvSpPr>
          <p:nvPr/>
        </p:nvSpPr>
        <p:spPr>
          <a:xfrm>
            <a:off x="395904" y="1962635"/>
            <a:ext cx="11167739" cy="27781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0" indent="-514350">
              <a:buFont typeface="+mj-lt"/>
              <a:buAutoNum type="arabicPeriod"/>
            </a:pPr>
            <a:r>
              <a:rPr lang="en-US" dirty="0">
                <a:solidFill>
                  <a:schemeClr val="bg1"/>
                </a:solidFill>
              </a:rPr>
              <a:t>Brown, T., &amp; Katz, B. (2019). </a:t>
            </a:r>
            <a:r>
              <a:rPr lang="en-US" i="1" dirty="0">
                <a:solidFill>
                  <a:schemeClr val="bg1"/>
                </a:solidFill>
              </a:rPr>
              <a:t>Change by design: How design thinking transforms organizations and inspires innovation</a:t>
            </a:r>
            <a:r>
              <a:rPr lang="en-US" dirty="0">
                <a:solidFill>
                  <a:schemeClr val="bg1"/>
                </a:solidFill>
              </a:rPr>
              <a:t> (Vol. 20091). New York, NY: </a:t>
            </a:r>
            <a:r>
              <a:rPr lang="en-US" dirty="0" err="1">
                <a:solidFill>
                  <a:schemeClr val="bg1"/>
                </a:solidFill>
              </a:rPr>
              <a:t>HarperBusiness</a:t>
            </a:r>
            <a:r>
              <a:rPr lang="en-US" dirty="0">
                <a:solidFill>
                  <a:schemeClr val="bg1"/>
                </a:solidFill>
              </a:rPr>
              <a:t>.</a:t>
            </a:r>
            <a:endParaRPr lang="en-US" sz="2400" dirty="0">
              <a:solidFill>
                <a:schemeClr val="bg1"/>
              </a:solidFill>
            </a:endParaRPr>
          </a:p>
          <a:p>
            <a:pPr marL="514350" lvl="0" indent="-514350">
              <a:buFont typeface="+mj-lt"/>
              <a:buAutoNum type="arabicPeriod"/>
            </a:pPr>
            <a:r>
              <a:rPr lang="en-US" dirty="0" err="1">
                <a:solidFill>
                  <a:schemeClr val="bg1"/>
                </a:solidFill>
              </a:rPr>
              <a:t>Stickdorn</a:t>
            </a:r>
            <a:r>
              <a:rPr lang="en-US" dirty="0">
                <a:solidFill>
                  <a:schemeClr val="bg1"/>
                </a:solidFill>
              </a:rPr>
              <a:t>, M., </a:t>
            </a:r>
            <a:r>
              <a:rPr lang="en-US" dirty="0" err="1">
                <a:solidFill>
                  <a:schemeClr val="bg1"/>
                </a:solidFill>
              </a:rPr>
              <a:t>Hormess</a:t>
            </a:r>
            <a:r>
              <a:rPr lang="en-US" dirty="0">
                <a:solidFill>
                  <a:schemeClr val="bg1"/>
                </a:solidFill>
              </a:rPr>
              <a:t>, M. E., Lawrence, A., &amp; Schneider, J. (2018). </a:t>
            </a:r>
            <a:r>
              <a:rPr lang="en-US" i="1" dirty="0">
                <a:solidFill>
                  <a:schemeClr val="bg1"/>
                </a:solidFill>
              </a:rPr>
              <a:t>This is service design doing: applying service design thinking in the real world</a:t>
            </a:r>
            <a:r>
              <a:rPr lang="en-US" dirty="0">
                <a:solidFill>
                  <a:schemeClr val="bg1"/>
                </a:solidFill>
              </a:rPr>
              <a:t>. " O'Reilly Media, Inc.".</a:t>
            </a:r>
            <a:endParaRPr lang="en-US" sz="2400" dirty="0">
              <a:solidFill>
                <a:schemeClr val="bg1"/>
              </a:solidFill>
            </a:endParaRPr>
          </a:p>
          <a:p>
            <a:pPr marL="457200" lvl="1" indent="0" algn="ctr">
              <a:lnSpc>
                <a:spcPct val="80000"/>
              </a:lnSpc>
              <a:buFont typeface="Arial" panose="020B0604020202020204" pitchFamily="34" charset="0"/>
              <a:buNone/>
            </a:pPr>
            <a:endParaRPr lang="en-US" altLang="ko-KR" sz="2800" dirty="0" smtClean="0">
              <a:solidFill>
                <a:schemeClr val="bg1"/>
              </a:solidFill>
              <a:latin typeface="Verdana" pitchFamily="34" charset="0"/>
              <a:ea typeface="굴림" charset="-127"/>
            </a:endParaRPr>
          </a:p>
          <a:p>
            <a:pPr marL="0" indent="0" algn="ctr">
              <a:buFont typeface="Arial" panose="020B0604020202020204" pitchFamily="34" charset="0"/>
              <a:buNone/>
            </a:pPr>
            <a:endParaRPr lang="en-US" sz="3600" dirty="0">
              <a:solidFill>
                <a:schemeClr val="bg1"/>
              </a:solidFill>
            </a:endParaRPr>
          </a:p>
        </p:txBody>
      </p:sp>
    </p:spTree>
    <p:extLst>
      <p:ext uri="{BB962C8B-B14F-4D97-AF65-F5344CB8AC3E}">
        <p14:creationId xmlns:p14="http://schemas.microsoft.com/office/powerpoint/2010/main" val="812901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522513" y="763844"/>
            <a:ext cx="9268601" cy="447927"/>
          </a:xfrm>
        </p:spPr>
        <p:txBody>
          <a:bodyPr vert="horz" lIns="55449" tIns="27725" rIns="55449" bIns="27725" rtlCol="0" anchor="t">
            <a:noAutofit/>
          </a:bodyPr>
          <a:lstStyle/>
          <a:p>
            <a:pPr marL="0" indent="0">
              <a:buNone/>
            </a:pPr>
            <a:r>
              <a:rPr lang="en-US" sz="3200" dirty="0" smtClean="0">
                <a:solidFill>
                  <a:schemeClr val="accent6"/>
                </a:solidFill>
              </a:rPr>
              <a:t>Recommended </a:t>
            </a:r>
            <a:r>
              <a:rPr lang="en-US" sz="3200" dirty="0">
                <a:solidFill>
                  <a:schemeClr val="accent6"/>
                </a:solidFill>
              </a:rPr>
              <a:t>Reference Materials</a:t>
            </a:r>
          </a:p>
          <a:p>
            <a:pPr marL="0" indent="0">
              <a:buNone/>
            </a:pPr>
            <a:endParaRPr lang="en-US" sz="3200" dirty="0">
              <a:solidFill>
                <a:schemeClr val="accent6"/>
              </a:solidFill>
            </a:endParaRPr>
          </a:p>
          <a:p>
            <a:pPr marL="0" indent="0">
              <a:buNone/>
            </a:pPr>
            <a:r>
              <a:rPr lang="en-US" sz="3200" dirty="0">
                <a:solidFill>
                  <a:schemeClr val="accent6"/>
                </a:solidFill>
              </a:rPr>
              <a:t/>
            </a:r>
            <a:br>
              <a:rPr lang="en-US" sz="3200" dirty="0">
                <a:solidFill>
                  <a:schemeClr val="accent6"/>
                </a:solidFill>
              </a:rPr>
            </a:br>
            <a:endParaRPr lang="en-US" sz="3200" i="0" dirty="0">
              <a:solidFill>
                <a:schemeClr val="accent6"/>
              </a:solidFill>
            </a:endParaRPr>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6" name="Content Placeholder 2"/>
          <p:cNvSpPr txBox="1">
            <a:spLocks/>
          </p:cNvSpPr>
          <p:nvPr/>
        </p:nvSpPr>
        <p:spPr>
          <a:xfrm>
            <a:off x="395904" y="1962635"/>
            <a:ext cx="11519431" cy="27781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lvl="0" indent="-514350">
              <a:buFont typeface="+mj-lt"/>
              <a:buAutoNum type="arabicPeriod"/>
            </a:pPr>
            <a:r>
              <a:rPr lang="en-US" dirty="0" smtClean="0">
                <a:solidFill>
                  <a:schemeClr val="bg1"/>
                </a:solidFill>
              </a:rPr>
              <a:t>Gallagher</a:t>
            </a:r>
            <a:r>
              <a:rPr lang="en-US" dirty="0">
                <a:solidFill>
                  <a:schemeClr val="bg1"/>
                </a:solidFill>
              </a:rPr>
              <a:t>, A., &amp; </a:t>
            </a:r>
            <a:r>
              <a:rPr lang="en-US" dirty="0" err="1">
                <a:solidFill>
                  <a:schemeClr val="bg1"/>
                </a:solidFill>
              </a:rPr>
              <a:t>Thordarson</a:t>
            </a:r>
            <a:r>
              <a:rPr lang="en-US" dirty="0">
                <a:solidFill>
                  <a:schemeClr val="bg1"/>
                </a:solidFill>
              </a:rPr>
              <a:t>, K. (2018). </a:t>
            </a:r>
            <a:r>
              <a:rPr lang="en-US" i="1" dirty="0">
                <a:solidFill>
                  <a:schemeClr val="bg1"/>
                </a:solidFill>
              </a:rPr>
              <a:t>Design thinking for school leaders: Five roles and mindsets that ignite positive change</a:t>
            </a:r>
            <a:r>
              <a:rPr lang="en-US" dirty="0">
                <a:solidFill>
                  <a:schemeClr val="bg1"/>
                </a:solidFill>
              </a:rPr>
              <a:t>. ASCD.</a:t>
            </a:r>
          </a:p>
          <a:p>
            <a:pPr marL="514350" lvl="0" indent="-514350">
              <a:buFont typeface="+mj-lt"/>
              <a:buAutoNum type="arabicPeriod"/>
            </a:pPr>
            <a:r>
              <a:rPr lang="en-US" dirty="0" err="1">
                <a:solidFill>
                  <a:schemeClr val="bg1"/>
                </a:solidFill>
              </a:rPr>
              <a:t>Prud'homme</a:t>
            </a:r>
            <a:r>
              <a:rPr lang="en-US" dirty="0">
                <a:solidFill>
                  <a:schemeClr val="bg1"/>
                </a:solidFill>
              </a:rPr>
              <a:t> van </a:t>
            </a:r>
            <a:r>
              <a:rPr lang="en-US" dirty="0" err="1">
                <a:solidFill>
                  <a:schemeClr val="bg1"/>
                </a:solidFill>
              </a:rPr>
              <a:t>Reine</a:t>
            </a:r>
            <a:r>
              <a:rPr lang="en-US" dirty="0">
                <a:solidFill>
                  <a:schemeClr val="bg1"/>
                </a:solidFill>
              </a:rPr>
              <a:t>, P. (2017). The culture of design thinking for innovation. </a:t>
            </a:r>
            <a:r>
              <a:rPr lang="en-US" i="1" dirty="0">
                <a:solidFill>
                  <a:schemeClr val="bg1"/>
                </a:solidFill>
              </a:rPr>
              <a:t>Journal of Innovation Management</a:t>
            </a:r>
            <a:r>
              <a:rPr lang="en-US" dirty="0">
                <a:solidFill>
                  <a:schemeClr val="bg1"/>
                </a:solidFill>
              </a:rPr>
              <a:t>, </a:t>
            </a:r>
            <a:r>
              <a:rPr lang="en-US" i="1" dirty="0">
                <a:solidFill>
                  <a:schemeClr val="bg1"/>
                </a:solidFill>
              </a:rPr>
              <a:t>5</a:t>
            </a:r>
            <a:r>
              <a:rPr lang="en-US" dirty="0">
                <a:solidFill>
                  <a:schemeClr val="bg1"/>
                </a:solidFill>
              </a:rPr>
              <a:t>(2), 56-80.</a:t>
            </a:r>
          </a:p>
          <a:p>
            <a:pPr marL="514350" lvl="0" indent="-514350">
              <a:buFont typeface="+mj-lt"/>
              <a:buAutoNum type="arabicPeriod"/>
            </a:pPr>
            <a:r>
              <a:rPr lang="en-US" dirty="0" err="1">
                <a:solidFill>
                  <a:schemeClr val="bg1"/>
                </a:solidFill>
              </a:rPr>
              <a:t>Lichtenthaler</a:t>
            </a:r>
            <a:r>
              <a:rPr lang="en-US" dirty="0">
                <a:solidFill>
                  <a:schemeClr val="bg1"/>
                </a:solidFill>
              </a:rPr>
              <a:t>, U. (2020). Agile innovation: the complementarity of design thinking and lean startup. </a:t>
            </a:r>
            <a:r>
              <a:rPr lang="en-US" i="1" dirty="0">
                <a:solidFill>
                  <a:schemeClr val="bg1"/>
                </a:solidFill>
              </a:rPr>
              <a:t>International Journal of Service Science, Management, Engineering, and Technology (IJSSMET)</a:t>
            </a:r>
            <a:r>
              <a:rPr lang="en-US" dirty="0">
                <a:solidFill>
                  <a:schemeClr val="bg1"/>
                </a:solidFill>
              </a:rPr>
              <a:t>, </a:t>
            </a:r>
            <a:r>
              <a:rPr lang="en-US" i="1" dirty="0">
                <a:solidFill>
                  <a:schemeClr val="bg1"/>
                </a:solidFill>
              </a:rPr>
              <a:t>11</a:t>
            </a:r>
            <a:r>
              <a:rPr lang="en-US" dirty="0">
                <a:solidFill>
                  <a:schemeClr val="bg1"/>
                </a:solidFill>
              </a:rPr>
              <a:t>(1), 157-167.</a:t>
            </a:r>
          </a:p>
          <a:p>
            <a:pPr marL="971550" lvl="1" indent="-514350" algn="ctr">
              <a:lnSpc>
                <a:spcPct val="80000"/>
              </a:lnSpc>
              <a:buFont typeface="+mj-lt"/>
              <a:buAutoNum type="arabicPeriod"/>
            </a:pPr>
            <a:endParaRPr lang="en-US" altLang="ko-KR" sz="2800" dirty="0" smtClean="0">
              <a:solidFill>
                <a:schemeClr val="bg1"/>
              </a:solidFill>
              <a:latin typeface="Verdana" pitchFamily="34" charset="0"/>
              <a:ea typeface="굴림" charset="-127"/>
            </a:endParaRPr>
          </a:p>
          <a:p>
            <a:pPr marL="742950" indent="-742950" algn="ctr">
              <a:buFont typeface="+mj-lt"/>
              <a:buAutoNum type="arabicPeriod"/>
            </a:pPr>
            <a:endParaRPr lang="en-US" sz="3600" dirty="0">
              <a:solidFill>
                <a:schemeClr val="bg1"/>
              </a:solidFill>
            </a:endParaRPr>
          </a:p>
        </p:txBody>
      </p:sp>
    </p:spTree>
    <p:extLst>
      <p:ext uri="{BB962C8B-B14F-4D97-AF65-F5344CB8AC3E}">
        <p14:creationId xmlns:p14="http://schemas.microsoft.com/office/powerpoint/2010/main" val="283966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7" name="Title 1"/>
          <p:cNvSpPr txBox="1">
            <a:spLocks/>
          </p:cNvSpPr>
          <p:nvPr/>
        </p:nvSpPr>
        <p:spPr>
          <a:xfrm>
            <a:off x="522513" y="399675"/>
            <a:ext cx="9347199" cy="685800"/>
          </a:xfrm>
          <a:prstGeom prst="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smtClean="0">
                <a:solidFill>
                  <a:schemeClr val="bg1"/>
                </a:solidFill>
              </a:rPr>
              <a:t>Assignments, CATs and Final Examination</a:t>
            </a:r>
            <a:endParaRPr lang="en-US" b="1" dirty="0">
              <a:solidFill>
                <a:schemeClr val="bg1"/>
              </a:solidFill>
            </a:endParaRPr>
          </a:p>
        </p:txBody>
      </p:sp>
      <p:sp>
        <p:nvSpPr>
          <p:cNvPr id="8" name="Content Placeholder 2"/>
          <p:cNvSpPr txBox="1">
            <a:spLocks/>
          </p:cNvSpPr>
          <p:nvPr/>
        </p:nvSpPr>
        <p:spPr>
          <a:xfrm>
            <a:off x="1045028" y="1423361"/>
            <a:ext cx="10695705" cy="39538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nb-NO" sz="3200" b="1" dirty="0" smtClean="0">
                <a:solidFill>
                  <a:schemeClr val="bg1"/>
                </a:solidFill>
              </a:rPr>
              <a:t>Assessment (Tentative)</a:t>
            </a:r>
            <a:endParaRPr lang="en-US" sz="1800" b="1" dirty="0" smtClean="0">
              <a:solidFill>
                <a:schemeClr val="bg1"/>
              </a:solidFill>
            </a:endParaRPr>
          </a:p>
          <a:p>
            <a:pPr lvl="1"/>
            <a:endParaRPr lang="en-US" dirty="0" smtClean="0">
              <a:solidFill>
                <a:schemeClr val="bg1"/>
              </a:solidFill>
            </a:endParaRPr>
          </a:p>
          <a:p>
            <a:pPr marL="228600" lvl="1" indent="0">
              <a:buFont typeface="Arial" panose="020B0604020202020204" pitchFamily="34" charset="0"/>
              <a:buNone/>
            </a:pPr>
            <a:r>
              <a:rPr lang="en-US" sz="3200" dirty="0" smtClean="0">
                <a:solidFill>
                  <a:schemeClr val="bg1"/>
                </a:solidFill>
              </a:rPr>
              <a:t>1 CAT									10%</a:t>
            </a:r>
            <a:endParaRPr lang="en-US" dirty="0" smtClean="0">
              <a:solidFill>
                <a:schemeClr val="bg1"/>
              </a:solidFill>
            </a:endParaRPr>
          </a:p>
          <a:p>
            <a:pPr marL="228600" lvl="1" indent="0">
              <a:buFont typeface="Arial" panose="020B0604020202020204" pitchFamily="34" charset="0"/>
              <a:buNone/>
            </a:pPr>
            <a:r>
              <a:rPr lang="en-US" sz="3200" dirty="0" smtClean="0">
                <a:solidFill>
                  <a:schemeClr val="bg1"/>
                </a:solidFill>
              </a:rPr>
              <a:t>Two Assignments							10%</a:t>
            </a:r>
          </a:p>
          <a:p>
            <a:pPr marL="228600" lvl="1" indent="0">
              <a:buFont typeface="Arial" panose="020B0604020202020204" pitchFamily="34" charset="0"/>
              <a:buNone/>
            </a:pPr>
            <a:r>
              <a:rPr lang="en-US" sz="3200" dirty="0" smtClean="0">
                <a:solidFill>
                  <a:schemeClr val="bg1"/>
                </a:solidFill>
              </a:rPr>
              <a:t>Design Thinking Project						10%</a:t>
            </a:r>
            <a:endParaRPr lang="en-US" dirty="0" smtClean="0">
              <a:solidFill>
                <a:schemeClr val="bg1"/>
              </a:solidFill>
            </a:endParaRPr>
          </a:p>
          <a:p>
            <a:pPr marL="228600" lvl="1" indent="0">
              <a:buFont typeface="Arial" panose="020B0604020202020204" pitchFamily="34" charset="0"/>
              <a:buNone/>
            </a:pPr>
            <a:r>
              <a:rPr lang="en-US" sz="3200" dirty="0" smtClean="0">
                <a:solidFill>
                  <a:schemeClr val="bg1"/>
                </a:solidFill>
              </a:rPr>
              <a:t>Final Exam 								70%</a:t>
            </a:r>
            <a:endParaRPr lang="en-US" dirty="0" smtClean="0">
              <a:solidFill>
                <a:schemeClr val="bg1"/>
              </a:solidFill>
            </a:endParaRPr>
          </a:p>
          <a:p>
            <a:pPr marL="228600" lvl="1" indent="0">
              <a:buFont typeface="Arial" panose="020B0604020202020204" pitchFamily="34" charset="0"/>
              <a:buNone/>
            </a:pPr>
            <a:r>
              <a:rPr lang="en-US" sz="3200" dirty="0" smtClean="0">
                <a:solidFill>
                  <a:schemeClr val="bg1"/>
                </a:solidFill>
              </a:rPr>
              <a:t>Total									</a:t>
            </a:r>
            <a:r>
              <a:rPr lang="en-US" sz="3200" b="1" dirty="0" smtClean="0">
                <a:solidFill>
                  <a:schemeClr val="bg1"/>
                </a:solidFill>
              </a:rPr>
              <a:t>100</a:t>
            </a:r>
            <a:r>
              <a:rPr lang="en-US" b="1" dirty="0" smtClean="0">
                <a:solidFill>
                  <a:schemeClr val="bg1"/>
                </a:solidFill>
              </a:rPr>
              <a:t>%</a:t>
            </a:r>
            <a:endParaRPr lang="en-US" sz="1050" dirty="0" smtClean="0">
              <a:solidFill>
                <a:schemeClr val="bg1"/>
              </a:solidFill>
            </a:endParaRPr>
          </a:p>
          <a:p>
            <a:endParaRPr lang="en-US" sz="3200" dirty="0" smtClean="0">
              <a:solidFill>
                <a:schemeClr val="bg1"/>
              </a:solidFill>
            </a:endParaRPr>
          </a:p>
          <a:p>
            <a:pPr marL="0" indent="0" algn="ctr">
              <a:buFont typeface="Arial" panose="020B0604020202020204" pitchFamily="34" charset="0"/>
              <a:buNone/>
            </a:pPr>
            <a:r>
              <a:rPr lang="en-US" sz="2400" dirty="0" smtClean="0">
                <a:solidFill>
                  <a:schemeClr val="bg1"/>
                </a:solidFill>
              </a:rPr>
              <a:t>Late Submission Rule (LSR): 10% per day off (One week grace period!!)</a:t>
            </a:r>
          </a:p>
          <a:p>
            <a:pPr marL="0" indent="0" algn="ctr">
              <a:buFont typeface="Arial" panose="020B0604020202020204" pitchFamily="34" charset="0"/>
              <a:buNone/>
            </a:pPr>
            <a:endParaRPr lang="en-US" sz="2400" dirty="0">
              <a:solidFill>
                <a:schemeClr val="bg1"/>
              </a:solidFill>
            </a:endParaRPr>
          </a:p>
        </p:txBody>
      </p:sp>
    </p:spTree>
    <p:extLst>
      <p:ext uri="{BB962C8B-B14F-4D97-AF65-F5344CB8AC3E}">
        <p14:creationId xmlns:p14="http://schemas.microsoft.com/office/powerpoint/2010/main" val="290643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76729" y="1746737"/>
            <a:ext cx="3243381" cy="3083169"/>
          </a:xfrm>
          <a:prstGeom prst="rect">
            <a:avLst/>
          </a:prstGeom>
        </p:spPr>
      </p:pic>
    </p:spTree>
    <p:extLst>
      <p:ext uri="{BB962C8B-B14F-4D97-AF65-F5344CB8AC3E}">
        <p14:creationId xmlns:p14="http://schemas.microsoft.com/office/powerpoint/2010/main" val="3371328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2890408" y="2322393"/>
            <a:ext cx="7232982" cy="447927"/>
          </a:xfrm>
        </p:spPr>
        <p:txBody>
          <a:bodyPr vert="horz" lIns="55449" tIns="27725" rIns="55449" bIns="27725" rtlCol="0" anchor="t">
            <a:noAutofit/>
          </a:bodyPr>
          <a:lstStyle/>
          <a:p>
            <a:pPr marL="0" indent="0" algn="ctr">
              <a:buNone/>
            </a:pPr>
            <a:r>
              <a:rPr lang="en-US" sz="3200" dirty="0"/>
              <a:t>LECTURE 1: INTRODUCTION AND ADMINISTRATIVE ISSUES</a:t>
            </a:r>
            <a:endParaRPr lang="en-US" sz="3200" i="0" dirty="0"/>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Tree>
    <p:extLst>
      <p:ext uri="{BB962C8B-B14F-4D97-AF65-F5344CB8AC3E}">
        <p14:creationId xmlns:p14="http://schemas.microsoft.com/office/powerpoint/2010/main" val="165791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522513" y="763844"/>
            <a:ext cx="5026363" cy="447927"/>
          </a:xfrm>
        </p:spPr>
        <p:txBody>
          <a:bodyPr vert="horz" lIns="55449" tIns="27725" rIns="55449" bIns="27725" rtlCol="0" anchor="t">
            <a:noAutofit/>
          </a:bodyPr>
          <a:lstStyle/>
          <a:p>
            <a:pPr marL="0" indent="0" algn="ctr">
              <a:buNone/>
            </a:pPr>
            <a:r>
              <a:rPr lang="en-US" sz="3200" dirty="0" smtClean="0"/>
              <a:t>SELF INTRODUCTION </a:t>
            </a:r>
            <a:endParaRPr lang="en-US" sz="3200" i="0" dirty="0"/>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5" name="Content Placeholder 2"/>
          <p:cNvSpPr txBox="1">
            <a:spLocks/>
          </p:cNvSpPr>
          <p:nvPr/>
        </p:nvSpPr>
        <p:spPr>
          <a:xfrm>
            <a:off x="820690" y="1211771"/>
            <a:ext cx="9870755" cy="507254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ctr" defTabSz="457200" rtl="0" eaLnBrk="1" fontAlgn="auto" latinLnBrk="0" hangingPunct="1">
              <a:lnSpc>
                <a:spcPct val="100000"/>
              </a:lnSpc>
              <a:spcBef>
                <a:spcPts val="1000"/>
              </a:spcBef>
              <a:spcAft>
                <a:spcPts val="0"/>
              </a:spcAft>
              <a:buClr>
                <a:srgbClr val="629DD1"/>
              </a:buClr>
              <a:buSzPct val="80000"/>
              <a:buFont typeface="Wingdings 3" charset="2"/>
              <a:buNone/>
              <a:tabLst/>
              <a:defRPr/>
            </a:pPr>
            <a:r>
              <a:rPr kumimoji="0" lang="en-US" sz="4000" b="0" i="0" u="none" strike="noStrike" kern="1200" cap="none" spc="0" normalizeH="0" baseline="0" noProof="0" dirty="0" smtClean="0">
                <a:ln>
                  <a:noFill/>
                </a:ln>
                <a:solidFill>
                  <a:srgbClr val="00B050"/>
                </a:solidFill>
                <a:effectLst/>
                <a:uLnTx/>
                <a:uFillTx/>
                <a:latin typeface="Trebuchet MS" panose="020B0603020202020204"/>
                <a:ea typeface="+mn-ea"/>
                <a:cs typeface="+mn-cs"/>
              </a:rPr>
              <a:t>Mr. Daniel Njeru</a:t>
            </a:r>
          </a:p>
          <a:p>
            <a:pPr marL="0" marR="0" lvl="0" indent="0" algn="ctr" defTabSz="457200" rtl="0" eaLnBrk="1" fontAlgn="auto" latinLnBrk="0" hangingPunct="1">
              <a:lnSpc>
                <a:spcPct val="100000"/>
              </a:lnSpc>
              <a:spcBef>
                <a:spcPts val="1000"/>
              </a:spcBef>
              <a:spcAft>
                <a:spcPts val="0"/>
              </a:spcAft>
              <a:buClr>
                <a:srgbClr val="629DD1"/>
              </a:buClr>
              <a:buSzPct val="80000"/>
              <a:buFont typeface="Wingdings 3" charset="2"/>
              <a:buNone/>
              <a:tabLst/>
              <a:defRPr/>
            </a:pPr>
            <a:r>
              <a:rPr kumimoji="0" lang="en-US" sz="3600" b="0" i="0" u="none" strike="noStrike" kern="1200" cap="none" spc="0" normalizeH="0" baseline="0" noProof="0" dirty="0" smtClean="0">
                <a:ln>
                  <a:noFill/>
                </a:ln>
                <a:solidFill>
                  <a:srgbClr val="00B050"/>
                </a:solidFill>
                <a:effectLst/>
                <a:uLnTx/>
                <a:uFillTx/>
                <a:latin typeface="Trebuchet MS" panose="020B0603020202020204"/>
                <a:ea typeface="+mn-ea"/>
                <a:cs typeface="+mn-cs"/>
              </a:rPr>
              <a:t>Email Address: daniel.njeru@Zetech.ac.ke</a:t>
            </a:r>
          </a:p>
          <a:p>
            <a:pPr marL="0" marR="0" lvl="0" indent="0" algn="ctr" defTabSz="457200" rtl="0" eaLnBrk="1" fontAlgn="auto" latinLnBrk="0" hangingPunct="1">
              <a:lnSpc>
                <a:spcPct val="100000"/>
              </a:lnSpc>
              <a:spcBef>
                <a:spcPts val="1000"/>
              </a:spcBef>
              <a:spcAft>
                <a:spcPts val="0"/>
              </a:spcAft>
              <a:buClr>
                <a:srgbClr val="629DD1"/>
              </a:buClr>
              <a:buSzPct val="80000"/>
              <a:buFont typeface="Wingdings 3" charset="2"/>
              <a:buNone/>
              <a:tabLst/>
              <a:defRPr/>
            </a:pPr>
            <a:r>
              <a:rPr kumimoji="0" lang="en-US" sz="3600" b="0" i="0" u="none" strike="noStrike" kern="1200" cap="none" spc="0" normalizeH="0" baseline="0" noProof="0" dirty="0" smtClean="0">
                <a:ln>
                  <a:noFill/>
                </a:ln>
                <a:solidFill>
                  <a:srgbClr val="00B050"/>
                </a:solidFill>
                <a:effectLst/>
                <a:uLnTx/>
                <a:uFillTx/>
                <a:latin typeface="Trebuchet MS" panose="020B0603020202020204"/>
                <a:ea typeface="+mn-ea"/>
                <a:cs typeface="+mn-cs"/>
              </a:rPr>
              <a:t>Phone number: +254719321351</a:t>
            </a:r>
          </a:p>
          <a:p>
            <a:pPr marL="0" marR="0" lvl="0" indent="0" algn="ctr" defTabSz="457200" rtl="0" eaLnBrk="1" fontAlgn="auto" latinLnBrk="0" hangingPunct="1">
              <a:lnSpc>
                <a:spcPct val="100000"/>
              </a:lnSpc>
              <a:spcBef>
                <a:spcPts val="1000"/>
              </a:spcBef>
              <a:spcAft>
                <a:spcPts val="0"/>
              </a:spcAft>
              <a:buClr>
                <a:srgbClr val="629DD1"/>
              </a:buClr>
              <a:buSzPct val="80000"/>
              <a:buFont typeface="Wingdings 3" charset="2"/>
              <a:buNone/>
              <a:tabLst/>
              <a:defRPr/>
            </a:pPr>
            <a:r>
              <a:rPr kumimoji="0" lang="en-US" sz="3200" b="1" i="0" u="none" strike="noStrike" kern="1200" cap="none" spc="0" normalizeH="0" baseline="0" noProof="0" dirty="0" smtClean="0">
                <a:ln>
                  <a:noFill/>
                </a:ln>
                <a:solidFill>
                  <a:srgbClr val="00B050"/>
                </a:solidFill>
                <a:effectLst/>
                <a:uLnTx/>
                <a:uFillTx/>
                <a:latin typeface="Trebuchet MS" panose="020B0603020202020204"/>
                <a:ea typeface="+mn-ea"/>
                <a:cs typeface="+mn-cs"/>
              </a:rPr>
              <a:t>Unit Code:</a:t>
            </a:r>
          </a:p>
          <a:p>
            <a:pPr marL="0" marR="0" lvl="0" indent="0" algn="ctr" defTabSz="457200" rtl="0" eaLnBrk="1" fontAlgn="auto" latinLnBrk="0" hangingPunct="1">
              <a:lnSpc>
                <a:spcPct val="100000"/>
              </a:lnSpc>
              <a:spcBef>
                <a:spcPts val="1000"/>
              </a:spcBef>
              <a:spcAft>
                <a:spcPts val="0"/>
              </a:spcAft>
              <a:buClr>
                <a:srgbClr val="629DD1"/>
              </a:buClr>
              <a:buSzPct val="80000"/>
              <a:buFont typeface="Wingdings 3" charset="2"/>
              <a:buNone/>
              <a:tabLst/>
              <a:defRPr/>
            </a:pPr>
            <a:r>
              <a:rPr kumimoji="0" lang="en-US" sz="3200" b="0" i="0" u="none" strike="noStrike" kern="1200" cap="none" spc="0" normalizeH="0" baseline="0" noProof="0" dirty="0" smtClean="0">
                <a:ln>
                  <a:noFill/>
                </a:ln>
                <a:solidFill>
                  <a:srgbClr val="00B050"/>
                </a:solidFill>
                <a:effectLst/>
                <a:uLnTx/>
                <a:uFillTx/>
                <a:latin typeface="Trebuchet MS" panose="020B0603020202020204"/>
                <a:ea typeface="+mn-ea"/>
                <a:cs typeface="+mn-cs"/>
              </a:rPr>
              <a:t>BSD 414</a:t>
            </a:r>
          </a:p>
          <a:p>
            <a:pPr marL="0" marR="0" lvl="0" indent="0" algn="ctr" defTabSz="457200" rtl="0" eaLnBrk="1" fontAlgn="auto" latinLnBrk="0" hangingPunct="1">
              <a:lnSpc>
                <a:spcPct val="100000"/>
              </a:lnSpc>
              <a:spcBef>
                <a:spcPts val="1000"/>
              </a:spcBef>
              <a:spcAft>
                <a:spcPts val="0"/>
              </a:spcAft>
              <a:buClr>
                <a:srgbClr val="629DD1"/>
              </a:buClr>
              <a:buSzPct val="80000"/>
              <a:buFont typeface="Wingdings 3" charset="2"/>
              <a:buNone/>
              <a:tabLst/>
              <a:defRPr/>
            </a:pPr>
            <a:r>
              <a:rPr kumimoji="0" lang="en-US" sz="3200" b="1" i="0" u="none" strike="noStrike" kern="1200" cap="none" spc="0" normalizeH="0" baseline="0" noProof="0" dirty="0" smtClean="0">
                <a:ln>
                  <a:noFill/>
                </a:ln>
                <a:solidFill>
                  <a:srgbClr val="00B050"/>
                </a:solidFill>
                <a:effectLst/>
                <a:uLnTx/>
                <a:uFillTx/>
                <a:latin typeface="Trebuchet MS" panose="020B0603020202020204"/>
                <a:ea typeface="+mn-ea"/>
                <a:cs typeface="+mn-cs"/>
              </a:rPr>
              <a:t>Unit Name</a:t>
            </a:r>
          </a:p>
          <a:p>
            <a:pPr marL="0" marR="0" lvl="0" indent="0" algn="ctr" defTabSz="457200" rtl="0" eaLnBrk="1" fontAlgn="auto" latinLnBrk="0" hangingPunct="1">
              <a:lnSpc>
                <a:spcPct val="100000"/>
              </a:lnSpc>
              <a:spcBef>
                <a:spcPts val="1000"/>
              </a:spcBef>
              <a:spcAft>
                <a:spcPts val="0"/>
              </a:spcAft>
              <a:buClr>
                <a:srgbClr val="629DD1"/>
              </a:buClr>
              <a:buSzPct val="80000"/>
              <a:buFont typeface="Wingdings 3" charset="2"/>
              <a:buNone/>
              <a:tabLst/>
              <a:defRPr/>
            </a:pPr>
            <a:r>
              <a:rPr lang="en-US" sz="3600" dirty="0" smtClean="0">
                <a:solidFill>
                  <a:srgbClr val="00B050"/>
                </a:solidFill>
                <a:latin typeface="Trebuchet MS" panose="020B0603020202020204"/>
              </a:rPr>
              <a:t>Design Thinking</a:t>
            </a:r>
            <a:endParaRPr kumimoji="0" lang="en-US" sz="3600" b="0" i="0" u="none" strike="noStrike" kern="1200" cap="none" spc="0" normalizeH="0" baseline="0" noProof="0" dirty="0">
              <a:ln>
                <a:noFill/>
              </a:ln>
              <a:solidFill>
                <a:srgbClr val="00B050"/>
              </a:solidFill>
              <a:effectLst/>
              <a:uLnTx/>
              <a:uFillTx/>
              <a:latin typeface="Trebuchet MS" panose="020B0603020202020204"/>
            </a:endParaRPr>
          </a:p>
        </p:txBody>
      </p:sp>
    </p:spTree>
    <p:extLst>
      <p:ext uri="{BB962C8B-B14F-4D97-AF65-F5344CB8AC3E}">
        <p14:creationId xmlns:p14="http://schemas.microsoft.com/office/powerpoint/2010/main" val="1736290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522513" y="763844"/>
            <a:ext cx="5026363" cy="447927"/>
          </a:xfrm>
        </p:spPr>
        <p:txBody>
          <a:bodyPr vert="horz" lIns="55449" tIns="27725" rIns="55449" bIns="27725" rtlCol="0" anchor="t">
            <a:noAutofit/>
          </a:bodyPr>
          <a:lstStyle/>
          <a:p>
            <a:pPr marL="0" indent="0" algn="ctr">
              <a:buNone/>
            </a:pPr>
            <a:r>
              <a:rPr lang="en-US" sz="3200" dirty="0" smtClean="0">
                <a:solidFill>
                  <a:schemeClr val="accent6"/>
                </a:solidFill>
              </a:rPr>
              <a:t>ADMINISTRATIVE ISSUES</a:t>
            </a:r>
            <a:endParaRPr lang="en-US" sz="3200" i="0" dirty="0">
              <a:solidFill>
                <a:schemeClr val="accent6"/>
              </a:solidFill>
            </a:endParaRPr>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6" name="Content Placeholder 2"/>
          <p:cNvSpPr txBox="1">
            <a:spLocks/>
          </p:cNvSpPr>
          <p:nvPr/>
        </p:nvSpPr>
        <p:spPr>
          <a:xfrm>
            <a:off x="1760546" y="1498400"/>
            <a:ext cx="8959035" cy="42753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Font typeface="Arial" panose="020B0604020202020204" pitchFamily="34" charset="0"/>
              <a:buNone/>
            </a:pPr>
            <a:r>
              <a:rPr lang="en-US" altLang="ko-KR" b="1" smtClean="0">
                <a:solidFill>
                  <a:schemeClr val="bg1"/>
                </a:solidFill>
                <a:latin typeface="Verdana" pitchFamily="34" charset="0"/>
                <a:ea typeface="굴림" charset="-127"/>
              </a:rPr>
              <a:t>Class Representative- </a:t>
            </a:r>
            <a:r>
              <a:rPr lang="en-US" altLang="ko-KR" smtClean="0">
                <a:solidFill>
                  <a:schemeClr val="bg1"/>
                </a:solidFill>
                <a:latin typeface="Verdana" pitchFamily="34" charset="0"/>
                <a:ea typeface="굴림" charset="-127"/>
              </a:rPr>
              <a:t>Done? Volunteers?</a:t>
            </a:r>
          </a:p>
          <a:p>
            <a:pPr marL="0" indent="0">
              <a:lnSpc>
                <a:spcPct val="80000"/>
              </a:lnSpc>
              <a:buFont typeface="Arial" panose="020B0604020202020204" pitchFamily="34" charset="0"/>
              <a:buNone/>
            </a:pPr>
            <a:endParaRPr lang="en-US" altLang="ko-KR" smtClean="0">
              <a:solidFill>
                <a:schemeClr val="bg1"/>
              </a:solidFill>
              <a:latin typeface="Verdana" pitchFamily="34" charset="0"/>
              <a:ea typeface="굴림" charset="-127"/>
            </a:endParaRPr>
          </a:p>
          <a:p>
            <a:pPr marL="0" indent="0">
              <a:lnSpc>
                <a:spcPct val="80000"/>
              </a:lnSpc>
              <a:buFont typeface="Arial" panose="020B0604020202020204" pitchFamily="34" charset="0"/>
              <a:buNone/>
            </a:pPr>
            <a:endParaRPr lang="en-US" altLang="ko-KR" smtClean="0">
              <a:solidFill>
                <a:schemeClr val="bg1"/>
              </a:solidFill>
              <a:latin typeface="Verdana" pitchFamily="34" charset="0"/>
              <a:ea typeface="굴림" charset="-127"/>
            </a:endParaRPr>
          </a:p>
          <a:p>
            <a:pPr marL="0" indent="0">
              <a:lnSpc>
                <a:spcPct val="80000"/>
              </a:lnSpc>
              <a:buFont typeface="Arial" panose="020B0604020202020204" pitchFamily="34" charset="0"/>
              <a:buNone/>
            </a:pPr>
            <a:r>
              <a:rPr lang="en-US" altLang="ko-KR" b="1" smtClean="0">
                <a:solidFill>
                  <a:schemeClr val="bg1"/>
                </a:solidFill>
                <a:latin typeface="Verdana" pitchFamily="34" charset="0"/>
                <a:ea typeface="굴림" charset="-127"/>
              </a:rPr>
              <a:t>Groups’ Formation </a:t>
            </a:r>
          </a:p>
          <a:p>
            <a:pPr lvl="1">
              <a:lnSpc>
                <a:spcPct val="80000"/>
              </a:lnSpc>
            </a:pPr>
            <a:r>
              <a:rPr lang="en-US" altLang="ko-KR" sz="1800" smtClean="0">
                <a:solidFill>
                  <a:schemeClr val="bg1"/>
                </a:solidFill>
                <a:latin typeface="Verdana" pitchFamily="34" charset="0"/>
                <a:ea typeface="굴림" charset="-127"/>
              </a:rPr>
              <a:t>Groups of 2 students</a:t>
            </a:r>
          </a:p>
          <a:p>
            <a:pPr lvl="1">
              <a:lnSpc>
                <a:spcPct val="80000"/>
              </a:lnSpc>
            </a:pPr>
            <a:endParaRPr lang="en-US" altLang="ko-KR" sz="1800" smtClean="0">
              <a:solidFill>
                <a:schemeClr val="bg1"/>
              </a:solidFill>
              <a:latin typeface="Verdana" pitchFamily="34" charset="0"/>
              <a:ea typeface="굴림" charset="-127"/>
            </a:endParaRPr>
          </a:p>
          <a:p>
            <a:pPr lvl="1">
              <a:lnSpc>
                <a:spcPct val="80000"/>
              </a:lnSpc>
            </a:pPr>
            <a:r>
              <a:rPr lang="en-US" altLang="ko-KR" sz="1800" smtClean="0">
                <a:solidFill>
                  <a:schemeClr val="bg1"/>
                </a:solidFill>
                <a:latin typeface="Verdana" pitchFamily="34" charset="0"/>
                <a:ea typeface="굴림" charset="-127"/>
              </a:rPr>
              <a:t>Group Discussions will be scheduled</a:t>
            </a:r>
          </a:p>
          <a:p>
            <a:pPr marL="457200" lvl="1" indent="0">
              <a:lnSpc>
                <a:spcPct val="80000"/>
              </a:lnSpc>
              <a:buFont typeface="Arial" panose="020B0604020202020204" pitchFamily="34" charset="0"/>
              <a:buNone/>
            </a:pPr>
            <a:endParaRPr lang="en-US" altLang="ko-KR" sz="1800" smtClean="0">
              <a:solidFill>
                <a:schemeClr val="bg1"/>
              </a:solidFill>
              <a:latin typeface="Verdana" pitchFamily="34" charset="0"/>
              <a:ea typeface="굴림" charset="-127"/>
            </a:endParaRPr>
          </a:p>
          <a:p>
            <a:pPr marL="0" indent="0" algn="ctr">
              <a:buFont typeface="Arial" panose="020B0604020202020204" pitchFamily="34" charset="0"/>
              <a:buNone/>
            </a:pPr>
            <a:endParaRPr lang="en-US" sz="2400" dirty="0">
              <a:solidFill>
                <a:schemeClr val="bg1"/>
              </a:solidFill>
            </a:endParaRPr>
          </a:p>
        </p:txBody>
      </p:sp>
    </p:spTree>
    <p:extLst>
      <p:ext uri="{BB962C8B-B14F-4D97-AF65-F5344CB8AC3E}">
        <p14:creationId xmlns:p14="http://schemas.microsoft.com/office/powerpoint/2010/main" val="23445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522513" y="763844"/>
            <a:ext cx="6806755" cy="447927"/>
          </a:xfrm>
        </p:spPr>
        <p:txBody>
          <a:bodyPr vert="horz" lIns="55449" tIns="27725" rIns="55449" bIns="27725" rtlCol="0" anchor="t">
            <a:noAutofit/>
          </a:bodyPr>
          <a:lstStyle/>
          <a:p>
            <a:pPr marL="0" indent="0">
              <a:buNone/>
            </a:pPr>
            <a:r>
              <a:rPr lang="en-US" sz="3200" dirty="0" smtClean="0">
                <a:solidFill>
                  <a:schemeClr val="accent6"/>
                </a:solidFill>
              </a:rPr>
              <a:t>Purpose </a:t>
            </a:r>
            <a:r>
              <a:rPr lang="en-US" sz="3200" dirty="0">
                <a:solidFill>
                  <a:schemeClr val="accent6"/>
                </a:solidFill>
              </a:rPr>
              <a:t>of the Course</a:t>
            </a:r>
          </a:p>
          <a:p>
            <a:pPr marL="0" indent="0">
              <a:buNone/>
            </a:pPr>
            <a:r>
              <a:rPr lang="en-US" sz="3200" dirty="0">
                <a:solidFill>
                  <a:schemeClr val="accent6"/>
                </a:solidFill>
              </a:rPr>
              <a:t/>
            </a:r>
            <a:br>
              <a:rPr lang="en-US" sz="3200" dirty="0">
                <a:solidFill>
                  <a:schemeClr val="accent6"/>
                </a:solidFill>
              </a:rPr>
            </a:br>
            <a:endParaRPr lang="en-US" sz="3200" i="0" dirty="0">
              <a:solidFill>
                <a:schemeClr val="accent6"/>
              </a:solidFill>
            </a:endParaRPr>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6" name="Content Placeholder 2"/>
          <p:cNvSpPr txBox="1">
            <a:spLocks/>
          </p:cNvSpPr>
          <p:nvPr/>
        </p:nvSpPr>
        <p:spPr>
          <a:xfrm>
            <a:off x="1760546" y="1498400"/>
            <a:ext cx="8959035" cy="42753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600" dirty="0" smtClean="0">
                <a:solidFill>
                  <a:schemeClr val="bg1"/>
                </a:solidFill>
              </a:rPr>
              <a:t>The </a:t>
            </a:r>
            <a:r>
              <a:rPr lang="en-US" sz="3600" dirty="0">
                <a:solidFill>
                  <a:schemeClr val="bg1"/>
                </a:solidFill>
              </a:rPr>
              <a:t>purpose of this course is to introduce the learner to the design thinking approaches and mindset using highly interactive exercises the enable the learner to implement techniques and methods of design thinking in an innovative manner.</a:t>
            </a:r>
          </a:p>
          <a:p>
            <a:pPr marL="457200" lvl="1" indent="0" algn="ctr">
              <a:lnSpc>
                <a:spcPct val="80000"/>
              </a:lnSpc>
              <a:buFont typeface="Arial" panose="020B0604020202020204" pitchFamily="34" charset="0"/>
              <a:buNone/>
            </a:pPr>
            <a:endParaRPr lang="en-US" altLang="ko-KR" dirty="0" smtClean="0">
              <a:solidFill>
                <a:schemeClr val="bg1"/>
              </a:solidFill>
              <a:latin typeface="Verdana" pitchFamily="34" charset="0"/>
              <a:ea typeface="굴림" charset="-127"/>
            </a:endParaRPr>
          </a:p>
          <a:p>
            <a:pPr marL="0" indent="0" algn="ctr">
              <a:buFont typeface="Arial" panose="020B0604020202020204" pitchFamily="34" charset="0"/>
              <a:buNone/>
            </a:pPr>
            <a:endParaRPr lang="en-US" sz="3200" dirty="0">
              <a:solidFill>
                <a:schemeClr val="bg1"/>
              </a:solidFill>
            </a:endParaRPr>
          </a:p>
        </p:txBody>
      </p:sp>
    </p:spTree>
    <p:extLst>
      <p:ext uri="{BB962C8B-B14F-4D97-AF65-F5344CB8AC3E}">
        <p14:creationId xmlns:p14="http://schemas.microsoft.com/office/powerpoint/2010/main" val="230992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522513" y="763844"/>
            <a:ext cx="6806755" cy="447927"/>
          </a:xfrm>
        </p:spPr>
        <p:txBody>
          <a:bodyPr vert="horz" lIns="55449" tIns="27725" rIns="55449" bIns="27725" rtlCol="0" anchor="t">
            <a:noAutofit/>
          </a:bodyPr>
          <a:lstStyle/>
          <a:p>
            <a:pPr marL="0" indent="0">
              <a:buNone/>
            </a:pPr>
            <a:r>
              <a:rPr lang="en-US" sz="3200" dirty="0" smtClean="0">
                <a:solidFill>
                  <a:schemeClr val="accent6"/>
                </a:solidFill>
              </a:rPr>
              <a:t>Purpose </a:t>
            </a:r>
            <a:r>
              <a:rPr lang="en-US" sz="3200" dirty="0">
                <a:solidFill>
                  <a:schemeClr val="accent6"/>
                </a:solidFill>
              </a:rPr>
              <a:t>of the Course</a:t>
            </a:r>
          </a:p>
          <a:p>
            <a:pPr marL="0" indent="0">
              <a:buNone/>
            </a:pPr>
            <a:r>
              <a:rPr lang="en-US" sz="3200" dirty="0">
                <a:solidFill>
                  <a:schemeClr val="accent6"/>
                </a:solidFill>
              </a:rPr>
              <a:t/>
            </a:r>
            <a:br>
              <a:rPr lang="en-US" sz="3200" dirty="0">
                <a:solidFill>
                  <a:schemeClr val="accent6"/>
                </a:solidFill>
              </a:rPr>
            </a:br>
            <a:endParaRPr lang="en-US" sz="3200" i="0" dirty="0">
              <a:solidFill>
                <a:schemeClr val="accent6"/>
              </a:solidFill>
            </a:endParaRPr>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6" name="Content Placeholder 2"/>
          <p:cNvSpPr txBox="1">
            <a:spLocks/>
          </p:cNvSpPr>
          <p:nvPr/>
        </p:nvSpPr>
        <p:spPr>
          <a:xfrm>
            <a:off x="522513" y="1498400"/>
            <a:ext cx="11167739" cy="42753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buFont typeface="Wingdings" panose="05000000000000000000" pitchFamily="2" charset="2"/>
              <a:buChar char="ü"/>
            </a:pPr>
            <a:r>
              <a:rPr lang="en-US" sz="3600" dirty="0">
                <a:solidFill>
                  <a:schemeClr val="bg1"/>
                </a:solidFill>
              </a:rPr>
              <a:t>Understand the concepts of design thinking approaches</a:t>
            </a:r>
          </a:p>
          <a:p>
            <a:pPr lvl="0">
              <a:buFont typeface="Wingdings" panose="05000000000000000000" pitchFamily="2" charset="2"/>
              <a:buChar char="ü"/>
            </a:pPr>
            <a:r>
              <a:rPr lang="en-US" sz="3600" dirty="0">
                <a:solidFill>
                  <a:schemeClr val="bg1"/>
                </a:solidFill>
              </a:rPr>
              <a:t>Create design thinking teams and conduct design thinking sessions.</a:t>
            </a:r>
          </a:p>
          <a:p>
            <a:pPr lvl="0">
              <a:buFont typeface="Wingdings" panose="05000000000000000000" pitchFamily="2" charset="2"/>
              <a:buChar char="ü"/>
            </a:pPr>
            <a:r>
              <a:rPr lang="en-US" sz="3600" dirty="0">
                <a:solidFill>
                  <a:schemeClr val="bg1"/>
                </a:solidFill>
              </a:rPr>
              <a:t>Use critical and design thinking to solve real and simulated problems.</a:t>
            </a:r>
          </a:p>
          <a:p>
            <a:pPr>
              <a:buFont typeface="Wingdings" panose="05000000000000000000" pitchFamily="2" charset="2"/>
              <a:buChar char="ü"/>
            </a:pPr>
            <a:r>
              <a:rPr lang="en-US" sz="3600" dirty="0">
                <a:solidFill>
                  <a:schemeClr val="bg1"/>
                </a:solidFill>
              </a:rPr>
              <a:t>Evaluate the emerging trends and technologies in design thinking</a:t>
            </a:r>
            <a:r>
              <a:rPr lang="en-US" sz="4400" dirty="0" smtClean="0">
                <a:solidFill>
                  <a:schemeClr val="bg1"/>
                </a:solidFill>
              </a:rPr>
              <a:t>.</a:t>
            </a:r>
            <a:endParaRPr lang="en-US" sz="4400" dirty="0">
              <a:solidFill>
                <a:schemeClr val="bg1"/>
              </a:solidFill>
            </a:endParaRPr>
          </a:p>
          <a:p>
            <a:pPr marL="457200" lvl="1" indent="0" algn="ctr">
              <a:lnSpc>
                <a:spcPct val="80000"/>
              </a:lnSpc>
              <a:buFont typeface="Arial" panose="020B0604020202020204" pitchFamily="34" charset="0"/>
              <a:buNone/>
            </a:pPr>
            <a:endParaRPr lang="en-US" altLang="ko-KR" sz="2800" dirty="0" smtClean="0">
              <a:solidFill>
                <a:schemeClr val="bg1"/>
              </a:solidFill>
              <a:latin typeface="Verdana" pitchFamily="34" charset="0"/>
              <a:ea typeface="굴림" charset="-127"/>
            </a:endParaRPr>
          </a:p>
          <a:p>
            <a:pPr marL="0" indent="0" algn="ctr">
              <a:buFont typeface="Arial" panose="020B0604020202020204" pitchFamily="34" charset="0"/>
              <a:buNone/>
            </a:pPr>
            <a:endParaRPr lang="en-US" sz="3600" dirty="0">
              <a:solidFill>
                <a:schemeClr val="bg1"/>
              </a:solidFill>
            </a:endParaRPr>
          </a:p>
        </p:txBody>
      </p:sp>
    </p:spTree>
    <p:extLst>
      <p:ext uri="{BB962C8B-B14F-4D97-AF65-F5344CB8AC3E}">
        <p14:creationId xmlns:p14="http://schemas.microsoft.com/office/powerpoint/2010/main" val="770778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522513" y="763844"/>
            <a:ext cx="11477229" cy="447927"/>
          </a:xfrm>
        </p:spPr>
        <p:txBody>
          <a:bodyPr vert="horz" lIns="55449" tIns="27725" rIns="55449" bIns="27725" rtlCol="0" anchor="t">
            <a:noAutofit/>
          </a:bodyPr>
          <a:lstStyle/>
          <a:p>
            <a:pPr marL="0" indent="0">
              <a:buNone/>
            </a:pPr>
            <a:r>
              <a:rPr lang="en-US" sz="3200" dirty="0" smtClean="0">
                <a:solidFill>
                  <a:schemeClr val="accent6"/>
                </a:solidFill>
              </a:rPr>
              <a:t>STRUCTURE AND TEACHING METHODOLOGY</a:t>
            </a:r>
            <a:endParaRPr lang="en-US" sz="3200" dirty="0">
              <a:solidFill>
                <a:schemeClr val="accent6"/>
              </a:solidFill>
            </a:endParaRPr>
          </a:p>
          <a:p>
            <a:pPr marL="0" indent="0">
              <a:buNone/>
            </a:pPr>
            <a:r>
              <a:rPr lang="en-US" sz="3200" dirty="0">
                <a:solidFill>
                  <a:schemeClr val="accent6"/>
                </a:solidFill>
              </a:rPr>
              <a:t/>
            </a:r>
            <a:br>
              <a:rPr lang="en-US" sz="3200" dirty="0">
                <a:solidFill>
                  <a:schemeClr val="accent6"/>
                </a:solidFill>
              </a:rPr>
            </a:br>
            <a:endParaRPr lang="en-US" sz="3200" i="0" dirty="0">
              <a:solidFill>
                <a:schemeClr val="accent6"/>
              </a:solidFill>
            </a:endParaRPr>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7" name="Rectangle 2"/>
          <p:cNvSpPr txBox="1">
            <a:spLocks noChangeArrowheads="1"/>
          </p:cNvSpPr>
          <p:nvPr/>
        </p:nvSpPr>
        <p:spPr>
          <a:xfrm>
            <a:off x="862064" y="1525599"/>
            <a:ext cx="6324600" cy="528284"/>
          </a:xfrm>
          <a:prstGeom prst="rect">
            <a:avLst/>
          </a:prstGeom>
          <a:solidFill>
            <a:schemeClr val="tx1"/>
          </a:solidFill>
          <a:ln w="5715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prstClr val="white"/>
                </a:solidFill>
                <a:effectLst/>
                <a:uLnTx/>
                <a:uFillTx/>
                <a:latin typeface="Aharoni" pitchFamily="2" charset="-79"/>
                <a:ea typeface="+mj-ea"/>
                <a:cs typeface="Aharoni" pitchFamily="2" charset="-79"/>
              </a:rPr>
              <a:t>Course Structure</a:t>
            </a:r>
            <a:endParaRPr kumimoji="0" lang="en-US" sz="2800" b="1" i="0" u="none" strike="noStrike" kern="1200" cap="none" spc="0" normalizeH="0" baseline="0" noProof="0" dirty="0">
              <a:ln>
                <a:noFill/>
              </a:ln>
              <a:solidFill>
                <a:prstClr val="white"/>
              </a:solidFill>
              <a:effectLst/>
              <a:uLnTx/>
              <a:uFillTx/>
              <a:latin typeface="Aharoni" pitchFamily="2" charset="-79"/>
              <a:ea typeface="+mj-ea"/>
              <a:cs typeface="Aharoni" pitchFamily="2" charset="-79"/>
            </a:endParaRPr>
          </a:p>
        </p:txBody>
      </p:sp>
      <p:sp>
        <p:nvSpPr>
          <p:cNvPr id="8" name="Rectangle 2"/>
          <p:cNvSpPr txBox="1">
            <a:spLocks noChangeArrowheads="1"/>
          </p:cNvSpPr>
          <p:nvPr/>
        </p:nvSpPr>
        <p:spPr>
          <a:xfrm>
            <a:off x="1045028" y="3711525"/>
            <a:ext cx="6324600" cy="715962"/>
          </a:xfrm>
          <a:prstGeom prst="rect">
            <a:avLst/>
          </a:prstGeom>
          <a:solidFill>
            <a:schemeClr val="tx1"/>
          </a:solidFill>
          <a:ln w="57150">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smtClean="0">
                <a:ln>
                  <a:noFill/>
                </a:ln>
                <a:solidFill>
                  <a:prstClr val="white"/>
                </a:solidFill>
                <a:effectLst/>
                <a:uLnTx/>
                <a:uFillTx/>
                <a:latin typeface="Aharoni" pitchFamily="2" charset="-79"/>
                <a:ea typeface="+mj-ea"/>
                <a:cs typeface="Aharoni" pitchFamily="2" charset="-79"/>
              </a:rPr>
              <a:t>Teaching methodology</a:t>
            </a:r>
            <a:endParaRPr kumimoji="0" lang="en-US" sz="2800" b="1" i="0" u="none" strike="noStrike" kern="1200" cap="none" spc="0" normalizeH="0" baseline="0" noProof="0" dirty="0">
              <a:ln>
                <a:noFill/>
              </a:ln>
              <a:solidFill>
                <a:prstClr val="white"/>
              </a:solidFill>
              <a:effectLst/>
              <a:uLnTx/>
              <a:uFillTx/>
              <a:latin typeface="Aharoni" pitchFamily="2" charset="-79"/>
              <a:ea typeface="+mj-ea"/>
              <a:cs typeface="Aharoni" pitchFamily="2" charset="-79"/>
            </a:endParaRPr>
          </a:p>
        </p:txBody>
      </p:sp>
      <p:sp>
        <p:nvSpPr>
          <p:cNvPr id="9" name="Content Placeholder 2"/>
          <p:cNvSpPr txBox="1">
            <a:spLocks/>
          </p:cNvSpPr>
          <p:nvPr/>
        </p:nvSpPr>
        <p:spPr>
          <a:xfrm>
            <a:off x="953545" y="2360513"/>
            <a:ext cx="10120938" cy="9436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2">
              <a:buClr>
                <a:srgbClr val="629DD1"/>
              </a:buClr>
              <a:buFont typeface="Wingdings" panose="05000000000000000000" pitchFamily="2" charset="2"/>
              <a:buChar char="q"/>
            </a:pPr>
            <a:r>
              <a:rPr kumimoji="0" lang="en-US" sz="2800" b="0" i="0" u="none" strike="noStrike" kern="1200" cap="none" spc="0" normalizeH="0" baseline="0" noProof="0" dirty="0" smtClean="0">
                <a:ln>
                  <a:noFill/>
                </a:ln>
                <a:solidFill>
                  <a:schemeClr val="bg1"/>
                </a:solidFill>
                <a:effectLst/>
                <a:uLnTx/>
                <a:uFillTx/>
                <a:latin typeface="Trebuchet MS" panose="020B0603020202020204"/>
                <a:ea typeface="+mn-ea"/>
                <a:cs typeface="+mn-cs"/>
              </a:rPr>
              <a:t>3hrs every week</a:t>
            </a:r>
          </a:p>
          <a:p>
            <a:pPr lvl="2">
              <a:buClr>
                <a:srgbClr val="629DD1"/>
              </a:buClr>
              <a:buFont typeface="Wingdings" panose="05000000000000000000" pitchFamily="2" charset="2"/>
              <a:buChar char="q"/>
            </a:pPr>
            <a:r>
              <a:rPr kumimoji="0" lang="en-US" sz="2800" b="0" i="0" u="none" strike="noStrike" kern="1200" cap="none" spc="0" normalizeH="0" baseline="0" noProof="0" dirty="0">
                <a:ln>
                  <a:noFill/>
                </a:ln>
                <a:solidFill>
                  <a:schemeClr val="bg1"/>
                </a:solidFill>
                <a:effectLst/>
                <a:uLnTx/>
                <a:uFillTx/>
                <a:latin typeface="Trebuchet MS" panose="020B0603020202020204"/>
                <a:ea typeface="+mn-ea"/>
                <a:cs typeface="+mn-cs"/>
              </a:rPr>
              <a:t>C</a:t>
            </a:r>
            <a:r>
              <a:rPr kumimoji="0" lang="en-US" sz="2800" b="0" i="0" u="none" strike="noStrike" kern="1200" cap="none" spc="0" normalizeH="0" baseline="0" noProof="0" dirty="0" smtClean="0">
                <a:ln>
                  <a:noFill/>
                </a:ln>
                <a:solidFill>
                  <a:schemeClr val="bg1"/>
                </a:solidFill>
                <a:effectLst/>
                <a:uLnTx/>
                <a:uFillTx/>
                <a:latin typeface="Trebuchet MS" panose="020B0603020202020204"/>
                <a:ea typeface="+mn-ea"/>
                <a:cs typeface="+mn-cs"/>
              </a:rPr>
              <a:t>lass lectures and Practical Sessions PER week</a:t>
            </a:r>
            <a:r>
              <a:rPr kumimoji="0" lang="en-US" sz="2000" b="0" i="0" u="none" strike="noStrike" kern="1200" cap="none" spc="0" normalizeH="0" baseline="0" noProof="0" dirty="0" smtClean="0">
                <a:ln>
                  <a:noFill/>
                </a:ln>
                <a:solidFill>
                  <a:schemeClr val="bg1"/>
                </a:solidFill>
                <a:effectLst/>
                <a:uLnTx/>
                <a:uFillTx/>
                <a:latin typeface="Trebuchet MS" panose="020B0603020202020204"/>
                <a:ea typeface="+mn-ea"/>
                <a:cs typeface="+mn-cs"/>
              </a:rPr>
              <a:t>.</a:t>
            </a:r>
          </a:p>
          <a:p>
            <a:pPr marL="342900" marR="0" lvl="0" indent="-342900" algn="l" defTabSz="457200" rtl="0" eaLnBrk="1" fontAlgn="auto" latinLnBrk="0" hangingPunct="1">
              <a:lnSpc>
                <a:spcPct val="100000"/>
              </a:lnSpc>
              <a:spcBef>
                <a:spcPts val="1000"/>
              </a:spcBef>
              <a:spcAft>
                <a:spcPts val="0"/>
              </a:spcAft>
              <a:buClr>
                <a:srgbClr val="629DD1"/>
              </a:buClr>
              <a:buSzPct val="80000"/>
              <a:buFont typeface="Wingdings 3" charset="2"/>
              <a:buChar char=""/>
              <a:tabLst/>
              <a:defRPr/>
            </a:pPr>
            <a:endParaRPr kumimoji="0" lang="en-US" sz="2400" b="0" i="0" u="none" strike="noStrike" kern="1200" cap="none" spc="0" normalizeH="0" baseline="0" noProof="0" dirty="0">
              <a:ln>
                <a:noFill/>
              </a:ln>
              <a:solidFill>
                <a:schemeClr val="bg1"/>
              </a:solidFill>
              <a:effectLst/>
              <a:uLnTx/>
              <a:uFillTx/>
              <a:latin typeface="Trebuchet MS" panose="020B0603020202020204"/>
              <a:ea typeface="+mn-ea"/>
              <a:cs typeface="+mn-cs"/>
            </a:endParaRPr>
          </a:p>
        </p:txBody>
      </p:sp>
      <p:sp>
        <p:nvSpPr>
          <p:cNvPr id="10" name="Content Placeholder 2"/>
          <p:cNvSpPr txBox="1">
            <a:spLocks/>
          </p:cNvSpPr>
          <p:nvPr/>
        </p:nvSpPr>
        <p:spPr>
          <a:xfrm>
            <a:off x="1981276" y="4674670"/>
            <a:ext cx="8065477" cy="11218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Char char="q"/>
            </a:pPr>
            <a:r>
              <a:rPr lang="en-US" smtClean="0">
                <a:solidFill>
                  <a:schemeClr val="bg1"/>
                </a:solidFill>
              </a:rPr>
              <a:t>Class Lectures, Discussions, Class Presentations </a:t>
            </a:r>
          </a:p>
          <a:p>
            <a:pPr>
              <a:lnSpc>
                <a:spcPct val="80000"/>
              </a:lnSpc>
              <a:buFont typeface="Wingdings" pitchFamily="2" charset="2"/>
              <a:buChar char="q"/>
            </a:pPr>
            <a:r>
              <a:rPr lang="en-US" smtClean="0">
                <a:solidFill>
                  <a:schemeClr val="bg1"/>
                </a:solidFill>
              </a:rPr>
              <a:t>Case analysis, discussion and presentations</a:t>
            </a:r>
          </a:p>
          <a:p>
            <a:pPr>
              <a:lnSpc>
                <a:spcPct val="80000"/>
              </a:lnSpc>
              <a:buFont typeface="Wingdings" pitchFamily="2" charset="2"/>
              <a:buChar char="q"/>
            </a:pPr>
            <a:r>
              <a:rPr lang="en-US" smtClean="0">
                <a:solidFill>
                  <a:schemeClr val="bg1"/>
                </a:solidFill>
              </a:rPr>
              <a:t>Active participation required</a:t>
            </a:r>
          </a:p>
          <a:p>
            <a:pPr marL="0" indent="0">
              <a:buFont typeface="Arial" panose="020B0604020202020204" pitchFamily="34" charset="0"/>
              <a:buNone/>
            </a:pPr>
            <a:endParaRPr lang="en-US" dirty="0">
              <a:solidFill>
                <a:schemeClr val="bg1"/>
              </a:solidFill>
            </a:endParaRPr>
          </a:p>
        </p:txBody>
      </p:sp>
    </p:spTree>
    <p:extLst>
      <p:ext uri="{BB962C8B-B14F-4D97-AF65-F5344CB8AC3E}">
        <p14:creationId xmlns:p14="http://schemas.microsoft.com/office/powerpoint/2010/main" val="203017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522513" y="763844"/>
            <a:ext cx="6806755" cy="447927"/>
          </a:xfrm>
        </p:spPr>
        <p:txBody>
          <a:bodyPr vert="horz" lIns="55449" tIns="27725" rIns="55449" bIns="27725" rtlCol="0" anchor="t">
            <a:noAutofit/>
          </a:bodyPr>
          <a:lstStyle/>
          <a:p>
            <a:pPr marL="0" indent="0">
              <a:buNone/>
            </a:pPr>
            <a:r>
              <a:rPr lang="en-US" sz="3200" dirty="0" smtClean="0">
                <a:solidFill>
                  <a:schemeClr val="accent6"/>
                </a:solidFill>
              </a:rPr>
              <a:t>My Job</a:t>
            </a:r>
            <a:endParaRPr lang="en-US" sz="3200" dirty="0">
              <a:solidFill>
                <a:schemeClr val="accent6"/>
              </a:solidFill>
            </a:endParaRPr>
          </a:p>
          <a:p>
            <a:pPr marL="0" indent="0">
              <a:buNone/>
            </a:pPr>
            <a:r>
              <a:rPr lang="en-US" sz="3200" dirty="0">
                <a:solidFill>
                  <a:schemeClr val="accent6"/>
                </a:solidFill>
              </a:rPr>
              <a:t/>
            </a:r>
            <a:br>
              <a:rPr lang="en-US" sz="3200" dirty="0">
                <a:solidFill>
                  <a:schemeClr val="accent6"/>
                </a:solidFill>
              </a:rPr>
            </a:br>
            <a:endParaRPr lang="en-US" sz="3200" i="0" dirty="0">
              <a:solidFill>
                <a:schemeClr val="accent6"/>
              </a:solidFill>
            </a:endParaRPr>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7" name="Content Placeholder 2"/>
          <p:cNvSpPr txBox="1">
            <a:spLocks/>
          </p:cNvSpPr>
          <p:nvPr/>
        </p:nvSpPr>
        <p:spPr>
          <a:xfrm>
            <a:off x="422031" y="1715342"/>
            <a:ext cx="11099410" cy="393449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3600" smtClean="0">
                <a:solidFill>
                  <a:schemeClr val="bg1"/>
                </a:solidFill>
              </a:rPr>
              <a:t>Provide an environment in which students can actively learn practical skills and knowledge necessary to meet the set objectives</a:t>
            </a:r>
          </a:p>
          <a:p>
            <a:pPr>
              <a:buFont typeface="Wingdings" panose="05000000000000000000" pitchFamily="2" charset="2"/>
              <a:buChar char="ü"/>
            </a:pPr>
            <a:r>
              <a:rPr lang="en-US" sz="3600" smtClean="0">
                <a:solidFill>
                  <a:schemeClr val="bg1"/>
                </a:solidFill>
              </a:rPr>
              <a:t>Provide an in-depth understanding of Design Thinking assuming there is no prior knowledge in this area</a:t>
            </a:r>
          </a:p>
          <a:p>
            <a:pPr>
              <a:buFont typeface="Wingdings" panose="05000000000000000000" pitchFamily="2" charset="2"/>
              <a:buChar char="ü"/>
            </a:pPr>
            <a:r>
              <a:rPr lang="en-US" sz="3600" smtClean="0">
                <a:solidFill>
                  <a:schemeClr val="bg1"/>
                </a:solidFill>
              </a:rPr>
              <a:t>Have an </a:t>
            </a:r>
            <a:r>
              <a:rPr lang="en-US" sz="3600" b="1" smtClean="0">
                <a:solidFill>
                  <a:schemeClr val="bg1"/>
                </a:solidFill>
              </a:rPr>
              <a:t>open office hours- </a:t>
            </a:r>
            <a:r>
              <a:rPr lang="en-US" b="1" smtClean="0">
                <a:solidFill>
                  <a:schemeClr val="bg1"/>
                </a:solidFill>
              </a:rPr>
              <a:t>Thursdays</a:t>
            </a:r>
            <a:endParaRPr lang="en-US" b="1" dirty="0">
              <a:solidFill>
                <a:schemeClr val="bg1"/>
              </a:solidFill>
            </a:endParaRPr>
          </a:p>
        </p:txBody>
      </p:sp>
    </p:spTree>
    <p:extLst>
      <p:ext uri="{BB962C8B-B14F-4D97-AF65-F5344CB8AC3E}">
        <p14:creationId xmlns:p14="http://schemas.microsoft.com/office/powerpoint/2010/main" val="245292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ED62F3E-802B-A9AF-B254-D0885FFA4CE2}"/>
              </a:ext>
            </a:extLst>
          </p:cNvPr>
          <p:cNvSpPr>
            <a:spLocks noGrp="1"/>
          </p:cNvSpPr>
          <p:nvPr>
            <p:ph type="body" sz="quarter" idx="15"/>
          </p:nvPr>
        </p:nvSpPr>
        <p:spPr>
          <a:xfrm>
            <a:off x="522513" y="763844"/>
            <a:ext cx="6806755" cy="447927"/>
          </a:xfrm>
        </p:spPr>
        <p:txBody>
          <a:bodyPr vert="horz" lIns="55449" tIns="27725" rIns="55449" bIns="27725" rtlCol="0" anchor="t">
            <a:noAutofit/>
          </a:bodyPr>
          <a:lstStyle/>
          <a:p>
            <a:pPr marL="0" indent="0">
              <a:buNone/>
            </a:pPr>
            <a:r>
              <a:rPr lang="en-US" sz="3200" dirty="0" smtClean="0">
                <a:solidFill>
                  <a:schemeClr val="accent6"/>
                </a:solidFill>
              </a:rPr>
              <a:t>Your Job</a:t>
            </a:r>
            <a:endParaRPr lang="en-US" sz="3200" dirty="0">
              <a:solidFill>
                <a:schemeClr val="accent6"/>
              </a:solidFill>
            </a:endParaRPr>
          </a:p>
          <a:p>
            <a:pPr marL="0" indent="0">
              <a:buNone/>
            </a:pPr>
            <a:r>
              <a:rPr lang="en-US" sz="3200" dirty="0">
                <a:solidFill>
                  <a:schemeClr val="accent6"/>
                </a:solidFill>
              </a:rPr>
              <a:t/>
            </a:r>
            <a:br>
              <a:rPr lang="en-US" sz="3200" dirty="0">
                <a:solidFill>
                  <a:schemeClr val="accent6"/>
                </a:solidFill>
              </a:rPr>
            </a:br>
            <a:endParaRPr lang="en-US" sz="3200" i="0" dirty="0">
              <a:solidFill>
                <a:schemeClr val="accent6"/>
              </a:solidFill>
            </a:endParaRPr>
          </a:p>
        </p:txBody>
      </p:sp>
      <p:pic>
        <p:nvPicPr>
          <p:cNvPr id="1028" name="Picture 4" descr="10 Design Thinking Tools: Turn Creativity and Data Into Growth"/>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9" t="8039" r="15525" b="8785"/>
          <a:stretch/>
        </p:blipFill>
        <p:spPr bwMode="auto">
          <a:xfrm>
            <a:off x="10983002" y="5212079"/>
            <a:ext cx="1208998" cy="11234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4"/>
          <a:stretch>
            <a:fillRect/>
          </a:stretch>
        </p:blipFill>
        <p:spPr>
          <a:xfrm>
            <a:off x="-1" y="5396619"/>
            <a:ext cx="1045029" cy="969484"/>
          </a:xfrm>
          <a:prstGeom prst="rect">
            <a:avLst/>
          </a:prstGeom>
        </p:spPr>
      </p:pic>
      <p:sp>
        <p:nvSpPr>
          <p:cNvPr id="6" name="Content Placeholder 2"/>
          <p:cNvSpPr txBox="1">
            <a:spLocks/>
          </p:cNvSpPr>
          <p:nvPr/>
        </p:nvSpPr>
        <p:spPr>
          <a:xfrm>
            <a:off x="522513" y="1498400"/>
            <a:ext cx="11167739" cy="42753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3600" dirty="0" smtClean="0">
                <a:solidFill>
                  <a:schemeClr val="bg1"/>
                </a:solidFill>
              </a:rPr>
              <a:t>Attend lectures and practical sessions</a:t>
            </a:r>
          </a:p>
          <a:p>
            <a:pPr>
              <a:buFont typeface="Wingdings" panose="05000000000000000000" pitchFamily="2" charset="2"/>
              <a:buChar char="ü"/>
            </a:pPr>
            <a:r>
              <a:rPr lang="en-US" sz="3600" dirty="0" smtClean="0">
                <a:solidFill>
                  <a:schemeClr val="bg1"/>
                </a:solidFill>
              </a:rPr>
              <a:t>Participate in teaching sessions</a:t>
            </a:r>
          </a:p>
          <a:p>
            <a:pPr>
              <a:buFont typeface="Wingdings" panose="05000000000000000000" pitchFamily="2" charset="2"/>
              <a:buChar char="ü"/>
            </a:pPr>
            <a:r>
              <a:rPr lang="en-US" sz="3600" dirty="0" smtClean="0">
                <a:solidFill>
                  <a:schemeClr val="bg1"/>
                </a:solidFill>
              </a:rPr>
              <a:t>Meet all the set deadlines </a:t>
            </a:r>
          </a:p>
          <a:p>
            <a:pPr>
              <a:buFont typeface="Wingdings" panose="05000000000000000000" pitchFamily="2" charset="2"/>
              <a:buChar char="ü"/>
            </a:pPr>
            <a:r>
              <a:rPr lang="en-US" sz="3600" dirty="0" smtClean="0">
                <a:solidFill>
                  <a:schemeClr val="bg1"/>
                </a:solidFill>
              </a:rPr>
              <a:t>Participate fully in Group work Assignments, CATs and Final Exam</a:t>
            </a:r>
          </a:p>
          <a:p>
            <a:pPr>
              <a:buFont typeface="Wingdings" panose="05000000000000000000" pitchFamily="2" charset="2"/>
              <a:buChar char="ü"/>
            </a:pPr>
            <a:r>
              <a:rPr lang="en-US" sz="3600" dirty="0" smtClean="0">
                <a:solidFill>
                  <a:schemeClr val="bg1"/>
                </a:solidFill>
              </a:rPr>
              <a:t>Recognize common courtesies </a:t>
            </a:r>
          </a:p>
          <a:p>
            <a:pPr marL="457200" lvl="1" indent="0" algn="ctr">
              <a:lnSpc>
                <a:spcPct val="80000"/>
              </a:lnSpc>
              <a:buFont typeface="Arial" panose="020B0604020202020204" pitchFamily="34" charset="0"/>
              <a:buNone/>
            </a:pPr>
            <a:endParaRPr lang="en-US" altLang="ko-KR" sz="2800" dirty="0" smtClean="0">
              <a:solidFill>
                <a:schemeClr val="bg1"/>
              </a:solidFill>
              <a:latin typeface="Verdana" pitchFamily="34" charset="0"/>
              <a:ea typeface="굴림" charset="-127"/>
            </a:endParaRPr>
          </a:p>
          <a:p>
            <a:pPr marL="0" indent="0" algn="ctr">
              <a:buFont typeface="Arial" panose="020B0604020202020204" pitchFamily="34" charset="0"/>
              <a:buNone/>
            </a:pPr>
            <a:endParaRPr lang="en-US" sz="3600" dirty="0">
              <a:solidFill>
                <a:schemeClr val="bg1"/>
              </a:solidFill>
            </a:endParaRPr>
          </a:p>
        </p:txBody>
      </p:sp>
    </p:spTree>
    <p:extLst>
      <p:ext uri="{BB962C8B-B14F-4D97-AF65-F5344CB8AC3E}">
        <p14:creationId xmlns:p14="http://schemas.microsoft.com/office/powerpoint/2010/main" val="3466068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551</Words>
  <Application>Microsoft Office PowerPoint</Application>
  <PresentationFormat>Widescreen</PresentationFormat>
  <Paragraphs>95</Paragraphs>
  <Slides>13</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Aharoni</vt:lpstr>
      <vt:lpstr>Arial</vt:lpstr>
      <vt:lpstr>Calibri</vt:lpstr>
      <vt:lpstr>Calibri Light</vt:lpstr>
      <vt:lpstr>굴림</vt:lpstr>
      <vt:lpstr>Poppins</vt:lpstr>
      <vt:lpstr>Poppins Light</vt:lpstr>
      <vt:lpstr>Trebuchet MS</vt:lpstr>
      <vt:lpstr>Verdana</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20</cp:revision>
  <dcterms:created xsi:type="dcterms:W3CDTF">2024-02-07T17:42:23Z</dcterms:created>
  <dcterms:modified xsi:type="dcterms:W3CDTF">2024-02-07T20:20:53Z</dcterms:modified>
</cp:coreProperties>
</file>