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87" r:id="rId2"/>
    <p:sldId id="327" r:id="rId3"/>
    <p:sldId id="342" r:id="rId4"/>
    <p:sldId id="343" r:id="rId5"/>
    <p:sldId id="344" r:id="rId6"/>
    <p:sldId id="288" r:id="rId7"/>
    <p:sldId id="289" r:id="rId8"/>
    <p:sldId id="296" r:id="rId9"/>
    <p:sldId id="290" r:id="rId10"/>
    <p:sldId id="291" r:id="rId11"/>
    <p:sldId id="292" r:id="rId12"/>
    <p:sldId id="294" r:id="rId13"/>
    <p:sldId id="293" r:id="rId14"/>
    <p:sldId id="320" r:id="rId15"/>
    <p:sldId id="321" r:id="rId16"/>
    <p:sldId id="322" r:id="rId17"/>
    <p:sldId id="323" r:id="rId18"/>
    <p:sldId id="324" r:id="rId19"/>
    <p:sldId id="325" r:id="rId20"/>
    <p:sldId id="334" r:id="rId21"/>
    <p:sldId id="345" r:id="rId22"/>
    <p:sldId id="328" r:id="rId23"/>
    <p:sldId id="335" r:id="rId24"/>
    <p:sldId id="346" r:id="rId25"/>
    <p:sldId id="363" r:id="rId26"/>
    <p:sldId id="367" r:id="rId27"/>
    <p:sldId id="336" r:id="rId28"/>
    <p:sldId id="347" r:id="rId29"/>
    <p:sldId id="368" r:id="rId30"/>
    <p:sldId id="364" r:id="rId31"/>
    <p:sldId id="382" r:id="rId32"/>
    <p:sldId id="395" r:id="rId33"/>
    <p:sldId id="337" r:id="rId34"/>
    <p:sldId id="348" r:id="rId35"/>
    <p:sldId id="338" r:id="rId36"/>
    <p:sldId id="349" r:id="rId37"/>
    <p:sldId id="331" r:id="rId38"/>
    <p:sldId id="340" r:id="rId39"/>
    <p:sldId id="350" r:id="rId40"/>
    <p:sldId id="351" r:id="rId41"/>
    <p:sldId id="352" r:id="rId42"/>
    <p:sldId id="353" r:id="rId43"/>
    <p:sldId id="354" r:id="rId44"/>
    <p:sldId id="415" r:id="rId45"/>
    <p:sldId id="419" r:id="rId46"/>
    <p:sldId id="326" r:id="rId47"/>
    <p:sldId id="339" r:id="rId48"/>
    <p:sldId id="332" r:id="rId49"/>
    <p:sldId id="333" r:id="rId50"/>
    <p:sldId id="34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02BCBF-66D2-491E-A697-3BCC9E3731AE}" type="doc">
      <dgm:prSet loTypeId="urn:microsoft.com/office/officeart/2009/3/layout/CircleRelationship" loCatId="relationship" qsTypeId="urn:microsoft.com/office/officeart/2005/8/quickstyle/simple1" qsCatId="simple" csTypeId="urn:microsoft.com/office/officeart/2005/8/colors/colorful1" csCatId="colorful" phldr="1"/>
      <dgm:spPr/>
      <dgm:t>
        <a:bodyPr/>
        <a:lstStyle/>
        <a:p>
          <a:endParaRPr lang="pl-PL"/>
        </a:p>
      </dgm:t>
    </dgm:pt>
    <dgm:pt modelId="{D10E55A9-980F-4E39-8E47-666DD1EF95D0}">
      <dgm:prSet phldrT="[Tekst]" custT="1"/>
      <dgm:spPr/>
      <dgm:t>
        <a:bodyPr/>
        <a:lstStyle/>
        <a:p>
          <a:pPr>
            <a:lnSpc>
              <a:spcPct val="150000"/>
            </a:lnSpc>
          </a:pPr>
          <a:r>
            <a:rPr lang="pl-PL" sz="2400" b="1" dirty="0"/>
            <a:t>EXEMPLARY TOOLS</a:t>
          </a:r>
        </a:p>
      </dgm:t>
    </dgm:pt>
    <dgm:pt modelId="{B9CCEB33-7FEA-4F02-A3E3-5F50097FE100}" type="parTrans" cxnId="{6B43BB35-065D-4FC2-AB09-E6A0CDA250EE}">
      <dgm:prSet/>
      <dgm:spPr/>
      <dgm:t>
        <a:bodyPr/>
        <a:lstStyle/>
        <a:p>
          <a:endParaRPr lang="pl-PL"/>
        </a:p>
      </dgm:t>
    </dgm:pt>
    <dgm:pt modelId="{DF994961-F347-4103-A7A3-B99B238ABD9F}" type="sibTrans" cxnId="{6B43BB35-065D-4FC2-AB09-E6A0CDA250EE}">
      <dgm:prSet/>
      <dgm:spPr/>
      <dgm:t>
        <a:bodyPr/>
        <a:lstStyle/>
        <a:p>
          <a:endParaRPr lang="pl-PL"/>
        </a:p>
      </dgm:t>
    </dgm:pt>
    <dgm:pt modelId="{BE9872DE-BCE2-455A-9C1E-6B1846E02F8A}">
      <dgm:prSet phldrT="[Tekst]" phldr="1"/>
      <dgm:spPr/>
      <dgm:t>
        <a:bodyPr/>
        <a:lstStyle/>
        <a:p>
          <a:endParaRPr lang="pl-PL"/>
        </a:p>
      </dgm:t>
    </dgm:pt>
    <dgm:pt modelId="{AF92C1B5-805C-4526-BF40-D3273B279520}" type="parTrans" cxnId="{A5346637-A69E-461B-8A0D-4126598A7C3D}">
      <dgm:prSet/>
      <dgm:spPr/>
      <dgm:t>
        <a:bodyPr/>
        <a:lstStyle/>
        <a:p>
          <a:endParaRPr lang="pl-PL"/>
        </a:p>
      </dgm:t>
    </dgm:pt>
    <dgm:pt modelId="{ED1B5A8F-CF2E-43CB-AC12-77F9463FC403}" type="sibTrans" cxnId="{A5346637-A69E-461B-8A0D-4126598A7C3D}">
      <dgm:prSet/>
      <dgm:spPr/>
      <dgm:t>
        <a:bodyPr/>
        <a:lstStyle/>
        <a:p>
          <a:endParaRPr lang="pl-PL"/>
        </a:p>
      </dgm:t>
    </dgm:pt>
    <dgm:pt modelId="{2F31BB36-1CD1-4976-BF36-97B4EFEA35BB}">
      <dgm:prSet custT="1"/>
      <dgm:spPr/>
      <dgm:t>
        <a:bodyPr/>
        <a:lstStyle/>
        <a:p>
          <a:r>
            <a:rPr lang="pl-PL" sz="1600" b="1" dirty="0">
              <a:latin typeface="+mn-lt"/>
            </a:rPr>
            <a:t>Flip chart</a:t>
          </a:r>
        </a:p>
      </dgm:t>
    </dgm:pt>
    <dgm:pt modelId="{1D3D453B-38E2-4898-BA1B-1606D9BFBFB7}" type="parTrans" cxnId="{CEFF9F0D-3EBA-42A2-963D-36E6CA77AEE3}">
      <dgm:prSet/>
      <dgm:spPr/>
      <dgm:t>
        <a:bodyPr/>
        <a:lstStyle/>
        <a:p>
          <a:endParaRPr lang="pl-PL"/>
        </a:p>
      </dgm:t>
    </dgm:pt>
    <dgm:pt modelId="{FB4C0620-8CD7-4FFA-80F7-5B8B34B69817}" type="sibTrans" cxnId="{CEFF9F0D-3EBA-42A2-963D-36E6CA77AEE3}">
      <dgm:prSet/>
      <dgm:spPr/>
      <dgm:t>
        <a:bodyPr/>
        <a:lstStyle/>
        <a:p>
          <a:endParaRPr lang="pl-PL"/>
        </a:p>
      </dgm:t>
    </dgm:pt>
    <dgm:pt modelId="{4927F2FC-DE6B-48D0-80A6-B2606F90529F}">
      <dgm:prSet custT="1"/>
      <dgm:spPr/>
      <dgm:t>
        <a:bodyPr/>
        <a:lstStyle/>
        <a:p>
          <a:r>
            <a:rPr lang="pl-PL" sz="1600" b="1" dirty="0"/>
            <a:t>Empathy map</a:t>
          </a:r>
        </a:p>
      </dgm:t>
    </dgm:pt>
    <dgm:pt modelId="{C0C7CB60-DEC3-4178-99AA-025C11BA0D5B}" type="parTrans" cxnId="{6639AF44-2169-4C22-A228-36DE8769560E}">
      <dgm:prSet/>
      <dgm:spPr/>
      <dgm:t>
        <a:bodyPr/>
        <a:lstStyle/>
        <a:p>
          <a:endParaRPr lang="pl-PL"/>
        </a:p>
      </dgm:t>
    </dgm:pt>
    <dgm:pt modelId="{B2487C52-2565-41F1-81FA-0C0C2CD6EB70}" type="sibTrans" cxnId="{6639AF44-2169-4C22-A228-36DE8769560E}">
      <dgm:prSet/>
      <dgm:spPr/>
      <dgm:t>
        <a:bodyPr/>
        <a:lstStyle/>
        <a:p>
          <a:endParaRPr lang="pl-PL"/>
        </a:p>
      </dgm:t>
    </dgm:pt>
    <dgm:pt modelId="{1CD17E62-C0C8-48CC-9FF9-67CEB78A0A93}">
      <dgm:prSet custT="1"/>
      <dgm:spPr/>
      <dgm:t>
        <a:bodyPr/>
        <a:lstStyle/>
        <a:p>
          <a:r>
            <a:rPr lang="pl-PL" sz="1600" b="1" dirty="0" err="1"/>
            <a:t>Observation</a:t>
          </a:r>
          <a:endParaRPr lang="pl-PL" sz="1600" b="1" dirty="0"/>
        </a:p>
      </dgm:t>
    </dgm:pt>
    <dgm:pt modelId="{6284DC0C-05E6-4626-B899-8D5813CBF3A1}" type="parTrans" cxnId="{FA126DA4-152E-40FA-8058-5E4A27F10F9D}">
      <dgm:prSet/>
      <dgm:spPr/>
      <dgm:t>
        <a:bodyPr/>
        <a:lstStyle/>
        <a:p>
          <a:endParaRPr lang="pl-PL"/>
        </a:p>
      </dgm:t>
    </dgm:pt>
    <dgm:pt modelId="{0E88F284-2723-4B92-89FD-C3A1BA4E4A74}" type="sibTrans" cxnId="{FA126DA4-152E-40FA-8058-5E4A27F10F9D}">
      <dgm:prSet/>
      <dgm:spPr/>
      <dgm:t>
        <a:bodyPr/>
        <a:lstStyle/>
        <a:p>
          <a:endParaRPr lang="pl-PL"/>
        </a:p>
      </dgm:t>
    </dgm:pt>
    <dgm:pt modelId="{FB22D808-E1E4-45D8-A930-8CA6B768B7AA}">
      <dgm:prSet custT="1"/>
      <dgm:spPr/>
      <dgm:t>
        <a:bodyPr/>
        <a:lstStyle/>
        <a:p>
          <a:r>
            <a:rPr lang="pl-PL" sz="1600" b="1" dirty="0" err="1"/>
            <a:t>Questionnaire</a:t>
          </a:r>
          <a:endParaRPr lang="pl-PL" sz="1600" b="1" dirty="0"/>
        </a:p>
      </dgm:t>
    </dgm:pt>
    <dgm:pt modelId="{B69F6956-E256-4A07-B40A-59F88CBEC9DF}" type="parTrans" cxnId="{E6E3EDE3-D331-46F3-AF9E-0B7674C215CA}">
      <dgm:prSet/>
      <dgm:spPr/>
      <dgm:t>
        <a:bodyPr/>
        <a:lstStyle/>
        <a:p>
          <a:endParaRPr lang="pl-PL"/>
        </a:p>
      </dgm:t>
    </dgm:pt>
    <dgm:pt modelId="{41100884-FA46-4319-84A0-9FDEC2B7175E}" type="sibTrans" cxnId="{E6E3EDE3-D331-46F3-AF9E-0B7674C215CA}">
      <dgm:prSet/>
      <dgm:spPr/>
      <dgm:t>
        <a:bodyPr/>
        <a:lstStyle/>
        <a:p>
          <a:endParaRPr lang="pl-PL"/>
        </a:p>
      </dgm:t>
    </dgm:pt>
    <dgm:pt modelId="{F39E8373-4E2B-4C09-A36E-1382FA3396F3}" type="pres">
      <dgm:prSet presAssocID="{C802BCBF-66D2-491E-A697-3BCC9E3731AE}" presName="Name0" presStyleCnt="0">
        <dgm:presLayoutVars>
          <dgm:chMax val="1"/>
          <dgm:chPref val="1"/>
        </dgm:presLayoutVars>
      </dgm:prSet>
      <dgm:spPr/>
    </dgm:pt>
    <dgm:pt modelId="{CDBA6391-9B0C-47C9-899D-2A848D036726}" type="pres">
      <dgm:prSet presAssocID="{D10E55A9-980F-4E39-8E47-666DD1EF95D0}" presName="Parent" presStyleLbl="node0" presStyleIdx="0" presStyleCnt="1" custLinFactNeighborX="21010" custLinFactNeighborY="-8846">
        <dgm:presLayoutVars>
          <dgm:chMax val="5"/>
          <dgm:chPref val="5"/>
        </dgm:presLayoutVars>
      </dgm:prSet>
      <dgm:spPr/>
    </dgm:pt>
    <dgm:pt modelId="{9F0D738F-53FB-475A-93B6-E4D7BCD262BF}" type="pres">
      <dgm:prSet presAssocID="{D10E55A9-980F-4E39-8E47-666DD1EF95D0}" presName="Accent1" presStyleLbl="node1" presStyleIdx="0" presStyleCnt="17"/>
      <dgm:spPr/>
    </dgm:pt>
    <dgm:pt modelId="{007820F0-171D-45DE-851A-F82706C509AF}" type="pres">
      <dgm:prSet presAssocID="{D10E55A9-980F-4E39-8E47-666DD1EF95D0}" presName="Accent2" presStyleLbl="node1" presStyleIdx="1" presStyleCnt="17"/>
      <dgm:spPr/>
    </dgm:pt>
    <dgm:pt modelId="{1FB7EFEA-B2DF-428F-931A-76431F892B81}" type="pres">
      <dgm:prSet presAssocID="{D10E55A9-980F-4E39-8E47-666DD1EF95D0}" presName="Accent3" presStyleLbl="node1" presStyleIdx="2" presStyleCnt="17"/>
      <dgm:spPr/>
    </dgm:pt>
    <dgm:pt modelId="{BFAE92B6-F23B-48A8-B159-D942474E8E4F}" type="pres">
      <dgm:prSet presAssocID="{D10E55A9-980F-4E39-8E47-666DD1EF95D0}" presName="Accent4" presStyleLbl="node1" presStyleIdx="3" presStyleCnt="17"/>
      <dgm:spPr/>
    </dgm:pt>
    <dgm:pt modelId="{7AA4559F-136E-4806-B577-7D95599A797E}" type="pres">
      <dgm:prSet presAssocID="{D10E55A9-980F-4E39-8E47-666DD1EF95D0}" presName="Accent5" presStyleLbl="node1" presStyleIdx="4" presStyleCnt="17"/>
      <dgm:spPr/>
    </dgm:pt>
    <dgm:pt modelId="{7B49407F-FC51-459E-AB81-103B028DA0F9}" type="pres">
      <dgm:prSet presAssocID="{D10E55A9-980F-4E39-8E47-666DD1EF95D0}" presName="Accent6" presStyleLbl="node1" presStyleIdx="5" presStyleCnt="17"/>
      <dgm:spPr/>
    </dgm:pt>
    <dgm:pt modelId="{651BD36A-2E76-4808-97F9-D77AE7988C70}" type="pres">
      <dgm:prSet presAssocID="{1CD17E62-C0C8-48CC-9FF9-67CEB78A0A93}" presName="Child1" presStyleLbl="node1" presStyleIdx="6" presStyleCnt="17" custScaleX="149192" custScaleY="81994">
        <dgm:presLayoutVars>
          <dgm:chMax val="0"/>
          <dgm:chPref val="0"/>
        </dgm:presLayoutVars>
      </dgm:prSet>
      <dgm:spPr/>
    </dgm:pt>
    <dgm:pt modelId="{FB9257F6-19F4-4857-A38F-213AED121A5C}" type="pres">
      <dgm:prSet presAssocID="{1CD17E62-C0C8-48CC-9FF9-67CEB78A0A93}" presName="Accent7" presStyleCnt="0"/>
      <dgm:spPr/>
    </dgm:pt>
    <dgm:pt modelId="{D15BDE49-8E83-4DAE-8B2C-46D254153B36}" type="pres">
      <dgm:prSet presAssocID="{1CD17E62-C0C8-48CC-9FF9-67CEB78A0A93}" presName="AccentHold1" presStyleLbl="node1" presStyleIdx="7" presStyleCnt="17"/>
      <dgm:spPr/>
    </dgm:pt>
    <dgm:pt modelId="{B8792C39-F36E-408E-B604-E2BE7995F1FD}" type="pres">
      <dgm:prSet presAssocID="{1CD17E62-C0C8-48CC-9FF9-67CEB78A0A93}" presName="Accent8" presStyleCnt="0"/>
      <dgm:spPr/>
    </dgm:pt>
    <dgm:pt modelId="{618EA461-E772-4F39-B225-F88F7F31E38F}" type="pres">
      <dgm:prSet presAssocID="{1CD17E62-C0C8-48CC-9FF9-67CEB78A0A93}" presName="AccentHold2" presStyleLbl="node1" presStyleIdx="8" presStyleCnt="17"/>
      <dgm:spPr/>
    </dgm:pt>
    <dgm:pt modelId="{71437731-854B-4FFF-BA16-AAA9A97ED6D5}" type="pres">
      <dgm:prSet presAssocID="{4927F2FC-DE6B-48D0-80A6-B2606F90529F}" presName="Child2" presStyleLbl="node1" presStyleIdx="9" presStyleCnt="17" custScaleX="156421" custScaleY="74343" custLinFactNeighborX="64369" custLinFactNeighborY="-15018">
        <dgm:presLayoutVars>
          <dgm:chMax val="0"/>
          <dgm:chPref val="0"/>
        </dgm:presLayoutVars>
      </dgm:prSet>
      <dgm:spPr/>
    </dgm:pt>
    <dgm:pt modelId="{BF5294E5-F2B1-404F-AC17-5513BE110A53}" type="pres">
      <dgm:prSet presAssocID="{4927F2FC-DE6B-48D0-80A6-B2606F90529F}" presName="Accent9" presStyleCnt="0"/>
      <dgm:spPr/>
    </dgm:pt>
    <dgm:pt modelId="{AB9980F4-B1FB-410F-838F-8F76D5354222}" type="pres">
      <dgm:prSet presAssocID="{4927F2FC-DE6B-48D0-80A6-B2606F90529F}" presName="AccentHold1" presStyleLbl="node1" presStyleIdx="10" presStyleCnt="17" custLinFactNeighborX="49729" custLinFactNeighborY="-76170"/>
      <dgm:spPr/>
    </dgm:pt>
    <dgm:pt modelId="{D1F84DE1-8A02-4717-A47E-25A3F51455E3}" type="pres">
      <dgm:prSet presAssocID="{4927F2FC-DE6B-48D0-80A6-B2606F90529F}" presName="Accent10" presStyleCnt="0"/>
      <dgm:spPr/>
    </dgm:pt>
    <dgm:pt modelId="{0835ABC9-4D8A-4158-8679-57EB764600FC}" type="pres">
      <dgm:prSet presAssocID="{4927F2FC-DE6B-48D0-80A6-B2606F90529F}" presName="AccentHold2" presStyleLbl="node1" presStyleIdx="11" presStyleCnt="17"/>
      <dgm:spPr/>
    </dgm:pt>
    <dgm:pt modelId="{34F10639-062F-4F1C-BFCB-8B0B9DF46C47}" type="pres">
      <dgm:prSet presAssocID="{4927F2FC-DE6B-48D0-80A6-B2606F90529F}" presName="Accent11" presStyleCnt="0"/>
      <dgm:spPr/>
    </dgm:pt>
    <dgm:pt modelId="{65A10D9A-EA96-49B7-873F-B820F5CA220B}" type="pres">
      <dgm:prSet presAssocID="{4927F2FC-DE6B-48D0-80A6-B2606F90529F}" presName="AccentHold3" presStyleLbl="node1" presStyleIdx="12" presStyleCnt="17"/>
      <dgm:spPr/>
    </dgm:pt>
    <dgm:pt modelId="{870C2F5A-6DF0-467D-B2FD-F1BF1B23CB67}" type="pres">
      <dgm:prSet presAssocID="{2F31BB36-1CD1-4976-BF36-97B4EFEA35BB}" presName="Child3" presStyleLbl="node1" presStyleIdx="13" presStyleCnt="17" custScaleX="129463" custScaleY="61873" custLinFactX="-249166" custLinFactY="-90280" custLinFactNeighborX="-300000" custLinFactNeighborY="-100000">
        <dgm:presLayoutVars>
          <dgm:chMax val="0"/>
          <dgm:chPref val="0"/>
        </dgm:presLayoutVars>
      </dgm:prSet>
      <dgm:spPr/>
    </dgm:pt>
    <dgm:pt modelId="{884936EC-4477-4B93-A14E-D1C9E8A80750}" type="pres">
      <dgm:prSet presAssocID="{2F31BB36-1CD1-4976-BF36-97B4EFEA35BB}" presName="Accent12" presStyleCnt="0"/>
      <dgm:spPr/>
    </dgm:pt>
    <dgm:pt modelId="{FFBDD79F-E66E-4F81-A6E8-8D97A4F4E786}" type="pres">
      <dgm:prSet presAssocID="{2F31BB36-1CD1-4976-BF36-97B4EFEA35BB}" presName="AccentHold1" presStyleLbl="node1" presStyleIdx="14" presStyleCnt="17"/>
      <dgm:spPr/>
    </dgm:pt>
    <dgm:pt modelId="{CD81186D-90EF-4AA5-8769-B2506F8A1793}" type="pres">
      <dgm:prSet presAssocID="{FB22D808-E1E4-45D8-A930-8CA6B768B7AA}" presName="Child4" presStyleLbl="node1" presStyleIdx="15" presStyleCnt="17" custScaleX="161378" custScaleY="80626">
        <dgm:presLayoutVars>
          <dgm:chMax val="0"/>
          <dgm:chPref val="0"/>
        </dgm:presLayoutVars>
      </dgm:prSet>
      <dgm:spPr/>
    </dgm:pt>
    <dgm:pt modelId="{E85C8615-187E-4043-86FE-3D430E3DB411}" type="pres">
      <dgm:prSet presAssocID="{FB22D808-E1E4-45D8-A930-8CA6B768B7AA}" presName="Accent13" presStyleCnt="0"/>
      <dgm:spPr/>
    </dgm:pt>
    <dgm:pt modelId="{29B52B62-201F-4A8C-B5C5-7C68EE929847}" type="pres">
      <dgm:prSet presAssocID="{FB22D808-E1E4-45D8-A930-8CA6B768B7AA}" presName="AccentHold1" presStyleLbl="node1" presStyleIdx="16" presStyleCnt="17"/>
      <dgm:spPr/>
    </dgm:pt>
  </dgm:ptLst>
  <dgm:cxnLst>
    <dgm:cxn modelId="{54D8C800-CFFB-46B6-B6C8-8911AC0433AB}" type="presOf" srcId="{FB22D808-E1E4-45D8-A930-8CA6B768B7AA}" destId="{CD81186D-90EF-4AA5-8769-B2506F8A1793}" srcOrd="0" destOrd="0" presId="urn:microsoft.com/office/officeart/2009/3/layout/CircleRelationship"/>
    <dgm:cxn modelId="{CEFF9F0D-3EBA-42A2-963D-36E6CA77AEE3}" srcId="{D10E55A9-980F-4E39-8E47-666DD1EF95D0}" destId="{2F31BB36-1CD1-4976-BF36-97B4EFEA35BB}" srcOrd="2" destOrd="0" parTransId="{1D3D453B-38E2-4898-BA1B-1606D9BFBFB7}" sibTransId="{FB4C0620-8CD7-4FFA-80F7-5B8B34B69817}"/>
    <dgm:cxn modelId="{6B43BB35-065D-4FC2-AB09-E6A0CDA250EE}" srcId="{C802BCBF-66D2-491E-A697-3BCC9E3731AE}" destId="{D10E55A9-980F-4E39-8E47-666DD1EF95D0}" srcOrd="0" destOrd="0" parTransId="{B9CCEB33-7FEA-4F02-A3E3-5F50097FE100}" sibTransId="{DF994961-F347-4103-A7A3-B99B238ABD9F}"/>
    <dgm:cxn modelId="{A5346637-A69E-461B-8A0D-4126598A7C3D}" srcId="{C802BCBF-66D2-491E-A697-3BCC9E3731AE}" destId="{BE9872DE-BCE2-455A-9C1E-6B1846E02F8A}" srcOrd="1" destOrd="0" parTransId="{AF92C1B5-805C-4526-BF40-D3273B279520}" sibTransId="{ED1B5A8F-CF2E-43CB-AC12-77F9463FC403}"/>
    <dgm:cxn modelId="{6639AF44-2169-4C22-A228-36DE8769560E}" srcId="{D10E55A9-980F-4E39-8E47-666DD1EF95D0}" destId="{4927F2FC-DE6B-48D0-80A6-B2606F90529F}" srcOrd="1" destOrd="0" parTransId="{C0C7CB60-DEC3-4178-99AA-025C11BA0D5B}" sibTransId="{B2487C52-2565-41F1-81FA-0C0C2CD6EB70}"/>
    <dgm:cxn modelId="{034DEE44-F4F8-4CEB-8D41-604297ABADB7}" type="presOf" srcId="{2F31BB36-1CD1-4976-BF36-97B4EFEA35BB}" destId="{870C2F5A-6DF0-467D-B2FD-F1BF1B23CB67}" srcOrd="0" destOrd="0" presId="urn:microsoft.com/office/officeart/2009/3/layout/CircleRelationship"/>
    <dgm:cxn modelId="{DF520D7E-311D-4843-81C8-1A393A9A436A}" type="presOf" srcId="{C802BCBF-66D2-491E-A697-3BCC9E3731AE}" destId="{F39E8373-4E2B-4C09-A36E-1382FA3396F3}" srcOrd="0" destOrd="0" presId="urn:microsoft.com/office/officeart/2009/3/layout/CircleRelationship"/>
    <dgm:cxn modelId="{4F318E8C-F599-4497-BFA3-0C46E03E6DD4}" type="presOf" srcId="{D10E55A9-980F-4E39-8E47-666DD1EF95D0}" destId="{CDBA6391-9B0C-47C9-899D-2A848D036726}" srcOrd="0" destOrd="0" presId="urn:microsoft.com/office/officeart/2009/3/layout/CircleRelationship"/>
    <dgm:cxn modelId="{5AECA79C-E9CF-4109-AD34-405803CFD219}" type="presOf" srcId="{1CD17E62-C0C8-48CC-9FF9-67CEB78A0A93}" destId="{651BD36A-2E76-4808-97F9-D77AE7988C70}" srcOrd="0" destOrd="0" presId="urn:microsoft.com/office/officeart/2009/3/layout/CircleRelationship"/>
    <dgm:cxn modelId="{FA126DA4-152E-40FA-8058-5E4A27F10F9D}" srcId="{D10E55A9-980F-4E39-8E47-666DD1EF95D0}" destId="{1CD17E62-C0C8-48CC-9FF9-67CEB78A0A93}" srcOrd="0" destOrd="0" parTransId="{6284DC0C-05E6-4626-B899-8D5813CBF3A1}" sibTransId="{0E88F284-2723-4B92-89FD-C3A1BA4E4A74}"/>
    <dgm:cxn modelId="{C528A0C6-8B69-4C17-8DC5-F03A7351DDD1}" type="presOf" srcId="{4927F2FC-DE6B-48D0-80A6-B2606F90529F}" destId="{71437731-854B-4FFF-BA16-AAA9A97ED6D5}" srcOrd="0" destOrd="0" presId="urn:microsoft.com/office/officeart/2009/3/layout/CircleRelationship"/>
    <dgm:cxn modelId="{E6E3EDE3-D331-46F3-AF9E-0B7674C215CA}" srcId="{D10E55A9-980F-4E39-8E47-666DD1EF95D0}" destId="{FB22D808-E1E4-45D8-A930-8CA6B768B7AA}" srcOrd="3" destOrd="0" parTransId="{B69F6956-E256-4A07-B40A-59F88CBEC9DF}" sibTransId="{41100884-FA46-4319-84A0-9FDEC2B7175E}"/>
    <dgm:cxn modelId="{18509333-8919-436C-8AAA-D28154C8C074}" type="presParOf" srcId="{F39E8373-4E2B-4C09-A36E-1382FA3396F3}" destId="{CDBA6391-9B0C-47C9-899D-2A848D036726}" srcOrd="0" destOrd="0" presId="urn:microsoft.com/office/officeart/2009/3/layout/CircleRelationship"/>
    <dgm:cxn modelId="{C2869909-2DA0-493B-A29C-9DC0458E4F55}" type="presParOf" srcId="{F39E8373-4E2B-4C09-A36E-1382FA3396F3}" destId="{9F0D738F-53FB-475A-93B6-E4D7BCD262BF}" srcOrd="1" destOrd="0" presId="urn:microsoft.com/office/officeart/2009/3/layout/CircleRelationship"/>
    <dgm:cxn modelId="{5A20F5DE-0AFE-48A0-A25D-27A6F351CC88}" type="presParOf" srcId="{F39E8373-4E2B-4C09-A36E-1382FA3396F3}" destId="{007820F0-171D-45DE-851A-F82706C509AF}" srcOrd="2" destOrd="0" presId="urn:microsoft.com/office/officeart/2009/3/layout/CircleRelationship"/>
    <dgm:cxn modelId="{A35189D8-1D6E-4F21-B525-DFD3E7B2083C}" type="presParOf" srcId="{F39E8373-4E2B-4C09-A36E-1382FA3396F3}" destId="{1FB7EFEA-B2DF-428F-931A-76431F892B81}" srcOrd="3" destOrd="0" presId="urn:microsoft.com/office/officeart/2009/3/layout/CircleRelationship"/>
    <dgm:cxn modelId="{74382A0B-6C79-4F65-9AAB-5C11F6772CA0}" type="presParOf" srcId="{F39E8373-4E2B-4C09-A36E-1382FA3396F3}" destId="{BFAE92B6-F23B-48A8-B159-D942474E8E4F}" srcOrd="4" destOrd="0" presId="urn:microsoft.com/office/officeart/2009/3/layout/CircleRelationship"/>
    <dgm:cxn modelId="{D033A8B6-0C53-4CBA-B5C4-BF0D0B180F12}" type="presParOf" srcId="{F39E8373-4E2B-4C09-A36E-1382FA3396F3}" destId="{7AA4559F-136E-4806-B577-7D95599A797E}" srcOrd="5" destOrd="0" presId="urn:microsoft.com/office/officeart/2009/3/layout/CircleRelationship"/>
    <dgm:cxn modelId="{7E595E20-7656-4B0A-83F8-2B60568809B9}" type="presParOf" srcId="{F39E8373-4E2B-4C09-A36E-1382FA3396F3}" destId="{7B49407F-FC51-459E-AB81-103B028DA0F9}" srcOrd="6" destOrd="0" presId="urn:microsoft.com/office/officeart/2009/3/layout/CircleRelationship"/>
    <dgm:cxn modelId="{DBA211E5-A688-4477-96A0-9A87004A02B6}" type="presParOf" srcId="{F39E8373-4E2B-4C09-A36E-1382FA3396F3}" destId="{651BD36A-2E76-4808-97F9-D77AE7988C70}" srcOrd="7" destOrd="0" presId="urn:microsoft.com/office/officeart/2009/3/layout/CircleRelationship"/>
    <dgm:cxn modelId="{990BA505-FABB-4E21-96CD-9C6526068AB4}" type="presParOf" srcId="{F39E8373-4E2B-4C09-A36E-1382FA3396F3}" destId="{FB9257F6-19F4-4857-A38F-213AED121A5C}" srcOrd="8" destOrd="0" presId="urn:microsoft.com/office/officeart/2009/3/layout/CircleRelationship"/>
    <dgm:cxn modelId="{E98C8C5B-C0AA-4B60-B205-3B4CA2F54C00}" type="presParOf" srcId="{FB9257F6-19F4-4857-A38F-213AED121A5C}" destId="{D15BDE49-8E83-4DAE-8B2C-46D254153B36}" srcOrd="0" destOrd="0" presId="urn:microsoft.com/office/officeart/2009/3/layout/CircleRelationship"/>
    <dgm:cxn modelId="{FBEF3824-26E8-4E84-BA3E-52F29D391901}" type="presParOf" srcId="{F39E8373-4E2B-4C09-A36E-1382FA3396F3}" destId="{B8792C39-F36E-408E-B604-E2BE7995F1FD}" srcOrd="9" destOrd="0" presId="urn:microsoft.com/office/officeart/2009/3/layout/CircleRelationship"/>
    <dgm:cxn modelId="{C2A47EE2-D1C6-4283-B12E-400B8BD4603E}" type="presParOf" srcId="{B8792C39-F36E-408E-B604-E2BE7995F1FD}" destId="{618EA461-E772-4F39-B225-F88F7F31E38F}" srcOrd="0" destOrd="0" presId="urn:microsoft.com/office/officeart/2009/3/layout/CircleRelationship"/>
    <dgm:cxn modelId="{4C5E0D64-35D2-4491-A738-86EAF07B6B11}" type="presParOf" srcId="{F39E8373-4E2B-4C09-A36E-1382FA3396F3}" destId="{71437731-854B-4FFF-BA16-AAA9A97ED6D5}" srcOrd="10" destOrd="0" presId="urn:microsoft.com/office/officeart/2009/3/layout/CircleRelationship"/>
    <dgm:cxn modelId="{60581E74-4234-46E4-B0D8-94D743FB9094}" type="presParOf" srcId="{F39E8373-4E2B-4C09-A36E-1382FA3396F3}" destId="{BF5294E5-F2B1-404F-AC17-5513BE110A53}" srcOrd="11" destOrd="0" presId="urn:microsoft.com/office/officeart/2009/3/layout/CircleRelationship"/>
    <dgm:cxn modelId="{D1730554-97D2-4B20-87FE-3388C89DCD54}" type="presParOf" srcId="{BF5294E5-F2B1-404F-AC17-5513BE110A53}" destId="{AB9980F4-B1FB-410F-838F-8F76D5354222}" srcOrd="0" destOrd="0" presId="urn:microsoft.com/office/officeart/2009/3/layout/CircleRelationship"/>
    <dgm:cxn modelId="{ECA9B0C1-82EC-4F80-A4E1-A42412151ABC}" type="presParOf" srcId="{F39E8373-4E2B-4C09-A36E-1382FA3396F3}" destId="{D1F84DE1-8A02-4717-A47E-25A3F51455E3}" srcOrd="12" destOrd="0" presId="urn:microsoft.com/office/officeart/2009/3/layout/CircleRelationship"/>
    <dgm:cxn modelId="{52D187FD-0BC3-41E9-8924-EA4AE97725EE}" type="presParOf" srcId="{D1F84DE1-8A02-4717-A47E-25A3F51455E3}" destId="{0835ABC9-4D8A-4158-8679-57EB764600FC}" srcOrd="0" destOrd="0" presId="urn:microsoft.com/office/officeart/2009/3/layout/CircleRelationship"/>
    <dgm:cxn modelId="{CC518265-4E3B-48D4-903B-E0F8E97E0A46}" type="presParOf" srcId="{F39E8373-4E2B-4C09-A36E-1382FA3396F3}" destId="{34F10639-062F-4F1C-BFCB-8B0B9DF46C47}" srcOrd="13" destOrd="0" presId="urn:microsoft.com/office/officeart/2009/3/layout/CircleRelationship"/>
    <dgm:cxn modelId="{A26E0C21-7098-45A5-8268-BC506A1A6698}" type="presParOf" srcId="{34F10639-062F-4F1C-BFCB-8B0B9DF46C47}" destId="{65A10D9A-EA96-49B7-873F-B820F5CA220B}" srcOrd="0" destOrd="0" presId="urn:microsoft.com/office/officeart/2009/3/layout/CircleRelationship"/>
    <dgm:cxn modelId="{241AFE32-3072-40F8-83D4-9A65053C5F5C}" type="presParOf" srcId="{F39E8373-4E2B-4C09-A36E-1382FA3396F3}" destId="{870C2F5A-6DF0-467D-B2FD-F1BF1B23CB67}" srcOrd="14" destOrd="0" presId="urn:microsoft.com/office/officeart/2009/3/layout/CircleRelationship"/>
    <dgm:cxn modelId="{19C3BB68-706E-4EF5-8E62-DE2BA6F0EBBF}" type="presParOf" srcId="{F39E8373-4E2B-4C09-A36E-1382FA3396F3}" destId="{884936EC-4477-4B93-A14E-D1C9E8A80750}" srcOrd="15" destOrd="0" presId="urn:microsoft.com/office/officeart/2009/3/layout/CircleRelationship"/>
    <dgm:cxn modelId="{2C6E8448-8D51-4164-9035-7601DE15071F}" type="presParOf" srcId="{884936EC-4477-4B93-A14E-D1C9E8A80750}" destId="{FFBDD79F-E66E-4F81-A6E8-8D97A4F4E786}" srcOrd="0" destOrd="0" presId="urn:microsoft.com/office/officeart/2009/3/layout/CircleRelationship"/>
    <dgm:cxn modelId="{437940C5-C0D7-4365-930B-EF57228470A2}" type="presParOf" srcId="{F39E8373-4E2B-4C09-A36E-1382FA3396F3}" destId="{CD81186D-90EF-4AA5-8769-B2506F8A1793}" srcOrd="16" destOrd="0" presId="urn:microsoft.com/office/officeart/2009/3/layout/CircleRelationship"/>
    <dgm:cxn modelId="{FB4CD89A-5D99-4BC2-BBFE-E32720EF8092}" type="presParOf" srcId="{F39E8373-4E2B-4C09-A36E-1382FA3396F3}" destId="{E85C8615-187E-4043-86FE-3D430E3DB411}" srcOrd="17" destOrd="0" presId="urn:microsoft.com/office/officeart/2009/3/layout/CircleRelationship"/>
    <dgm:cxn modelId="{66342FAA-CCD4-4F97-B40F-E0BAE135929A}" type="presParOf" srcId="{E85C8615-187E-4043-86FE-3D430E3DB411}" destId="{29B52B62-201F-4A8C-B5C5-7C68EE929847}"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78D269-A128-40E1-8204-A7EB37FD9D08}" type="doc">
      <dgm:prSet loTypeId="urn:microsoft.com/office/officeart/2005/8/layout/venn1" loCatId="relationship" qsTypeId="urn:microsoft.com/office/officeart/2005/8/quickstyle/simple1" qsCatId="simple" csTypeId="urn:microsoft.com/office/officeart/2005/8/colors/accent1_2" csCatId="accent1" phldr="1"/>
      <dgm:spPr/>
    </dgm:pt>
    <dgm:pt modelId="{5EFEF499-93DB-4688-A31B-4063F795814E}">
      <dgm:prSet phldrT="[Text]"/>
      <dgm:spPr>
        <a:solidFill>
          <a:srgbClr val="CCFFFF"/>
        </a:solidFill>
      </dgm:spPr>
      <dgm:t>
        <a:bodyPr/>
        <a:lstStyle/>
        <a:p>
          <a:r>
            <a:rPr lang="en-US" b="0" i="0" dirty="0"/>
            <a:t>Desirability - A desirable solution, one that your customer really needs</a:t>
          </a:r>
          <a:endParaRPr lang="en-US" dirty="0"/>
        </a:p>
      </dgm:t>
    </dgm:pt>
    <dgm:pt modelId="{35B7E110-DEDC-4398-A629-E10E656D849D}" type="parTrans" cxnId="{91C2D8E0-B3B4-4B0E-BD90-A679EF62E1F8}">
      <dgm:prSet/>
      <dgm:spPr/>
      <dgm:t>
        <a:bodyPr/>
        <a:lstStyle/>
        <a:p>
          <a:endParaRPr lang="en-US"/>
        </a:p>
      </dgm:t>
    </dgm:pt>
    <dgm:pt modelId="{711CA56D-B7CF-49DA-9DC3-8C1B0805AB76}" type="sibTrans" cxnId="{91C2D8E0-B3B4-4B0E-BD90-A679EF62E1F8}">
      <dgm:prSet/>
      <dgm:spPr/>
      <dgm:t>
        <a:bodyPr/>
        <a:lstStyle/>
        <a:p>
          <a:endParaRPr lang="en-US"/>
        </a:p>
      </dgm:t>
    </dgm:pt>
    <dgm:pt modelId="{B7355C70-AB6F-4A7B-8A70-F81D8EEBF9D8}">
      <dgm:prSet phldrT="[Text]"/>
      <dgm:spPr>
        <a:solidFill>
          <a:srgbClr val="99CCFF">
            <a:alpha val="49804"/>
          </a:srgbClr>
        </a:solidFill>
      </dgm:spPr>
      <dgm:t>
        <a:bodyPr/>
        <a:lstStyle/>
        <a:p>
          <a:r>
            <a:rPr lang="en-US" b="0" i="0" dirty="0"/>
            <a:t>Feasibility- A feasible solution, building on the strengths of your current operational capabilities</a:t>
          </a:r>
          <a:endParaRPr lang="en-US" dirty="0"/>
        </a:p>
      </dgm:t>
    </dgm:pt>
    <dgm:pt modelId="{FCFCF295-A043-40C6-80D0-03FD25DEBF44}" type="parTrans" cxnId="{5D270F6F-F03D-410A-8A13-2D14C421856F}">
      <dgm:prSet/>
      <dgm:spPr/>
      <dgm:t>
        <a:bodyPr/>
        <a:lstStyle/>
        <a:p>
          <a:endParaRPr lang="en-US"/>
        </a:p>
      </dgm:t>
    </dgm:pt>
    <dgm:pt modelId="{E7654402-3646-4862-AD2E-6C07BAAC16A8}" type="sibTrans" cxnId="{5D270F6F-F03D-410A-8A13-2D14C421856F}">
      <dgm:prSet/>
      <dgm:spPr/>
      <dgm:t>
        <a:bodyPr/>
        <a:lstStyle/>
        <a:p>
          <a:endParaRPr lang="en-US"/>
        </a:p>
      </dgm:t>
    </dgm:pt>
    <dgm:pt modelId="{90FB8553-858C-4283-88B1-6E0CC3D31FFF}">
      <dgm:prSet phldrT="[Text]"/>
      <dgm:spPr>
        <a:solidFill>
          <a:srgbClr val="FF99FF">
            <a:alpha val="49804"/>
          </a:srgbClr>
        </a:solidFill>
      </dgm:spPr>
      <dgm:t>
        <a:bodyPr/>
        <a:lstStyle/>
        <a:p>
          <a:r>
            <a:rPr lang="en-US" b="0" i="0" dirty="0"/>
            <a:t>Viability- A profitable solution, with a sustainable business model.</a:t>
          </a:r>
          <a:endParaRPr lang="en-US" dirty="0"/>
        </a:p>
      </dgm:t>
    </dgm:pt>
    <dgm:pt modelId="{AA03EC5C-E853-4E2B-A4ED-FB0A8C7CD6BD}" type="parTrans" cxnId="{115915CA-D3D2-485C-AFAE-24CBF65F761A}">
      <dgm:prSet/>
      <dgm:spPr/>
      <dgm:t>
        <a:bodyPr/>
        <a:lstStyle/>
        <a:p>
          <a:endParaRPr lang="en-US"/>
        </a:p>
      </dgm:t>
    </dgm:pt>
    <dgm:pt modelId="{3D9002E2-895D-4B4C-ADC0-13AFD439A1B7}" type="sibTrans" cxnId="{115915CA-D3D2-485C-AFAE-24CBF65F761A}">
      <dgm:prSet/>
      <dgm:spPr/>
      <dgm:t>
        <a:bodyPr/>
        <a:lstStyle/>
        <a:p>
          <a:endParaRPr lang="en-US"/>
        </a:p>
      </dgm:t>
    </dgm:pt>
    <dgm:pt modelId="{285064A9-DEE7-45BA-8434-492D06AACA89}" type="pres">
      <dgm:prSet presAssocID="{4E78D269-A128-40E1-8204-A7EB37FD9D08}" presName="compositeShape" presStyleCnt="0">
        <dgm:presLayoutVars>
          <dgm:chMax val="7"/>
          <dgm:dir/>
          <dgm:resizeHandles val="exact"/>
        </dgm:presLayoutVars>
      </dgm:prSet>
      <dgm:spPr/>
    </dgm:pt>
    <dgm:pt modelId="{8F1B46B5-43A9-4253-A4C1-D603A583ABB7}" type="pres">
      <dgm:prSet presAssocID="{5EFEF499-93DB-4688-A31B-4063F795814E}" presName="circ1" presStyleLbl="vennNode1" presStyleIdx="0" presStyleCnt="3"/>
      <dgm:spPr/>
    </dgm:pt>
    <dgm:pt modelId="{64847B9F-9BE7-4FBE-A0C8-83DCF08B8A67}" type="pres">
      <dgm:prSet presAssocID="{5EFEF499-93DB-4688-A31B-4063F795814E}" presName="circ1Tx" presStyleLbl="revTx" presStyleIdx="0" presStyleCnt="0">
        <dgm:presLayoutVars>
          <dgm:chMax val="0"/>
          <dgm:chPref val="0"/>
          <dgm:bulletEnabled val="1"/>
        </dgm:presLayoutVars>
      </dgm:prSet>
      <dgm:spPr/>
    </dgm:pt>
    <dgm:pt modelId="{3403FA2B-2ECC-4148-B89F-DEF0A33EBEE4}" type="pres">
      <dgm:prSet presAssocID="{B7355C70-AB6F-4A7B-8A70-F81D8EEBF9D8}" presName="circ2" presStyleLbl="vennNode1" presStyleIdx="1" presStyleCnt="3"/>
      <dgm:spPr/>
    </dgm:pt>
    <dgm:pt modelId="{50606805-E37B-4EB2-9E43-AC1A71692893}" type="pres">
      <dgm:prSet presAssocID="{B7355C70-AB6F-4A7B-8A70-F81D8EEBF9D8}" presName="circ2Tx" presStyleLbl="revTx" presStyleIdx="0" presStyleCnt="0">
        <dgm:presLayoutVars>
          <dgm:chMax val="0"/>
          <dgm:chPref val="0"/>
          <dgm:bulletEnabled val="1"/>
        </dgm:presLayoutVars>
      </dgm:prSet>
      <dgm:spPr/>
    </dgm:pt>
    <dgm:pt modelId="{23379808-065C-4AD7-BE88-25223C144E22}" type="pres">
      <dgm:prSet presAssocID="{90FB8553-858C-4283-88B1-6E0CC3D31FFF}" presName="circ3" presStyleLbl="vennNode1" presStyleIdx="2" presStyleCnt="3"/>
      <dgm:spPr/>
    </dgm:pt>
    <dgm:pt modelId="{C46B65EF-B87C-40E3-8EC3-5841D438B035}" type="pres">
      <dgm:prSet presAssocID="{90FB8553-858C-4283-88B1-6E0CC3D31FFF}" presName="circ3Tx" presStyleLbl="revTx" presStyleIdx="0" presStyleCnt="0">
        <dgm:presLayoutVars>
          <dgm:chMax val="0"/>
          <dgm:chPref val="0"/>
          <dgm:bulletEnabled val="1"/>
        </dgm:presLayoutVars>
      </dgm:prSet>
      <dgm:spPr/>
    </dgm:pt>
  </dgm:ptLst>
  <dgm:cxnLst>
    <dgm:cxn modelId="{80250E21-8559-4D85-98A2-4FCFEE6AB843}" type="presOf" srcId="{B7355C70-AB6F-4A7B-8A70-F81D8EEBF9D8}" destId="{50606805-E37B-4EB2-9E43-AC1A71692893}" srcOrd="1" destOrd="0" presId="urn:microsoft.com/office/officeart/2005/8/layout/venn1"/>
    <dgm:cxn modelId="{552E0E62-3E5C-4E1F-9BEF-3614FD3C4FE6}" type="presOf" srcId="{5EFEF499-93DB-4688-A31B-4063F795814E}" destId="{8F1B46B5-43A9-4253-A4C1-D603A583ABB7}" srcOrd="0" destOrd="0" presId="urn:microsoft.com/office/officeart/2005/8/layout/venn1"/>
    <dgm:cxn modelId="{5D270F6F-F03D-410A-8A13-2D14C421856F}" srcId="{4E78D269-A128-40E1-8204-A7EB37FD9D08}" destId="{B7355C70-AB6F-4A7B-8A70-F81D8EEBF9D8}" srcOrd="1" destOrd="0" parTransId="{FCFCF295-A043-40C6-80D0-03FD25DEBF44}" sibTransId="{E7654402-3646-4862-AD2E-6C07BAAC16A8}"/>
    <dgm:cxn modelId="{BDD38F71-9DB6-4519-82EB-456E25446673}" type="presOf" srcId="{4E78D269-A128-40E1-8204-A7EB37FD9D08}" destId="{285064A9-DEE7-45BA-8434-492D06AACA89}" srcOrd="0" destOrd="0" presId="urn:microsoft.com/office/officeart/2005/8/layout/venn1"/>
    <dgm:cxn modelId="{C5998AB0-D2F7-4F0D-9CEF-415506A6FA08}" type="presOf" srcId="{90FB8553-858C-4283-88B1-6E0CC3D31FFF}" destId="{23379808-065C-4AD7-BE88-25223C144E22}" srcOrd="0" destOrd="0" presId="urn:microsoft.com/office/officeart/2005/8/layout/venn1"/>
    <dgm:cxn modelId="{938DD8B9-28C8-4A37-B71D-1BD6A4976995}" type="presOf" srcId="{B7355C70-AB6F-4A7B-8A70-F81D8EEBF9D8}" destId="{3403FA2B-2ECC-4148-B89F-DEF0A33EBEE4}" srcOrd="0" destOrd="0" presId="urn:microsoft.com/office/officeart/2005/8/layout/venn1"/>
    <dgm:cxn modelId="{2A602EC9-99B1-482C-9EEE-BFA79F8CDAB5}" type="presOf" srcId="{5EFEF499-93DB-4688-A31B-4063F795814E}" destId="{64847B9F-9BE7-4FBE-A0C8-83DCF08B8A67}" srcOrd="1" destOrd="0" presId="urn:microsoft.com/office/officeart/2005/8/layout/venn1"/>
    <dgm:cxn modelId="{115915CA-D3D2-485C-AFAE-24CBF65F761A}" srcId="{4E78D269-A128-40E1-8204-A7EB37FD9D08}" destId="{90FB8553-858C-4283-88B1-6E0CC3D31FFF}" srcOrd="2" destOrd="0" parTransId="{AA03EC5C-E853-4E2B-A4ED-FB0A8C7CD6BD}" sibTransId="{3D9002E2-895D-4B4C-ADC0-13AFD439A1B7}"/>
    <dgm:cxn modelId="{410BF9D4-D8C5-48E1-8A19-391F0118395A}" type="presOf" srcId="{90FB8553-858C-4283-88B1-6E0CC3D31FFF}" destId="{C46B65EF-B87C-40E3-8EC3-5841D438B035}" srcOrd="1" destOrd="0" presId="urn:microsoft.com/office/officeart/2005/8/layout/venn1"/>
    <dgm:cxn modelId="{91C2D8E0-B3B4-4B0E-BD90-A679EF62E1F8}" srcId="{4E78D269-A128-40E1-8204-A7EB37FD9D08}" destId="{5EFEF499-93DB-4688-A31B-4063F795814E}" srcOrd="0" destOrd="0" parTransId="{35B7E110-DEDC-4398-A629-E10E656D849D}" sibTransId="{711CA56D-B7CF-49DA-9DC3-8C1B0805AB76}"/>
    <dgm:cxn modelId="{DEE396B2-D39A-4035-87A7-70FE2779C1F0}" type="presParOf" srcId="{285064A9-DEE7-45BA-8434-492D06AACA89}" destId="{8F1B46B5-43A9-4253-A4C1-D603A583ABB7}" srcOrd="0" destOrd="0" presId="urn:microsoft.com/office/officeart/2005/8/layout/venn1"/>
    <dgm:cxn modelId="{44078396-B428-4262-9AC8-8039F6F16B20}" type="presParOf" srcId="{285064A9-DEE7-45BA-8434-492D06AACA89}" destId="{64847B9F-9BE7-4FBE-A0C8-83DCF08B8A67}" srcOrd="1" destOrd="0" presId="urn:microsoft.com/office/officeart/2005/8/layout/venn1"/>
    <dgm:cxn modelId="{F28EC4BC-8B4F-4271-BD19-1CD8A800EC44}" type="presParOf" srcId="{285064A9-DEE7-45BA-8434-492D06AACA89}" destId="{3403FA2B-2ECC-4148-B89F-DEF0A33EBEE4}" srcOrd="2" destOrd="0" presId="urn:microsoft.com/office/officeart/2005/8/layout/venn1"/>
    <dgm:cxn modelId="{8EA59053-5508-46DF-BC88-5AC552933E90}" type="presParOf" srcId="{285064A9-DEE7-45BA-8434-492D06AACA89}" destId="{50606805-E37B-4EB2-9E43-AC1A71692893}" srcOrd="3" destOrd="0" presId="urn:microsoft.com/office/officeart/2005/8/layout/venn1"/>
    <dgm:cxn modelId="{BBE24D72-B120-43C2-B200-82D0B1E5BB35}" type="presParOf" srcId="{285064A9-DEE7-45BA-8434-492D06AACA89}" destId="{23379808-065C-4AD7-BE88-25223C144E22}" srcOrd="4" destOrd="0" presId="urn:microsoft.com/office/officeart/2005/8/layout/venn1"/>
    <dgm:cxn modelId="{C2486E20-BDFF-44EA-A70F-374532716A88}" type="presParOf" srcId="{285064A9-DEE7-45BA-8434-492D06AACA89}" destId="{C46B65EF-B87C-40E3-8EC3-5841D438B035}"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BA6391-9B0C-47C9-899D-2A848D036726}">
      <dsp:nvSpPr>
        <dsp:cNvPr id="0" name=""/>
        <dsp:cNvSpPr/>
      </dsp:nvSpPr>
      <dsp:spPr>
        <a:xfrm>
          <a:off x="4323056" y="0"/>
          <a:ext cx="2884622" cy="28847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50000"/>
            </a:lnSpc>
            <a:spcBef>
              <a:spcPct val="0"/>
            </a:spcBef>
            <a:spcAft>
              <a:spcPct val="35000"/>
            </a:spcAft>
            <a:buNone/>
          </a:pPr>
          <a:r>
            <a:rPr lang="pl-PL" sz="2400" b="1" kern="1200" dirty="0"/>
            <a:t>EXEMPLARY TOOLS</a:t>
          </a:r>
        </a:p>
      </dsp:txBody>
      <dsp:txXfrm>
        <a:off x="4745499" y="422466"/>
        <a:ext cx="2039736" cy="2039846"/>
      </dsp:txXfrm>
    </dsp:sp>
    <dsp:sp modelId="{9F0D738F-53FB-475A-93B6-E4D7BCD262BF}">
      <dsp:nvSpPr>
        <dsp:cNvPr id="0" name=""/>
        <dsp:cNvSpPr/>
      </dsp:nvSpPr>
      <dsp:spPr>
        <a:xfrm>
          <a:off x="5363154" y="56802"/>
          <a:ext cx="320710" cy="32105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7820F0-171D-45DE-851A-F82706C509AF}">
      <dsp:nvSpPr>
        <dsp:cNvPr id="0" name=""/>
        <dsp:cNvSpPr/>
      </dsp:nvSpPr>
      <dsp:spPr>
        <a:xfrm>
          <a:off x="4603981" y="2858949"/>
          <a:ext cx="232544" cy="23240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B7EFEA-B2DF-428F-931A-76431F892B81}">
      <dsp:nvSpPr>
        <dsp:cNvPr id="0" name=""/>
        <dsp:cNvSpPr/>
      </dsp:nvSpPr>
      <dsp:spPr>
        <a:xfrm>
          <a:off x="6787418" y="1359105"/>
          <a:ext cx="232544" cy="23240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AE92B6-F23B-48A8-B159-D942474E8E4F}">
      <dsp:nvSpPr>
        <dsp:cNvPr id="0" name=""/>
        <dsp:cNvSpPr/>
      </dsp:nvSpPr>
      <dsp:spPr>
        <a:xfrm>
          <a:off x="5676173" y="3105982"/>
          <a:ext cx="320710" cy="32105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A4559F-136E-4806-B577-7D95599A797E}">
      <dsp:nvSpPr>
        <dsp:cNvPr id="0" name=""/>
        <dsp:cNvSpPr/>
      </dsp:nvSpPr>
      <dsp:spPr>
        <a:xfrm>
          <a:off x="4669070" y="512565"/>
          <a:ext cx="232544" cy="232400"/>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49407F-FC51-459E-AB81-103B028DA0F9}">
      <dsp:nvSpPr>
        <dsp:cNvPr id="0" name=""/>
        <dsp:cNvSpPr/>
      </dsp:nvSpPr>
      <dsp:spPr>
        <a:xfrm>
          <a:off x="3937116" y="1843273"/>
          <a:ext cx="232544" cy="2324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1BD36A-2E76-4808-97F9-D77AE7988C70}">
      <dsp:nvSpPr>
        <dsp:cNvPr id="0" name=""/>
        <dsp:cNvSpPr/>
      </dsp:nvSpPr>
      <dsp:spPr>
        <a:xfrm>
          <a:off x="2526762" y="814398"/>
          <a:ext cx="1749699" cy="961594"/>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b="1" kern="1200" dirty="0" err="1"/>
            <a:t>Observation</a:t>
          </a:r>
          <a:endParaRPr lang="pl-PL" sz="1600" b="1" kern="1200" dirty="0"/>
        </a:p>
      </dsp:txBody>
      <dsp:txXfrm>
        <a:off x="2782999" y="955220"/>
        <a:ext cx="1237225" cy="679950"/>
      </dsp:txXfrm>
    </dsp:sp>
    <dsp:sp modelId="{D15BDE49-8E83-4DAE-8B2C-46D254153B36}">
      <dsp:nvSpPr>
        <dsp:cNvPr id="0" name=""/>
        <dsp:cNvSpPr/>
      </dsp:nvSpPr>
      <dsp:spPr>
        <a:xfrm>
          <a:off x="5038893" y="522894"/>
          <a:ext cx="320710" cy="32105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8EA461-E772-4F39-B225-F88F7F31E38F}">
      <dsp:nvSpPr>
        <dsp:cNvPr id="0" name=""/>
        <dsp:cNvSpPr/>
      </dsp:nvSpPr>
      <dsp:spPr>
        <a:xfrm>
          <a:off x="2925871" y="2225012"/>
          <a:ext cx="579883" cy="58014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437731-854B-4FFF-BA16-AAA9A97ED6D5}">
      <dsp:nvSpPr>
        <dsp:cNvPr id="0" name=""/>
        <dsp:cNvSpPr/>
      </dsp:nvSpPr>
      <dsp:spPr>
        <a:xfrm>
          <a:off x="7322130" y="131401"/>
          <a:ext cx="1834480" cy="87186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b="1" kern="1200" dirty="0"/>
            <a:t>Empathy map</a:t>
          </a:r>
        </a:p>
      </dsp:txBody>
      <dsp:txXfrm>
        <a:off x="7590783" y="259083"/>
        <a:ext cx="1297174" cy="616502"/>
      </dsp:txXfrm>
    </dsp:sp>
    <dsp:sp modelId="{AB9980F4-B1FB-410F-838F-8F76D5354222}">
      <dsp:nvSpPr>
        <dsp:cNvPr id="0" name=""/>
        <dsp:cNvSpPr/>
      </dsp:nvSpPr>
      <dsp:spPr>
        <a:xfrm>
          <a:off x="6533886" y="722488"/>
          <a:ext cx="320710" cy="32105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35ABC9-4D8A-4158-8679-57EB764600FC}">
      <dsp:nvSpPr>
        <dsp:cNvPr id="0" name=""/>
        <dsp:cNvSpPr/>
      </dsp:nvSpPr>
      <dsp:spPr>
        <a:xfrm>
          <a:off x="2705160" y="2915328"/>
          <a:ext cx="232544" cy="23240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A10D9A-EA96-49B7-873F-B820F5CA220B}">
      <dsp:nvSpPr>
        <dsp:cNvPr id="0" name=""/>
        <dsp:cNvSpPr/>
      </dsp:nvSpPr>
      <dsp:spPr>
        <a:xfrm>
          <a:off x="5022325" y="2584372"/>
          <a:ext cx="232544" cy="23240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0C2F5A-6DF0-467D-B2FD-F1BF1B23CB67}">
      <dsp:nvSpPr>
        <dsp:cNvPr id="0" name=""/>
        <dsp:cNvSpPr/>
      </dsp:nvSpPr>
      <dsp:spPr>
        <a:xfrm>
          <a:off x="836251" y="176166"/>
          <a:ext cx="1518321" cy="72562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b="1" kern="1200" dirty="0">
              <a:latin typeface="+mn-lt"/>
            </a:rPr>
            <a:t>Flip chart</a:t>
          </a:r>
        </a:p>
      </dsp:txBody>
      <dsp:txXfrm>
        <a:off x="1058604" y="282431"/>
        <a:ext cx="1073615" cy="513092"/>
      </dsp:txXfrm>
    </dsp:sp>
    <dsp:sp modelId="{FFBDD79F-E66E-4F81-A6E8-8D97A4F4E786}">
      <dsp:nvSpPr>
        <dsp:cNvPr id="0" name=""/>
        <dsp:cNvSpPr/>
      </dsp:nvSpPr>
      <dsp:spPr>
        <a:xfrm>
          <a:off x="7118780" y="2143242"/>
          <a:ext cx="232544" cy="232400"/>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81186D-90EF-4AA5-8769-B2506F8A1793}">
      <dsp:nvSpPr>
        <dsp:cNvPr id="0" name=""/>
        <dsp:cNvSpPr/>
      </dsp:nvSpPr>
      <dsp:spPr>
        <a:xfrm>
          <a:off x="3723354" y="3301358"/>
          <a:ext cx="1892615" cy="94555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b="1" kern="1200" dirty="0" err="1"/>
            <a:t>Questionnaire</a:t>
          </a:r>
          <a:endParaRPr lang="pl-PL" sz="1600" b="1" kern="1200" dirty="0"/>
        </a:p>
      </dsp:txBody>
      <dsp:txXfrm>
        <a:off x="4000521" y="3439831"/>
        <a:ext cx="1338281" cy="668604"/>
      </dsp:txXfrm>
    </dsp:sp>
    <dsp:sp modelId="{29B52B62-201F-4A8C-B5C5-7C68EE929847}">
      <dsp:nvSpPr>
        <dsp:cNvPr id="0" name=""/>
        <dsp:cNvSpPr/>
      </dsp:nvSpPr>
      <dsp:spPr>
        <a:xfrm>
          <a:off x="5130610" y="3148159"/>
          <a:ext cx="232544" cy="23240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46B5-43A9-4253-A4C1-D603A583ABB7}">
      <dsp:nvSpPr>
        <dsp:cNvPr id="0" name=""/>
        <dsp:cNvSpPr/>
      </dsp:nvSpPr>
      <dsp:spPr>
        <a:xfrm>
          <a:off x="1371599" y="57149"/>
          <a:ext cx="2743200" cy="2743200"/>
        </a:xfrm>
        <a:prstGeom prst="ellipse">
          <a:avLst/>
        </a:prstGeom>
        <a:solidFill>
          <a:srgbClr val="CCFF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0" i="0" kern="1200" dirty="0"/>
            <a:t>Desirability - A desirable solution, one that your customer really needs</a:t>
          </a:r>
          <a:endParaRPr lang="en-US" sz="1600" kern="1200" dirty="0"/>
        </a:p>
      </dsp:txBody>
      <dsp:txXfrm>
        <a:off x="1737359" y="537209"/>
        <a:ext cx="2011680" cy="1234440"/>
      </dsp:txXfrm>
    </dsp:sp>
    <dsp:sp modelId="{3403FA2B-2ECC-4148-B89F-DEF0A33EBEE4}">
      <dsp:nvSpPr>
        <dsp:cNvPr id="0" name=""/>
        <dsp:cNvSpPr/>
      </dsp:nvSpPr>
      <dsp:spPr>
        <a:xfrm>
          <a:off x="2361437" y="1771650"/>
          <a:ext cx="2743200" cy="2743200"/>
        </a:xfrm>
        <a:prstGeom prst="ellipse">
          <a:avLst/>
        </a:prstGeom>
        <a:solidFill>
          <a:srgbClr val="99CCFF">
            <a:alpha val="4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0" i="0" kern="1200" dirty="0"/>
            <a:t>Feasibility- A feasible solution, building on the strengths of your current operational capabilities</a:t>
          </a:r>
          <a:endParaRPr lang="en-US" sz="1600" kern="1200" dirty="0"/>
        </a:p>
      </dsp:txBody>
      <dsp:txXfrm>
        <a:off x="3200400" y="2480310"/>
        <a:ext cx="1645920" cy="1508760"/>
      </dsp:txXfrm>
    </dsp:sp>
    <dsp:sp modelId="{23379808-065C-4AD7-BE88-25223C144E22}">
      <dsp:nvSpPr>
        <dsp:cNvPr id="0" name=""/>
        <dsp:cNvSpPr/>
      </dsp:nvSpPr>
      <dsp:spPr>
        <a:xfrm>
          <a:off x="381761" y="1771650"/>
          <a:ext cx="2743200" cy="2743200"/>
        </a:xfrm>
        <a:prstGeom prst="ellipse">
          <a:avLst/>
        </a:prstGeom>
        <a:solidFill>
          <a:srgbClr val="FF99FF">
            <a:alpha val="4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0" i="0" kern="1200" dirty="0"/>
            <a:t>Viability- A profitable solution, with a sustainable business model.</a:t>
          </a:r>
          <a:endParaRPr lang="en-US" sz="1600" kern="1200" dirty="0"/>
        </a:p>
      </dsp:txBody>
      <dsp:txXfrm>
        <a:off x="640079" y="2480310"/>
        <a:ext cx="1645920" cy="1508760"/>
      </dsp:txXfrm>
    </dsp:sp>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65A2E6-6EE1-4325-99B8-C5E7BA8C3177}" type="datetimeFigureOut">
              <a:rPr lang="en-US" smtClean="0"/>
              <a:t>5/27/2024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C41A3-748B-4502-90AD-A704A27A5518}" type="slidenum">
              <a:rPr lang="en-US" smtClean="0"/>
              <a:t>‹#›</a:t>
            </a:fld>
            <a:endParaRPr lang="en-US"/>
          </a:p>
        </p:txBody>
      </p:sp>
    </p:spTree>
    <p:extLst>
      <p:ext uri="{BB962C8B-B14F-4D97-AF65-F5344CB8AC3E}">
        <p14:creationId xmlns:p14="http://schemas.microsoft.com/office/powerpoint/2010/main" val="2583769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oppins Light"/>
                <a:cs typeface="Poppins Light"/>
              </a:rPr>
              <a:t>The design thinking process is used by people working in STEM as a method to solving problems. Major </a:t>
            </a:r>
            <a:r>
              <a:rPr lang="en-US" dirty="0" err="1">
                <a:latin typeface="Poppins Light"/>
                <a:cs typeface="Poppins Light"/>
              </a:rPr>
              <a:t>organisations</a:t>
            </a:r>
            <a:r>
              <a:rPr lang="en-US" dirty="0">
                <a:latin typeface="Poppins Light"/>
                <a:cs typeface="Poppins Light"/>
              </a:rPr>
              <a:t> often have a ‘Design Thinking’ Team or ‘Innovation’ Team who work solely in this way, such as Transport for London, Uber Eats, </a:t>
            </a:r>
            <a:r>
              <a:rPr lang="en-US" dirty="0" err="1">
                <a:latin typeface="Poppins Light"/>
                <a:cs typeface="Poppins Light"/>
              </a:rPr>
              <a:t>AirBnb</a:t>
            </a:r>
            <a:r>
              <a:rPr lang="en-US" dirty="0">
                <a:latin typeface="Poppins Light"/>
                <a:cs typeface="Poppins Light"/>
              </a:rPr>
              <a:t>, Netflix, or </a:t>
            </a:r>
            <a:r>
              <a:rPr lang="en-US" dirty="0" err="1">
                <a:latin typeface="Poppins Light"/>
                <a:cs typeface="Poppins Light"/>
              </a:rPr>
              <a:t>OralB</a:t>
            </a:r>
            <a:r>
              <a:rPr lang="en-US" dirty="0">
                <a:latin typeface="Poppins Light"/>
                <a:cs typeface="Poppins Light"/>
              </a:rPr>
              <a:t>. It is an </a:t>
            </a:r>
            <a:r>
              <a:rPr lang="en-US" dirty="0" err="1">
                <a:latin typeface="Poppins Light"/>
                <a:cs typeface="Poppins Light"/>
              </a:rPr>
              <a:t>interative</a:t>
            </a:r>
            <a:r>
              <a:rPr lang="en-US" dirty="0">
                <a:latin typeface="Poppins Light"/>
                <a:cs typeface="Poppins Light"/>
              </a:rPr>
              <a:t> process, that challenges assumptions and develops open minded creativity. In its entirety it has 6 steps, and normally focuses on a user or a particular group. The stages are: </a:t>
            </a:r>
            <a:r>
              <a:rPr lang="en-US" dirty="0" err="1">
                <a:latin typeface="Poppins Light"/>
                <a:cs typeface="Poppins Light"/>
              </a:rPr>
              <a:t>empathise</a:t>
            </a:r>
            <a:r>
              <a:rPr lang="en-US" dirty="0">
                <a:latin typeface="Poppins Light"/>
                <a:cs typeface="Poppins Light"/>
              </a:rPr>
              <a:t>, define, Ideate, prototype, test, implement. As students may not choose to focus their problem on a particular person, or group of people we have simplified the process to include 4 steps: define, ideas, prototype, test. The infographic on the slide shows that the testing should help then inform your idea to create a better prototype and test again. This iterative cycle then creates a better design in order to implement.</a:t>
            </a: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B0F6247D-5FE6-DE41-92C7-B7BE717BF38F}" type="slidenum">
              <a:rPr lang="en-US" smtClean="0"/>
              <a:pPr/>
              <a:t>1</a:t>
            </a:fld>
            <a:endParaRPr lang="en-US"/>
          </a:p>
        </p:txBody>
      </p:sp>
    </p:spTree>
    <p:extLst>
      <p:ext uri="{BB962C8B-B14F-4D97-AF65-F5344CB8AC3E}">
        <p14:creationId xmlns:p14="http://schemas.microsoft.com/office/powerpoint/2010/main" val="407975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oppins Light"/>
                <a:cs typeface="Poppins Light"/>
              </a:rPr>
              <a:t>The design thinking process is used by people working in STEM as a method to solving problems. Major </a:t>
            </a:r>
            <a:r>
              <a:rPr lang="en-US" dirty="0" err="1">
                <a:latin typeface="Poppins Light"/>
                <a:cs typeface="Poppins Light"/>
              </a:rPr>
              <a:t>organisations</a:t>
            </a:r>
            <a:r>
              <a:rPr lang="en-US" dirty="0">
                <a:latin typeface="Poppins Light"/>
                <a:cs typeface="Poppins Light"/>
              </a:rPr>
              <a:t> often have a ‘Design Thinking’ Team or ‘Innovation’ Team who work solely in this way, such as Transport for London, Uber Eats, </a:t>
            </a:r>
            <a:r>
              <a:rPr lang="en-US" dirty="0" err="1">
                <a:latin typeface="Poppins Light"/>
                <a:cs typeface="Poppins Light"/>
              </a:rPr>
              <a:t>AirBnb</a:t>
            </a:r>
            <a:r>
              <a:rPr lang="en-US" dirty="0">
                <a:latin typeface="Poppins Light"/>
                <a:cs typeface="Poppins Light"/>
              </a:rPr>
              <a:t>, Netflix, or </a:t>
            </a:r>
            <a:r>
              <a:rPr lang="en-US" dirty="0" err="1">
                <a:latin typeface="Poppins Light"/>
                <a:cs typeface="Poppins Light"/>
              </a:rPr>
              <a:t>OralB</a:t>
            </a:r>
            <a:r>
              <a:rPr lang="en-US" dirty="0">
                <a:latin typeface="Poppins Light"/>
                <a:cs typeface="Poppins Light"/>
              </a:rPr>
              <a:t>. It is an </a:t>
            </a:r>
            <a:r>
              <a:rPr lang="en-US" dirty="0" err="1">
                <a:latin typeface="Poppins Light"/>
                <a:cs typeface="Poppins Light"/>
              </a:rPr>
              <a:t>interative</a:t>
            </a:r>
            <a:r>
              <a:rPr lang="en-US" dirty="0">
                <a:latin typeface="Poppins Light"/>
                <a:cs typeface="Poppins Light"/>
              </a:rPr>
              <a:t> process, that challenges assumptions and develops open minded creativity. In its entirety it has 6 steps, and normally focuses on a user or a particular group. The stages are: </a:t>
            </a:r>
            <a:r>
              <a:rPr lang="en-US" dirty="0" err="1">
                <a:latin typeface="Poppins Light"/>
                <a:cs typeface="Poppins Light"/>
              </a:rPr>
              <a:t>empathise</a:t>
            </a:r>
            <a:r>
              <a:rPr lang="en-US" dirty="0">
                <a:latin typeface="Poppins Light"/>
                <a:cs typeface="Poppins Light"/>
              </a:rPr>
              <a:t>, define, Ideate, prototype, test, implement. As students may not choose to focus their problem on a particular person, or group of people we have simplified the process to include 4 steps: define, ideas, prototype, test. The infographic on the slide shows that the testing should help then inform your idea to create a better prototype and test again. This iterative cycle then creates a better design in order to implement.</a:t>
            </a: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B0F6247D-5FE6-DE41-92C7-B7BE717BF38F}" type="slidenum">
              <a:rPr lang="en-US" smtClean="0"/>
              <a:pPr/>
              <a:t>50</a:t>
            </a:fld>
            <a:endParaRPr lang="en-US"/>
          </a:p>
        </p:txBody>
      </p:sp>
    </p:spTree>
    <p:extLst>
      <p:ext uri="{BB962C8B-B14F-4D97-AF65-F5344CB8AC3E}">
        <p14:creationId xmlns:p14="http://schemas.microsoft.com/office/powerpoint/2010/main" val="3801375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8E9B1DE-3302-4063-A6CB-385137B654EF}"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511344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E9B1DE-3302-4063-A6CB-385137B654EF}"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3577653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E9B1DE-3302-4063-A6CB-385137B654EF}"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681441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3_Overview">
    <p:spTree>
      <p:nvGrpSpPr>
        <p:cNvPr id="1" name=""/>
        <p:cNvGrpSpPr/>
        <p:nvPr/>
      </p:nvGrpSpPr>
      <p:grpSpPr>
        <a:xfrm>
          <a:off x="0" y="0"/>
          <a:ext cx="0" cy="0"/>
          <a:chOff x="0" y="0"/>
          <a:chExt cx="0" cy="0"/>
        </a:xfrm>
      </p:grpSpPr>
      <p:sp>
        <p:nvSpPr>
          <p:cNvPr id="6" name="bg object 16">
            <a:extLst>
              <a:ext uri="{FF2B5EF4-FFF2-40B4-BE49-F238E27FC236}">
                <a16:creationId xmlns:a16="http://schemas.microsoft.com/office/drawing/2014/main" id="{0769DE1E-0D1F-C547-901F-EF698F48600E}"/>
              </a:ext>
            </a:extLst>
          </p:cNvPr>
          <p:cNvSpPr/>
          <p:nvPr userDrawn="1"/>
        </p:nvSpPr>
        <p:spPr>
          <a:xfrm>
            <a:off x="0" y="-36582"/>
            <a:ext cx="12192000" cy="638758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26213F"/>
          </a:solidFill>
          <a:ln w="12700">
            <a:solidFill>
              <a:srgbClr val="27203E"/>
            </a:solidFill>
          </a:ln>
        </p:spPr>
        <p:txBody>
          <a:bodyPr wrap="square" lIns="0" tIns="0" rIns="0" bIns="0" rtlCol="0"/>
          <a:lstStyle/>
          <a:p>
            <a:endParaRPr sz="662" b="0" i="0">
              <a:latin typeface="Poppins Light" pitchFamily="2" charset="77"/>
            </a:endParaRPr>
          </a:p>
        </p:txBody>
      </p:sp>
      <p:sp>
        <p:nvSpPr>
          <p:cNvPr id="10" name="Text Placeholder 14">
            <a:extLst>
              <a:ext uri="{FF2B5EF4-FFF2-40B4-BE49-F238E27FC236}">
                <a16:creationId xmlns:a16="http://schemas.microsoft.com/office/drawing/2014/main" id="{98D86016-5CA8-374A-B16A-0D42F2956CEC}"/>
              </a:ext>
            </a:extLst>
          </p:cNvPr>
          <p:cNvSpPr>
            <a:spLocks noGrp="1"/>
          </p:cNvSpPr>
          <p:nvPr>
            <p:ph type="body" sz="quarter" idx="11" hasCustomPrompt="1"/>
          </p:nvPr>
        </p:nvSpPr>
        <p:spPr>
          <a:xfrm>
            <a:off x="434192" y="1556785"/>
            <a:ext cx="7232932" cy="4367431"/>
          </a:xfrm>
          <a:prstGeom prst="rect">
            <a:avLst/>
          </a:prstGeom>
          <a:noFill/>
        </p:spPr>
        <p:txBody>
          <a:bodyPr/>
          <a:lstStyle>
            <a:lvl1pPr>
              <a:lnSpc>
                <a:spcPts val="4851"/>
              </a:lnSpc>
              <a:defRPr sz="4548" b="1" i="1" spc="-91">
                <a:solidFill>
                  <a:srgbClr val="FEC700"/>
                </a:solidFill>
                <a:latin typeface="Poppins" pitchFamily="2" charset="77"/>
                <a:cs typeface="Poppins" pitchFamily="2" charset="77"/>
              </a:defRPr>
            </a:lvl1pPr>
            <a:lvl2pPr>
              <a:defRPr sz="5094">
                <a:latin typeface="Poppins" pitchFamily="2" charset="77"/>
                <a:cs typeface="Poppins" pitchFamily="2" charset="77"/>
              </a:defRPr>
            </a:lvl2pPr>
            <a:lvl3pPr>
              <a:defRPr sz="5094">
                <a:latin typeface="Poppins" pitchFamily="2" charset="77"/>
                <a:cs typeface="Poppins" pitchFamily="2" charset="77"/>
              </a:defRPr>
            </a:lvl3pPr>
            <a:lvl4pPr>
              <a:defRPr sz="5094">
                <a:latin typeface="Poppins" pitchFamily="2" charset="77"/>
                <a:cs typeface="Poppins" pitchFamily="2" charset="77"/>
              </a:defRPr>
            </a:lvl4pPr>
            <a:lvl5pPr>
              <a:defRPr sz="5094">
                <a:latin typeface="Poppins" pitchFamily="2" charset="77"/>
                <a:cs typeface="Poppins" pitchFamily="2" charset="77"/>
              </a:defRPr>
            </a:lvl5pPr>
          </a:lstStyle>
          <a:p>
            <a:pPr lvl="0"/>
            <a:r>
              <a:rPr lang="en-GB"/>
              <a:t>LOREM IPSUM </a:t>
            </a:r>
            <a:br>
              <a:rPr lang="en-GB"/>
            </a:br>
            <a:r>
              <a:rPr lang="en-GB"/>
              <a:t>DOLOR SIT AMET, CONSECTETUR ADIPISCING ELIT.</a:t>
            </a:r>
          </a:p>
          <a:p>
            <a:pPr lvl="0"/>
            <a:r>
              <a:rPr lang="en-GB"/>
              <a:t>DOLOR SIT AMET, CONSECTETUR</a:t>
            </a:r>
            <a:endParaRPr lang="en-US"/>
          </a:p>
        </p:txBody>
      </p:sp>
      <p:cxnSp>
        <p:nvCxnSpPr>
          <p:cNvPr id="13" name="Straight Connector 12">
            <a:extLst>
              <a:ext uri="{FF2B5EF4-FFF2-40B4-BE49-F238E27FC236}">
                <a16:creationId xmlns:a16="http://schemas.microsoft.com/office/drawing/2014/main" id="{D98471CB-310B-1F48-86F3-2CE63DC3883C}"/>
              </a:ext>
            </a:extLst>
          </p:cNvPr>
          <p:cNvCxnSpPr>
            <a:cxnSpLocks/>
          </p:cNvCxnSpPr>
          <p:nvPr userDrawn="1"/>
        </p:nvCxnSpPr>
        <p:spPr>
          <a:xfrm>
            <a:off x="434142" y="1303444"/>
            <a:ext cx="1964979" cy="0"/>
          </a:xfrm>
          <a:prstGeom prst="line">
            <a:avLst/>
          </a:prstGeom>
          <a:ln w="50800">
            <a:solidFill>
              <a:schemeClr val="bg1"/>
            </a:solidFill>
          </a:ln>
        </p:spPr>
        <p:style>
          <a:lnRef idx="1">
            <a:schemeClr val="dk1"/>
          </a:lnRef>
          <a:fillRef idx="0">
            <a:schemeClr val="dk1"/>
          </a:fillRef>
          <a:effectRef idx="0">
            <a:schemeClr val="dk1"/>
          </a:effectRef>
          <a:fontRef idx="minor">
            <a:schemeClr val="tx1"/>
          </a:fontRef>
        </p:style>
      </p:cxnSp>
      <p:sp>
        <p:nvSpPr>
          <p:cNvPr id="14" name="Text Placeholder 2">
            <a:extLst>
              <a:ext uri="{FF2B5EF4-FFF2-40B4-BE49-F238E27FC236}">
                <a16:creationId xmlns:a16="http://schemas.microsoft.com/office/drawing/2014/main" id="{7A4A90BC-1405-F145-89A9-A9803DBF4E38}"/>
              </a:ext>
            </a:extLst>
          </p:cNvPr>
          <p:cNvSpPr>
            <a:spLocks noGrp="1"/>
          </p:cNvSpPr>
          <p:nvPr>
            <p:ph type="body" sz="quarter" idx="15" hasCustomPrompt="1"/>
          </p:nvPr>
        </p:nvSpPr>
        <p:spPr>
          <a:xfrm>
            <a:off x="434142" y="660927"/>
            <a:ext cx="7232982" cy="447927"/>
          </a:xfrm>
          <a:prstGeom prst="rect">
            <a:avLst/>
          </a:prstGeom>
        </p:spPr>
        <p:txBody>
          <a:bodyPr/>
          <a:lstStyle>
            <a:lvl1pPr>
              <a:defRPr sz="2911" b="1" i="1">
                <a:solidFill>
                  <a:schemeClr val="bg1"/>
                </a:solidFill>
                <a:latin typeface="Poppins" pitchFamily="2" charset="77"/>
                <a:cs typeface="Poppins" pitchFamily="2" charset="77"/>
              </a:defRPr>
            </a:lvl1pPr>
          </a:lstStyle>
          <a:p>
            <a:pPr lvl="0"/>
            <a:r>
              <a:rPr lang="en-GB"/>
              <a:t>TITLE HERE</a:t>
            </a:r>
          </a:p>
        </p:txBody>
      </p:sp>
    </p:spTree>
    <p:extLst>
      <p:ext uri="{BB962C8B-B14F-4D97-AF65-F5344CB8AC3E}">
        <p14:creationId xmlns:p14="http://schemas.microsoft.com/office/powerpoint/2010/main" val="1427226437"/>
      </p:ext>
    </p:extLst>
  </p:cSld>
  <p:clrMapOvr>
    <a:masterClrMapping/>
  </p:clrMapOvr>
  <p:extLst>
    <p:ext uri="{DCECCB84-F9BA-43D5-87BE-67443E8EF086}">
      <p15:sldGuideLst xmlns:p15="http://schemas.microsoft.com/office/powerpoint/2012/main">
        <p15:guide id="1" orient="horz" pos="3562">
          <p15:clr>
            <a:srgbClr val="FBAE40"/>
          </p15:clr>
        </p15:guide>
        <p15:guide id="2" pos="63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E9B1DE-3302-4063-A6CB-385137B654EF}"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170347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E9B1DE-3302-4063-A6CB-385137B654EF}"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3449479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E9B1DE-3302-4063-A6CB-385137B654EF}"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1910787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E9B1DE-3302-4063-A6CB-385137B654EF}" type="datetimeFigureOut">
              <a:rPr lang="en-US" smtClean="0"/>
              <a:t>5/27/2024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347962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E9B1DE-3302-4063-A6CB-385137B654EF}" type="datetimeFigureOut">
              <a:rPr lang="en-US" smtClean="0"/>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3325661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E9B1DE-3302-4063-A6CB-385137B654EF}" type="datetimeFigureOut">
              <a:rPr lang="en-US" smtClean="0"/>
              <a:t>5/27/2024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252286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E9B1DE-3302-4063-A6CB-385137B654EF}"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2539264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E9B1DE-3302-4063-A6CB-385137B654EF}"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824417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E9B1DE-3302-4063-A6CB-385137B654EF}" type="datetimeFigureOut">
              <a:rPr lang="en-US" smtClean="0"/>
              <a:t>5/27/2024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30F2B-4C03-406C-B40E-BD7B7FB7FE58}" type="slidenum">
              <a:rPr lang="en-US" smtClean="0"/>
              <a:t>‹#›</a:t>
            </a:fld>
            <a:endParaRPr lang="en-US"/>
          </a:p>
        </p:txBody>
      </p:sp>
    </p:spTree>
    <p:extLst>
      <p:ext uri="{BB962C8B-B14F-4D97-AF65-F5344CB8AC3E}">
        <p14:creationId xmlns:p14="http://schemas.microsoft.com/office/powerpoint/2010/main" val="1543659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www.interaction-design.org/literature/topics/design-process" TargetMode="External"/><Relationship Id="rId2" Type="http://schemas.openxmlformats.org/officeDocument/2006/relationships/hyperlink" Target="https://www.interaction-design.org/literature/topics/empathy" TargetMode="Externa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hyperlink" Target="https://www.interaction-design.org/literature/topics/assumptions" TargetMode="Externa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interaction-design.org/literature/topics/problem-statement" TargetMode="Externa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Qualitative_marketing_research" TargetMode="External"/><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hyperlink" Target="https://en.wikipedia.org/wiki/Focus_groups" TargetMode="External"/><Relationship Id="rId4" Type="http://schemas.openxmlformats.org/officeDocument/2006/relationships/hyperlink" Target="https://en.wikipedia.org/wiki/Quantitative_marketing_research"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en.wikipedia.org/wiki/Product_life_cycle" TargetMode="External"/><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21.jp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D62F3E-802B-A9AF-B254-D0885FFA4CE2}"/>
              </a:ext>
            </a:extLst>
          </p:cNvPr>
          <p:cNvSpPr>
            <a:spLocks noGrp="1"/>
          </p:cNvSpPr>
          <p:nvPr>
            <p:ph type="body" sz="quarter" idx="15"/>
          </p:nvPr>
        </p:nvSpPr>
        <p:spPr>
          <a:xfrm>
            <a:off x="0" y="1946366"/>
            <a:ext cx="12191999" cy="2704011"/>
          </a:xfrm>
        </p:spPr>
        <p:txBody>
          <a:bodyPr vert="horz" lIns="55449" tIns="27725" rIns="55449" bIns="27725" rtlCol="0" anchor="t">
            <a:noAutofit/>
          </a:bodyPr>
          <a:lstStyle/>
          <a:p>
            <a:pPr marL="0" indent="0" algn="ctr">
              <a:buNone/>
            </a:pPr>
            <a:r>
              <a:rPr lang="en-US" sz="5400" i="0">
                <a:latin typeface="Poppins"/>
                <a:cs typeface="Poppins"/>
              </a:rPr>
              <a:t>BSD 414: </a:t>
            </a:r>
            <a:endParaRPr lang="en-US" sz="5400" i="0" dirty="0">
              <a:latin typeface="Poppins"/>
              <a:cs typeface="Poppins"/>
            </a:endParaRPr>
          </a:p>
          <a:p>
            <a:pPr marL="0" indent="0" algn="ctr">
              <a:buNone/>
            </a:pPr>
            <a:r>
              <a:rPr lang="en-US" sz="3200" i="0" dirty="0">
                <a:solidFill>
                  <a:schemeClr val="accent6"/>
                </a:solidFill>
                <a:latin typeface="Poppins"/>
              </a:rPr>
              <a:t>Lecture 2: Fundamentals of Design Thinking</a:t>
            </a:r>
            <a:endParaRPr lang="en-US" sz="2800" i="0" dirty="0">
              <a:solidFill>
                <a:schemeClr val="accent6"/>
              </a:solidFill>
            </a:endParaRPr>
          </a:p>
        </p:txBody>
      </p:sp>
      <p:pic>
        <p:nvPicPr>
          <p:cNvPr id="1026" name="Picture 2" descr="Zetech University | Invent Your Fut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0561" y="407942"/>
            <a:ext cx="3982981" cy="15384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0 Design Thinking Tools: Turn Creativity and Data Into Growth"/>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339" t="8039" r="15525" b="8785"/>
          <a:stretch/>
        </p:blipFill>
        <p:spPr bwMode="auto">
          <a:xfrm>
            <a:off x="10983002" y="5212079"/>
            <a:ext cx="1208998" cy="1123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946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34192" y="569487"/>
            <a:ext cx="7232982" cy="447927"/>
          </a:xfrm>
        </p:spPr>
        <p:txBody>
          <a:bodyPr>
            <a:noAutofit/>
          </a:bodyPr>
          <a:lstStyle/>
          <a:p>
            <a:pPr marL="0" indent="0">
              <a:buNone/>
            </a:pPr>
            <a:r>
              <a:rPr lang="en-US" sz="4400" dirty="0"/>
              <a:t>INSIGHTS</a:t>
            </a:r>
          </a:p>
        </p:txBody>
      </p:sp>
      <p:sp>
        <p:nvSpPr>
          <p:cNvPr id="2" name="Rectangle 1"/>
          <p:cNvSpPr/>
          <p:nvPr/>
        </p:nvSpPr>
        <p:spPr>
          <a:xfrm>
            <a:off x="600890" y="1410790"/>
            <a:ext cx="10345783" cy="4524315"/>
          </a:xfrm>
          <a:prstGeom prst="rect">
            <a:avLst/>
          </a:prstGeom>
        </p:spPr>
        <p:txBody>
          <a:bodyPr wrap="square">
            <a:spAutoFit/>
          </a:bodyPr>
          <a:lstStyle/>
          <a:p>
            <a:r>
              <a:rPr lang="en-US" sz="2400" b="0" i="0" dirty="0">
                <a:solidFill>
                  <a:schemeClr val="accent4"/>
                </a:solidFill>
                <a:effectLst/>
                <a:latin typeface="Trade Gothic W01 Roman"/>
              </a:rPr>
              <a:t>As of December 2021, the most common occupations requiring design thinking skills were:</a:t>
            </a:r>
          </a:p>
          <a:p>
            <a:pPr marL="3086100" lvl="6" indent="-342900">
              <a:buFont typeface="Wingdings" panose="05000000000000000000" pitchFamily="2" charset="2"/>
              <a:buChar char="q"/>
            </a:pPr>
            <a:r>
              <a:rPr lang="en-US" sz="2400" b="0" i="0" dirty="0">
                <a:solidFill>
                  <a:schemeClr val="accent4"/>
                </a:solidFill>
                <a:effectLst/>
                <a:latin typeface="Trade Gothic W01 Roman"/>
              </a:rPr>
              <a:t>Marketing managers</a:t>
            </a:r>
          </a:p>
          <a:p>
            <a:pPr marL="3086100" lvl="6" indent="-342900">
              <a:buFont typeface="Wingdings" panose="05000000000000000000" pitchFamily="2" charset="2"/>
              <a:buChar char="q"/>
            </a:pPr>
            <a:r>
              <a:rPr lang="en-US" sz="2400" b="0" i="0" dirty="0">
                <a:solidFill>
                  <a:schemeClr val="accent4"/>
                </a:solidFill>
                <a:effectLst/>
                <a:latin typeface="Trade Gothic W01 Roman"/>
              </a:rPr>
              <a:t>Executives</a:t>
            </a:r>
          </a:p>
          <a:p>
            <a:pPr marL="3086100" lvl="6" indent="-342900">
              <a:buFont typeface="Wingdings" panose="05000000000000000000" pitchFamily="2" charset="2"/>
              <a:buChar char="q"/>
            </a:pPr>
            <a:r>
              <a:rPr lang="en-US" sz="2400" b="0" i="0" dirty="0">
                <a:solidFill>
                  <a:schemeClr val="accent4"/>
                </a:solidFill>
                <a:effectLst/>
                <a:latin typeface="Trade Gothic W01 Roman"/>
              </a:rPr>
              <a:t>Industrial engineers</a:t>
            </a:r>
          </a:p>
          <a:p>
            <a:pPr marL="3086100" lvl="6" indent="-342900">
              <a:buFont typeface="Wingdings" panose="05000000000000000000" pitchFamily="2" charset="2"/>
              <a:buChar char="q"/>
            </a:pPr>
            <a:r>
              <a:rPr lang="en-US" sz="2400" b="0" i="0" dirty="0">
                <a:solidFill>
                  <a:schemeClr val="accent4"/>
                </a:solidFill>
                <a:effectLst/>
                <a:latin typeface="Trade Gothic W01 Roman"/>
              </a:rPr>
              <a:t>Graphic designers</a:t>
            </a:r>
          </a:p>
          <a:p>
            <a:pPr marL="3086100" lvl="6" indent="-342900">
              <a:buFont typeface="Wingdings" panose="05000000000000000000" pitchFamily="2" charset="2"/>
              <a:buChar char="q"/>
            </a:pPr>
            <a:r>
              <a:rPr lang="en-US" sz="2400" b="0" i="0" dirty="0">
                <a:solidFill>
                  <a:schemeClr val="accent4"/>
                </a:solidFill>
                <a:effectLst/>
                <a:latin typeface="Trade Gothic W01 Roman"/>
              </a:rPr>
              <a:t>Software developers</a:t>
            </a:r>
          </a:p>
          <a:p>
            <a:pPr marL="3086100" lvl="6" indent="-342900">
              <a:buFont typeface="Wingdings" panose="05000000000000000000" pitchFamily="2" charset="2"/>
              <a:buChar char="q"/>
            </a:pPr>
            <a:r>
              <a:rPr lang="en-US" sz="2400" b="0" i="0" dirty="0">
                <a:solidFill>
                  <a:schemeClr val="accent4"/>
                </a:solidFill>
                <a:effectLst/>
                <a:latin typeface="Trade Gothic W01 Roman"/>
              </a:rPr>
              <a:t>General and operations managers</a:t>
            </a:r>
          </a:p>
          <a:p>
            <a:pPr marL="3086100" lvl="6" indent="-342900">
              <a:buFont typeface="Wingdings" panose="05000000000000000000" pitchFamily="2" charset="2"/>
              <a:buChar char="q"/>
            </a:pPr>
            <a:r>
              <a:rPr lang="en-US" sz="2400" b="0" i="0" dirty="0">
                <a:solidFill>
                  <a:schemeClr val="accent4"/>
                </a:solidFill>
                <a:effectLst/>
                <a:latin typeface="Trade Gothic W01 Roman"/>
              </a:rPr>
              <a:t>Management analysts</a:t>
            </a:r>
          </a:p>
          <a:p>
            <a:pPr marL="3086100" lvl="6" indent="-342900">
              <a:buFont typeface="Wingdings" panose="05000000000000000000" pitchFamily="2" charset="2"/>
              <a:buChar char="q"/>
            </a:pPr>
            <a:r>
              <a:rPr lang="en-US" sz="2400" b="0" i="0" dirty="0">
                <a:solidFill>
                  <a:schemeClr val="accent4"/>
                </a:solidFill>
                <a:effectLst/>
                <a:latin typeface="Trade Gothic W01 Roman"/>
              </a:rPr>
              <a:t>Personal service managers</a:t>
            </a:r>
          </a:p>
          <a:p>
            <a:pPr marL="3086100" lvl="6" indent="-342900">
              <a:buFont typeface="Wingdings" panose="05000000000000000000" pitchFamily="2" charset="2"/>
              <a:buChar char="q"/>
            </a:pPr>
            <a:r>
              <a:rPr lang="en-US" sz="2400" b="0" i="0" dirty="0">
                <a:solidFill>
                  <a:schemeClr val="accent4"/>
                </a:solidFill>
                <a:effectLst/>
                <a:latin typeface="Trade Gothic W01 Roman"/>
              </a:rPr>
              <a:t>Architectural and engineering managers</a:t>
            </a:r>
          </a:p>
          <a:p>
            <a:pPr marL="3086100" lvl="6" indent="-342900">
              <a:buFont typeface="Wingdings" panose="05000000000000000000" pitchFamily="2" charset="2"/>
              <a:buChar char="q"/>
            </a:pPr>
            <a:r>
              <a:rPr lang="en-US" sz="2400" b="0" i="0" dirty="0">
                <a:solidFill>
                  <a:schemeClr val="accent4"/>
                </a:solidFill>
                <a:effectLst/>
                <a:latin typeface="Trade Gothic W01 Roman"/>
              </a:rPr>
              <a:t>Computer and information systems managers</a:t>
            </a:r>
          </a:p>
        </p:txBody>
      </p:sp>
      <p:pic>
        <p:nvPicPr>
          <p:cNvPr id="4"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171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34192" y="569487"/>
            <a:ext cx="7232982" cy="447927"/>
          </a:xfrm>
        </p:spPr>
        <p:txBody>
          <a:bodyPr>
            <a:noAutofit/>
          </a:bodyPr>
          <a:lstStyle/>
          <a:p>
            <a:pPr marL="0" indent="0">
              <a:buNone/>
            </a:pPr>
            <a:r>
              <a:rPr lang="en-US" sz="4400" dirty="0"/>
              <a:t>INSIGHTS</a:t>
            </a:r>
          </a:p>
        </p:txBody>
      </p:sp>
      <p:pic>
        <p:nvPicPr>
          <p:cNvPr id="2" name="Picture 1"/>
          <p:cNvPicPr>
            <a:picLocks noChangeAspect="1"/>
          </p:cNvPicPr>
          <p:nvPr/>
        </p:nvPicPr>
        <p:blipFill>
          <a:blip r:embed="rId2"/>
          <a:stretch>
            <a:fillRect/>
          </a:stretch>
        </p:blipFill>
        <p:spPr>
          <a:xfrm>
            <a:off x="1100397" y="1217502"/>
            <a:ext cx="9441328" cy="5117982"/>
          </a:xfrm>
          <a:prstGeom prst="rect">
            <a:avLst/>
          </a:prstGeom>
        </p:spPr>
      </p:pic>
      <p:pic>
        <p:nvPicPr>
          <p:cNvPr id="4" name="Picture 4" descr="10 Design Thinking Tools: Turn Creativity and Data Into Growth"/>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313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34192" y="569487"/>
            <a:ext cx="7232982" cy="447927"/>
          </a:xfrm>
        </p:spPr>
        <p:txBody>
          <a:bodyPr>
            <a:noAutofit/>
          </a:bodyPr>
          <a:lstStyle/>
          <a:p>
            <a:pPr marL="0" indent="0">
              <a:buNone/>
            </a:pPr>
            <a:r>
              <a:rPr lang="en-US" sz="4400" dirty="0"/>
              <a:t>INSIGHTS</a:t>
            </a:r>
          </a:p>
        </p:txBody>
      </p:sp>
      <p:pic>
        <p:nvPicPr>
          <p:cNvPr id="2" name="Picture 1"/>
          <p:cNvPicPr>
            <a:picLocks noChangeAspect="1"/>
          </p:cNvPicPr>
          <p:nvPr/>
        </p:nvPicPr>
        <p:blipFill>
          <a:blip r:embed="rId2"/>
          <a:stretch>
            <a:fillRect/>
          </a:stretch>
        </p:blipFill>
        <p:spPr>
          <a:xfrm>
            <a:off x="1358240" y="1280431"/>
            <a:ext cx="8738481" cy="4745899"/>
          </a:xfrm>
          <a:prstGeom prst="rect">
            <a:avLst/>
          </a:prstGeom>
        </p:spPr>
      </p:pic>
      <p:pic>
        <p:nvPicPr>
          <p:cNvPr id="4" name="Picture 4" descr="10 Design Thinking Tools: Turn Creativity and Data Into Growth"/>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193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34192" y="569487"/>
            <a:ext cx="7232982" cy="447927"/>
          </a:xfrm>
        </p:spPr>
        <p:txBody>
          <a:bodyPr>
            <a:noAutofit/>
          </a:bodyPr>
          <a:lstStyle/>
          <a:p>
            <a:pPr marL="0" indent="0">
              <a:buNone/>
            </a:pPr>
            <a:r>
              <a:rPr lang="en-US" sz="4400" dirty="0"/>
              <a:t>INSIGHTS</a:t>
            </a:r>
          </a:p>
        </p:txBody>
      </p:sp>
      <p:pic>
        <p:nvPicPr>
          <p:cNvPr id="2" name="Picture 1"/>
          <p:cNvPicPr>
            <a:picLocks noChangeAspect="1"/>
          </p:cNvPicPr>
          <p:nvPr/>
        </p:nvPicPr>
        <p:blipFill>
          <a:blip r:embed="rId2"/>
          <a:stretch>
            <a:fillRect/>
          </a:stretch>
        </p:blipFill>
        <p:spPr>
          <a:xfrm>
            <a:off x="1528923" y="1293915"/>
            <a:ext cx="8760254" cy="4773704"/>
          </a:xfrm>
          <a:prstGeom prst="rect">
            <a:avLst/>
          </a:prstGeom>
        </p:spPr>
      </p:pic>
      <p:pic>
        <p:nvPicPr>
          <p:cNvPr id="4" name="Picture 4" descr="10 Design Thinking Tools: Turn Creativity and Data Into Growth"/>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047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34192" y="569487"/>
            <a:ext cx="7232982" cy="447927"/>
          </a:xfrm>
        </p:spPr>
        <p:txBody>
          <a:bodyPr>
            <a:noAutofit/>
          </a:bodyPr>
          <a:lstStyle/>
          <a:p>
            <a:pPr marL="0" indent="0">
              <a:buNone/>
            </a:pPr>
            <a:r>
              <a:rPr lang="en-US" sz="4400" dirty="0"/>
              <a:t>INSIGHTS</a:t>
            </a:r>
          </a:p>
        </p:txBody>
      </p:sp>
      <p:sp>
        <p:nvSpPr>
          <p:cNvPr id="4" name="Rectangle 3">
            <a:extLst>
              <a:ext uri="{FF2B5EF4-FFF2-40B4-BE49-F238E27FC236}">
                <a16:creationId xmlns:a16="http://schemas.microsoft.com/office/drawing/2014/main" id="{43BE61F6-DE8D-42F3-8AD7-E63A08D7F78A}"/>
              </a:ext>
            </a:extLst>
          </p:cNvPr>
          <p:cNvSpPr/>
          <p:nvPr/>
        </p:nvSpPr>
        <p:spPr>
          <a:xfrm>
            <a:off x="953589" y="1510398"/>
            <a:ext cx="10818471" cy="4031873"/>
          </a:xfrm>
          <a:prstGeom prst="rect">
            <a:avLst/>
          </a:prstGeom>
        </p:spPr>
        <p:txBody>
          <a:bodyPr wrap="square">
            <a:spAutoFit/>
          </a:bodyPr>
          <a:lstStyle/>
          <a:p>
            <a:r>
              <a:rPr lang="en-US" sz="3200" dirty="0">
                <a:solidFill>
                  <a:schemeClr val="bg1"/>
                </a:solidFill>
                <a:latin typeface="Arial" panose="020B0604020202020204" pitchFamily="34" charset="0"/>
                <a:cs typeface="Arial" panose="020B0604020202020204" pitchFamily="34" charset="0"/>
              </a:rPr>
              <a:t>A successful organization thrives because it is able to deliver products or services that satisfies and excites its customers in one form or another.</a:t>
            </a:r>
          </a:p>
          <a:p>
            <a:endParaRPr lang="en-US" sz="3200" dirty="0">
              <a:solidFill>
                <a:schemeClr val="bg1"/>
              </a:solidFill>
              <a:latin typeface="Arial" panose="020B0604020202020204" pitchFamily="34" charset="0"/>
              <a:cs typeface="Arial" panose="020B0604020202020204" pitchFamily="34" charset="0"/>
            </a:endParaRPr>
          </a:p>
          <a:p>
            <a:r>
              <a:rPr lang="en-US" sz="3200" dirty="0">
                <a:solidFill>
                  <a:schemeClr val="bg1"/>
                </a:solidFill>
                <a:latin typeface="Arial" panose="020B0604020202020204" pitchFamily="34" charset="0"/>
                <a:cs typeface="Arial" panose="020B0604020202020204" pitchFamily="34" charset="0"/>
              </a:rPr>
              <a:t> In today's increasing complexity of modern technology and modern business, customers are increasingly choosing products and services based on the quality of the experiences they have with them.</a:t>
            </a:r>
          </a:p>
        </p:txBody>
      </p:sp>
      <p:pic>
        <p:nvPicPr>
          <p:cNvPr id="5"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714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34191" y="569487"/>
            <a:ext cx="10277351" cy="447927"/>
          </a:xfrm>
        </p:spPr>
        <p:txBody>
          <a:bodyPr>
            <a:noAutofit/>
          </a:bodyPr>
          <a:lstStyle/>
          <a:p>
            <a:pPr marL="0" indent="0">
              <a:buNone/>
            </a:pPr>
            <a:r>
              <a:rPr lang="en-US" sz="4400" dirty="0"/>
              <a:t>Why Design Thinking Workshops</a:t>
            </a:r>
          </a:p>
        </p:txBody>
      </p:sp>
      <p:sp>
        <p:nvSpPr>
          <p:cNvPr id="2" name="Rectangle 1"/>
          <p:cNvSpPr/>
          <p:nvPr/>
        </p:nvSpPr>
        <p:spPr>
          <a:xfrm>
            <a:off x="836023" y="1384051"/>
            <a:ext cx="11155680" cy="3539430"/>
          </a:xfrm>
          <a:prstGeom prst="rect">
            <a:avLst/>
          </a:prstGeom>
        </p:spPr>
        <p:txBody>
          <a:bodyPr wrap="square">
            <a:spAutoFit/>
          </a:bodyPr>
          <a:lstStyle/>
          <a:p>
            <a:pPr marL="457200" indent="-457200">
              <a:buFont typeface="Wingdings" panose="05000000000000000000" pitchFamily="2" charset="2"/>
              <a:buChar char="ü"/>
            </a:pPr>
            <a:r>
              <a:rPr lang="en-US" sz="2800" dirty="0">
                <a:solidFill>
                  <a:schemeClr val="accent6">
                    <a:lumMod val="60000"/>
                    <a:lumOff val="40000"/>
                  </a:schemeClr>
                </a:solidFill>
                <a:latin typeface="Arial" panose="020B0604020202020204" pitchFamily="34" charset="0"/>
                <a:cs typeface="Arial" panose="020B0604020202020204" pitchFamily="34" charset="0"/>
              </a:rPr>
              <a:t>New Insights of design thinking concepts to improve organizational performance</a:t>
            </a:r>
          </a:p>
          <a:p>
            <a:pPr marL="457200" indent="-457200">
              <a:buFont typeface="Wingdings" panose="05000000000000000000" pitchFamily="2" charset="2"/>
              <a:buChar char="ü"/>
            </a:pPr>
            <a:r>
              <a:rPr lang="en-US" sz="2800" dirty="0">
                <a:solidFill>
                  <a:schemeClr val="accent6">
                    <a:lumMod val="60000"/>
                    <a:lumOff val="40000"/>
                  </a:schemeClr>
                </a:solidFill>
                <a:latin typeface="Arial" panose="020B0604020202020204" pitchFamily="34" charset="0"/>
                <a:cs typeface="Arial" panose="020B0604020202020204" pitchFamily="34" charset="0"/>
              </a:rPr>
              <a:t>Solutions to solve complex challenges through the process of structured design thinking</a:t>
            </a:r>
          </a:p>
          <a:p>
            <a:pPr marL="457200" indent="-457200">
              <a:buFont typeface="Wingdings" panose="05000000000000000000" pitchFamily="2" charset="2"/>
              <a:buChar char="ü"/>
            </a:pPr>
            <a:r>
              <a:rPr lang="en-US" sz="2800" dirty="0">
                <a:solidFill>
                  <a:schemeClr val="accent6">
                    <a:lumMod val="60000"/>
                    <a:lumOff val="40000"/>
                  </a:schemeClr>
                </a:solidFill>
                <a:latin typeface="Arial" panose="020B0604020202020204" pitchFamily="34" charset="0"/>
                <a:cs typeface="Arial" panose="020B0604020202020204" pitchFamily="34" charset="0"/>
              </a:rPr>
              <a:t>Drive better results by combining design thinking with analytical decision making.</a:t>
            </a:r>
            <a:endParaRPr lang="en-US" sz="1600" dirty="0">
              <a:solidFill>
                <a:schemeClr val="accent6">
                  <a:lumMod val="60000"/>
                  <a:lumOff val="40000"/>
                </a:schemeClr>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ü"/>
            </a:pPr>
            <a:r>
              <a:rPr lang="en-US" sz="2800" dirty="0">
                <a:solidFill>
                  <a:schemeClr val="accent6">
                    <a:lumMod val="60000"/>
                    <a:lumOff val="40000"/>
                  </a:schemeClr>
                </a:solidFill>
                <a:latin typeface="Arial" panose="020B0604020202020204" pitchFamily="34" charset="0"/>
                <a:cs typeface="Arial" panose="020B0604020202020204" pitchFamily="34" charset="0"/>
              </a:rPr>
              <a:t>Framework for building an environment that fosters creativity.</a:t>
            </a:r>
            <a:endParaRPr lang="en-US" sz="1600" dirty="0">
              <a:solidFill>
                <a:schemeClr val="accent6">
                  <a:lumMod val="60000"/>
                  <a:lumOff val="40000"/>
                </a:schemeClr>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ü"/>
            </a:pPr>
            <a:r>
              <a:rPr lang="en-US" sz="2800" dirty="0">
                <a:solidFill>
                  <a:schemeClr val="accent6">
                    <a:lumMod val="60000"/>
                    <a:lumOff val="40000"/>
                  </a:schemeClr>
                </a:solidFill>
                <a:latin typeface="Arial" panose="020B0604020202020204" pitchFamily="34" charset="0"/>
                <a:cs typeface="Arial" panose="020B0604020202020204" pitchFamily="34" charset="0"/>
              </a:rPr>
              <a:t>New ways to collaborate across all functions of the   organization</a:t>
            </a:r>
          </a:p>
        </p:txBody>
      </p:sp>
      <p:pic>
        <p:nvPicPr>
          <p:cNvPr id="5"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161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FEA1ED-7777-4D69-884E-17158FB21C89}"/>
              </a:ext>
            </a:extLst>
          </p:cNvPr>
          <p:cNvSpPr txBox="1">
            <a:spLocks/>
          </p:cNvSpPr>
          <p:nvPr/>
        </p:nvSpPr>
        <p:spPr>
          <a:xfrm>
            <a:off x="574765" y="2132386"/>
            <a:ext cx="11331037" cy="19916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accent4">
                    <a:lumMod val="60000"/>
                    <a:lumOff val="4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How does an organization keep its products relevant, engagement and meaningful to take care of its customers?</a:t>
            </a:r>
            <a:endParaRPr lang="en-US" sz="4000" dirty="0">
              <a:solidFill>
                <a:schemeClr val="accent4">
                  <a:lumMod val="60000"/>
                  <a:lumOff val="4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699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6">
            <a:extLst>
              <a:ext uri="{FF2B5EF4-FFF2-40B4-BE49-F238E27FC236}">
                <a16:creationId xmlns:a16="http://schemas.microsoft.com/office/drawing/2014/main" id="{36C46288-D777-495F-AE4E-CC002CAB9864}"/>
              </a:ext>
            </a:extLst>
          </p:cNvPr>
          <p:cNvSpPr txBox="1">
            <a:spLocks/>
          </p:cNvSpPr>
          <p:nvPr/>
        </p:nvSpPr>
        <p:spPr>
          <a:xfrm>
            <a:off x="1188720" y="1776548"/>
            <a:ext cx="9966960" cy="25878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latin typeface="Arial" panose="020B0604020202020204" pitchFamily="34" charset="0"/>
                <a:cs typeface="Arial" panose="020B0604020202020204" pitchFamily="34" charset="0"/>
              </a:rPr>
              <a:t>To help meet these challenges, an approach known as "Design Thinking" is playing a greater role in finding meaningful pathways its process and tools are increasingly being adopted in organizational innovation initiatives. Design Thinking is a </a:t>
            </a:r>
            <a:r>
              <a:rPr lang="en-US" dirty="0">
                <a:solidFill>
                  <a:srgbClr val="FFC000"/>
                </a:solidFill>
                <a:latin typeface="Arial" panose="020B0604020202020204" pitchFamily="34" charset="0"/>
                <a:cs typeface="Arial" panose="020B0604020202020204" pitchFamily="34" charset="0"/>
              </a:rPr>
              <a:t>human-focused</a:t>
            </a:r>
            <a:r>
              <a:rPr lang="en-US" dirty="0">
                <a:solidFill>
                  <a:schemeClr val="bg1"/>
                </a:solidFill>
                <a:latin typeface="Arial" panose="020B0604020202020204" pitchFamily="34" charset="0"/>
                <a:cs typeface="Arial" panose="020B0604020202020204" pitchFamily="34" charset="0"/>
              </a:rPr>
              <a:t>, </a:t>
            </a:r>
            <a:r>
              <a:rPr lang="en-US" dirty="0">
                <a:solidFill>
                  <a:srgbClr val="FFC000"/>
                </a:solidFill>
                <a:latin typeface="Arial" panose="020B0604020202020204" pitchFamily="34" charset="0"/>
                <a:cs typeface="Arial" panose="020B0604020202020204" pitchFamily="34" charset="0"/>
              </a:rPr>
              <a:t>customer-centric</a:t>
            </a:r>
            <a:r>
              <a:rPr lang="en-US" dirty="0">
                <a:solidFill>
                  <a:schemeClr val="bg1"/>
                </a:solidFill>
                <a:latin typeface="Arial" panose="020B0604020202020204" pitchFamily="34" charset="0"/>
                <a:cs typeface="Arial" panose="020B0604020202020204" pitchFamily="34" charset="0"/>
              </a:rPr>
              <a:t> and </a:t>
            </a:r>
            <a:r>
              <a:rPr lang="en-US" dirty="0">
                <a:solidFill>
                  <a:srgbClr val="FFC000"/>
                </a:solidFill>
                <a:latin typeface="Arial" panose="020B0604020202020204" pitchFamily="34" charset="0"/>
                <a:cs typeface="Arial" panose="020B0604020202020204" pitchFamily="34" charset="0"/>
              </a:rPr>
              <a:t>prototype-driven</a:t>
            </a:r>
            <a:r>
              <a:rPr lang="en-US" dirty="0">
                <a:solidFill>
                  <a:schemeClr val="bg1"/>
                </a:solidFill>
                <a:latin typeface="Arial" panose="020B0604020202020204" pitchFamily="34" charset="0"/>
                <a:cs typeface="Arial" panose="020B0604020202020204" pitchFamily="34" charset="0"/>
              </a:rPr>
              <a:t> innovative design process.</a:t>
            </a:r>
          </a:p>
          <a:p>
            <a:pPr marL="0" indent="0" algn="ctr">
              <a:buNone/>
            </a:pPr>
            <a:endParaRPr lang="en-US" dirty="0">
              <a:solidFill>
                <a:schemeClr val="bg1"/>
              </a:solidFill>
              <a:latin typeface="Arial" panose="020B0604020202020204" pitchFamily="34" charset="0"/>
              <a:cs typeface="Arial" panose="020B0604020202020204" pitchFamily="34" charset="0"/>
            </a:endParaRPr>
          </a:p>
        </p:txBody>
      </p:sp>
      <p:pic>
        <p:nvPicPr>
          <p:cNvPr id="5"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89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D42FB6-DF43-4CDB-AA93-8221C60B862D}"/>
              </a:ext>
            </a:extLst>
          </p:cNvPr>
          <p:cNvSpPr/>
          <p:nvPr/>
        </p:nvSpPr>
        <p:spPr>
          <a:xfrm>
            <a:off x="1018903" y="1573950"/>
            <a:ext cx="10219507" cy="3416320"/>
          </a:xfrm>
          <a:prstGeom prst="rect">
            <a:avLst/>
          </a:prstGeom>
        </p:spPr>
        <p:txBody>
          <a:bodyPr wrap="square">
            <a:spAutoFit/>
          </a:bodyPr>
          <a:lstStyle/>
          <a:p>
            <a:pPr algn="ctr"/>
            <a:r>
              <a:rPr lang="en-US" sz="3600" dirty="0">
                <a:solidFill>
                  <a:schemeClr val="bg1"/>
                </a:solidFill>
                <a:latin typeface="Arial" panose="020B0604020202020204" pitchFamily="34" charset="0"/>
                <a:cs typeface="Arial" panose="020B0604020202020204" pitchFamily="34" charset="0"/>
              </a:rPr>
              <a:t>Some of the world’s leading brands, such as Apple, Google, Samsung, GE, have rapidly adopted the Design Thinking approach and Design Thinking is being taught at leading universities around the world, including d.school, Stanford, Harvard and MIT.</a:t>
            </a:r>
          </a:p>
        </p:txBody>
      </p:sp>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a:solidFill>
                  <a:srgbClr val="FFC000"/>
                </a:solidFill>
                <a:latin typeface="Arial" panose="020B0604020202020204" pitchFamily="34" charset="0"/>
                <a:cs typeface="Arial" panose="020B0604020202020204" pitchFamily="34" charset="0"/>
              </a:rPr>
              <a:t>Examples</a:t>
            </a: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758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a:solidFill>
                  <a:srgbClr val="FFC000"/>
                </a:solidFill>
                <a:latin typeface="Arial" panose="020B0604020202020204" pitchFamily="34" charset="0"/>
                <a:cs typeface="Arial" panose="020B0604020202020204" pitchFamily="34" charset="0"/>
              </a:rPr>
              <a:t>Design Thinking Process</a:t>
            </a:r>
          </a:p>
        </p:txBody>
      </p:sp>
      <p:pic>
        <p:nvPicPr>
          <p:cNvPr id="6" name="Picture 5">
            <a:extLst>
              <a:ext uri="{FF2B5EF4-FFF2-40B4-BE49-F238E27FC236}">
                <a16:creationId xmlns:a16="http://schemas.microsoft.com/office/drawing/2014/main" id="{B9E2D986-CCB8-402F-98B0-DA0DB5B6AD5F}"/>
              </a:ext>
            </a:extLst>
          </p:cNvPr>
          <p:cNvPicPr>
            <a:picLocks noChangeAspect="1"/>
          </p:cNvPicPr>
          <p:nvPr/>
        </p:nvPicPr>
        <p:blipFill rotWithShape="1">
          <a:blip r:embed="rId2">
            <a:extLst>
              <a:ext uri="{28A0092B-C50C-407E-A947-70E740481C1C}">
                <a14:useLocalDpi xmlns:a14="http://schemas.microsoft.com/office/drawing/2010/main" val="0"/>
              </a:ext>
            </a:extLst>
          </a:blip>
          <a:srcRect t="10682" b="3712"/>
          <a:stretch/>
        </p:blipFill>
        <p:spPr>
          <a:xfrm>
            <a:off x="0" y="1959430"/>
            <a:ext cx="12223114" cy="4402182"/>
          </a:xfrm>
          <a:prstGeom prst="rect">
            <a:avLst/>
          </a:prstGeom>
        </p:spPr>
      </p:pic>
    </p:spTree>
    <p:extLst>
      <p:ext uri="{BB962C8B-B14F-4D97-AF65-F5344CB8AC3E}">
        <p14:creationId xmlns:p14="http://schemas.microsoft.com/office/powerpoint/2010/main" val="2994569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1" y="0"/>
            <a:ext cx="12083142" cy="849085"/>
          </a:xfrm>
          <a:noFill/>
        </p:spPr>
        <p:txBody>
          <a:bodyPr vert="horz" lIns="91440" tIns="45720" rIns="91440" bIns="45720" rtlCol="0">
            <a:noAutofit/>
          </a:bodyPr>
          <a:lstStyle/>
          <a:p>
            <a:pPr marL="0" indent="0" algn="ctr">
              <a:lnSpc>
                <a:spcPts val="4851"/>
              </a:lnSpc>
              <a:buNone/>
            </a:pPr>
            <a:r>
              <a:rPr lang="en-US" sz="3600" spc="-91" dirty="0">
                <a:solidFill>
                  <a:srgbClr val="FEC700"/>
                </a:solidFill>
              </a:rPr>
              <a:t>Introduction to Design Thinking </a:t>
            </a: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3"/>
          <a:stretch>
            <a:fillRect/>
          </a:stretch>
        </p:blipFill>
        <p:spPr>
          <a:xfrm>
            <a:off x="1696316" y="1316181"/>
            <a:ext cx="8320520" cy="5019303"/>
          </a:xfrm>
          <a:prstGeom prst="rect">
            <a:avLst/>
          </a:prstGeom>
        </p:spPr>
      </p:pic>
    </p:spTree>
    <p:extLst>
      <p:ext uri="{BB962C8B-B14F-4D97-AF65-F5344CB8AC3E}">
        <p14:creationId xmlns:p14="http://schemas.microsoft.com/office/powerpoint/2010/main" val="434084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D42FB6-DF43-4CDB-AA93-8221C60B862D}"/>
              </a:ext>
            </a:extLst>
          </p:cNvPr>
          <p:cNvSpPr/>
          <p:nvPr/>
        </p:nvSpPr>
        <p:spPr>
          <a:xfrm>
            <a:off x="413656" y="1602164"/>
            <a:ext cx="11272251" cy="3970318"/>
          </a:xfrm>
          <a:prstGeom prst="rect">
            <a:avLst/>
          </a:prstGeom>
        </p:spPr>
        <p:txBody>
          <a:bodyPr wrap="square">
            <a:spAutoFit/>
          </a:bodyPr>
          <a:lstStyle/>
          <a:p>
            <a:pPr algn="ctr"/>
            <a:r>
              <a:rPr lang="en-US" sz="3200" dirty="0">
                <a:solidFill>
                  <a:schemeClr val="bg1"/>
                </a:solidFill>
              </a:rPr>
              <a:t>The ability to understand and share the feelings of another </a:t>
            </a:r>
          </a:p>
          <a:p>
            <a:pPr algn="ctr"/>
            <a:r>
              <a:rPr lang="en-US" sz="3200" dirty="0">
                <a:solidFill>
                  <a:schemeClr val="bg1"/>
                </a:solidFill>
              </a:rPr>
              <a:t>Ability to sense other people's emotions, coupled with the ability to imagine what someone else might be thinking or feeling</a:t>
            </a:r>
          </a:p>
          <a:p>
            <a:pPr algn="ctr"/>
            <a:endParaRPr lang="en-US" sz="2800" dirty="0">
              <a:solidFill>
                <a:schemeClr val="bg1"/>
              </a:solidFill>
            </a:endParaRPr>
          </a:p>
          <a:p>
            <a:pPr algn="ctr"/>
            <a:r>
              <a:rPr lang="en-US" sz="3200" dirty="0">
                <a:solidFill>
                  <a:schemeClr val="bg1"/>
                </a:solidFill>
              </a:rPr>
              <a:t>The team aims to understand the problem, typically through user research. Empathy is crucial to design thinking because it allows designers to set aside your assumptions about the world and gain insight into users and their needs.</a:t>
            </a:r>
          </a:p>
        </p:txBody>
      </p:sp>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a:solidFill>
                  <a:srgbClr val="FFC000"/>
                </a:solidFill>
                <a:latin typeface="Arial" panose="020B0604020202020204" pitchFamily="34" charset="0"/>
                <a:cs typeface="Arial" panose="020B0604020202020204" pitchFamily="34" charset="0"/>
              </a:rPr>
              <a:t>Empathize</a:t>
            </a:r>
            <a:r>
              <a:rPr lang="en-US" sz="4000" b="1" dirty="0">
                <a:solidFill>
                  <a:srgbClr val="00B050"/>
                </a:solidFill>
              </a:rPr>
              <a:t>—Research Users' Needs</a:t>
            </a: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536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D42FB6-DF43-4CDB-AA93-8221C60B862D}"/>
              </a:ext>
            </a:extLst>
          </p:cNvPr>
          <p:cNvSpPr/>
          <p:nvPr/>
        </p:nvSpPr>
        <p:spPr>
          <a:xfrm>
            <a:off x="0" y="1407270"/>
            <a:ext cx="12017828" cy="4457952"/>
          </a:xfrm>
          <a:prstGeom prst="rect">
            <a:avLst/>
          </a:prstGeom>
        </p:spPr>
        <p:txBody>
          <a:bodyPr wrap="square">
            <a:spAutoFit/>
          </a:bodyPr>
          <a:lstStyle/>
          <a:p>
            <a:pPr marL="647700" marR="262890" indent="-342900">
              <a:lnSpc>
                <a:spcPct val="150000"/>
              </a:lnSpc>
              <a:buFont typeface="Wingdings" panose="05000000000000000000" pitchFamily="2" charset="2"/>
              <a:buChar char="v"/>
            </a:pPr>
            <a:r>
              <a:rPr lang="en-US" sz="2400" dirty="0">
                <a:solidFill>
                  <a:schemeClr val="bg1"/>
                </a:solidFill>
                <a:effectLst/>
                <a:latin typeface="Times New Roman" panose="02020603050405020304" pitchFamily="18" charset="0"/>
                <a:ea typeface="Times New Roman" panose="02020603050405020304" pitchFamily="18" charset="0"/>
              </a:rPr>
              <a:t>Gain an empathic understanding </a:t>
            </a:r>
            <a:r>
              <a:rPr lang="en-US" sz="2400" spc="20" dirty="0">
                <a:solidFill>
                  <a:schemeClr val="bg1"/>
                </a:solidFill>
                <a:effectLst/>
                <a:latin typeface="Times New Roman" panose="02020603050405020304" pitchFamily="18" charset="0"/>
                <a:ea typeface="Times New Roman" panose="02020603050405020304" pitchFamily="18" charset="0"/>
              </a:rPr>
              <a:t>of </a:t>
            </a:r>
            <a:r>
              <a:rPr lang="en-US" sz="2400" dirty="0">
                <a:solidFill>
                  <a:schemeClr val="bg1"/>
                </a:solidFill>
                <a:effectLst/>
                <a:latin typeface="Times New Roman" panose="02020603050405020304" pitchFamily="18" charset="0"/>
                <a:ea typeface="Times New Roman" panose="02020603050405020304" pitchFamily="18" charset="0"/>
              </a:rPr>
              <a:t>the problem you are trying </a:t>
            </a:r>
            <a:r>
              <a:rPr lang="en-US" sz="2400" spc="10" dirty="0">
                <a:solidFill>
                  <a:schemeClr val="bg1"/>
                </a:solidFill>
                <a:effectLst/>
                <a:latin typeface="Times New Roman" panose="02020603050405020304" pitchFamily="18" charset="0"/>
                <a:ea typeface="Times New Roman" panose="02020603050405020304" pitchFamily="18" charset="0"/>
              </a:rPr>
              <a:t>to </a:t>
            </a:r>
            <a:r>
              <a:rPr lang="en-US" sz="2400" dirty="0">
                <a:solidFill>
                  <a:schemeClr val="bg1"/>
                </a:solidFill>
                <a:effectLst/>
                <a:latin typeface="Times New Roman" panose="02020603050405020304" pitchFamily="18" charset="0"/>
                <a:ea typeface="Times New Roman" panose="02020603050405020304" pitchFamily="18" charset="0"/>
              </a:rPr>
              <a:t>solve. </a:t>
            </a:r>
          </a:p>
          <a:p>
            <a:pPr marL="647700" marR="262890" indent="-342900">
              <a:lnSpc>
                <a:spcPct val="150000"/>
              </a:lnSpc>
              <a:buFont typeface="Wingdings" panose="05000000000000000000" pitchFamily="2" charset="2"/>
              <a:buChar char="v"/>
            </a:pPr>
            <a:r>
              <a:rPr lang="en-US" sz="2400" dirty="0">
                <a:solidFill>
                  <a:schemeClr val="bg1"/>
                </a:solidFill>
                <a:effectLst/>
                <a:latin typeface="Times New Roman" panose="02020603050405020304" pitchFamily="18" charset="0"/>
                <a:ea typeface="Times New Roman" panose="02020603050405020304" pitchFamily="18" charset="0"/>
              </a:rPr>
              <a:t>Consulting experts to </a:t>
            </a:r>
            <a:r>
              <a:rPr lang="en-US" sz="2400" spc="-20" dirty="0">
                <a:solidFill>
                  <a:schemeClr val="bg1"/>
                </a:solidFill>
                <a:effectLst/>
                <a:latin typeface="Times New Roman" panose="02020603050405020304" pitchFamily="18" charset="0"/>
                <a:ea typeface="Times New Roman" panose="02020603050405020304" pitchFamily="18" charset="0"/>
              </a:rPr>
              <a:t>find</a:t>
            </a:r>
            <a:r>
              <a:rPr lang="en-US" sz="2400" spc="260" dirty="0">
                <a:solidFill>
                  <a:schemeClr val="bg1"/>
                </a:solidFill>
                <a:effectLst/>
                <a:latin typeface="Times New Roman" panose="02020603050405020304" pitchFamily="18" charset="0"/>
                <a:ea typeface="Times New Roman" panose="02020603050405020304" pitchFamily="18" charset="0"/>
              </a:rPr>
              <a:t> </a:t>
            </a:r>
            <a:r>
              <a:rPr lang="en-US" sz="2400" dirty="0">
                <a:solidFill>
                  <a:schemeClr val="bg1"/>
                </a:solidFill>
                <a:effectLst/>
                <a:latin typeface="Times New Roman" panose="02020603050405020304" pitchFamily="18" charset="0"/>
                <a:ea typeface="Times New Roman" panose="02020603050405020304" pitchFamily="18" charset="0"/>
              </a:rPr>
              <a:t>out more about the area of concern through observing</a:t>
            </a:r>
          </a:p>
          <a:p>
            <a:pPr marL="647700" marR="262890" indent="-342900">
              <a:lnSpc>
                <a:spcPct val="150000"/>
              </a:lnSpc>
              <a:buFont typeface="Wingdings" panose="05000000000000000000" pitchFamily="2" charset="2"/>
              <a:buChar char="v"/>
            </a:pPr>
            <a:r>
              <a:rPr lang="en-US" sz="2400" dirty="0">
                <a:solidFill>
                  <a:schemeClr val="bg1"/>
                </a:solidFill>
                <a:latin typeface="Times New Roman" panose="02020603050405020304" pitchFamily="18" charset="0"/>
                <a:ea typeface="Times New Roman" panose="02020603050405020304" pitchFamily="18" charset="0"/>
              </a:rPr>
              <a:t>E</a:t>
            </a:r>
            <a:r>
              <a:rPr lang="en-US" sz="2400" dirty="0">
                <a:solidFill>
                  <a:schemeClr val="bg1"/>
                </a:solidFill>
                <a:effectLst/>
                <a:latin typeface="Times New Roman" panose="02020603050405020304" pitchFamily="18" charset="0"/>
                <a:ea typeface="Times New Roman" panose="02020603050405020304" pitchFamily="18" charset="0"/>
              </a:rPr>
              <a:t>ngaging and empathizing with people </a:t>
            </a:r>
            <a:r>
              <a:rPr lang="en-US" sz="2400" spc="10" dirty="0">
                <a:solidFill>
                  <a:schemeClr val="bg1"/>
                </a:solidFill>
                <a:effectLst/>
                <a:latin typeface="Times New Roman" panose="02020603050405020304" pitchFamily="18" charset="0"/>
                <a:ea typeface="Times New Roman" panose="02020603050405020304" pitchFamily="18" charset="0"/>
              </a:rPr>
              <a:t>to </a:t>
            </a:r>
            <a:r>
              <a:rPr lang="en-US" sz="2400" dirty="0">
                <a:solidFill>
                  <a:schemeClr val="bg1"/>
                </a:solidFill>
                <a:effectLst/>
                <a:latin typeface="Times New Roman" panose="02020603050405020304" pitchFamily="18" charset="0"/>
                <a:ea typeface="Times New Roman" panose="02020603050405020304" pitchFamily="18" charset="0"/>
              </a:rPr>
              <a:t>understand their experiences and motivations</a:t>
            </a:r>
          </a:p>
          <a:p>
            <a:pPr marL="647700" marR="262890" indent="-342900">
              <a:lnSpc>
                <a:spcPct val="150000"/>
              </a:lnSpc>
              <a:buFont typeface="Wingdings" panose="05000000000000000000" pitchFamily="2" charset="2"/>
              <a:buChar char="v"/>
            </a:pPr>
            <a:r>
              <a:rPr lang="en-US" sz="2400" dirty="0">
                <a:solidFill>
                  <a:schemeClr val="bg1"/>
                </a:solidFill>
                <a:latin typeface="Times New Roman" panose="02020603050405020304" pitchFamily="18" charset="0"/>
                <a:ea typeface="Times New Roman" panose="02020603050405020304" pitchFamily="18" charset="0"/>
              </a:rPr>
              <a:t>I</a:t>
            </a:r>
            <a:r>
              <a:rPr lang="en-US" sz="2400" dirty="0">
                <a:solidFill>
                  <a:schemeClr val="bg1"/>
                </a:solidFill>
                <a:effectLst/>
                <a:latin typeface="Times New Roman" panose="02020603050405020304" pitchFamily="18" charset="0"/>
                <a:ea typeface="Times New Roman" panose="02020603050405020304" pitchFamily="18" charset="0"/>
              </a:rPr>
              <a:t>mmersing yourself </a:t>
            </a:r>
            <a:r>
              <a:rPr lang="en-US" sz="2400" spc="-15" dirty="0">
                <a:solidFill>
                  <a:schemeClr val="bg1"/>
                </a:solidFill>
                <a:effectLst/>
                <a:latin typeface="Times New Roman" panose="02020603050405020304" pitchFamily="18" charset="0"/>
                <a:ea typeface="Times New Roman" panose="02020603050405020304" pitchFamily="18" charset="0"/>
              </a:rPr>
              <a:t>in </a:t>
            </a:r>
            <a:r>
              <a:rPr lang="en-US" sz="2400" dirty="0">
                <a:solidFill>
                  <a:schemeClr val="bg1"/>
                </a:solidFill>
                <a:effectLst/>
                <a:latin typeface="Times New Roman" panose="02020603050405020304" pitchFamily="18" charset="0"/>
                <a:ea typeface="Times New Roman" panose="02020603050405020304" pitchFamily="18" charset="0"/>
              </a:rPr>
              <a:t>the physical environment so you can gain a deeper personal 	understanding of the issues involved. </a:t>
            </a:r>
          </a:p>
          <a:p>
            <a:pPr marL="647700" marR="262890" indent="-342900">
              <a:lnSpc>
                <a:spcPct val="150000"/>
              </a:lnSpc>
              <a:buFont typeface="Wingdings" panose="05000000000000000000" pitchFamily="2" charset="2"/>
              <a:buChar char="v"/>
            </a:pPr>
            <a:r>
              <a:rPr lang="en-US" sz="2400" u="none" strike="noStrike" dirty="0">
                <a:solidFill>
                  <a:schemeClr val="bg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Empathy </a:t>
            </a:r>
            <a:r>
              <a:rPr lang="en-US" sz="2400" spc="-15" dirty="0">
                <a:solidFill>
                  <a:schemeClr val="bg1"/>
                </a:solidFill>
                <a:effectLst/>
                <a:latin typeface="Times New Roman" panose="02020603050405020304" pitchFamily="18" charset="0"/>
                <a:ea typeface="Times New Roman" panose="02020603050405020304" pitchFamily="18" charset="0"/>
              </a:rPr>
              <a:t>is </a:t>
            </a:r>
            <a:r>
              <a:rPr lang="en-US" sz="2400" dirty="0">
                <a:solidFill>
                  <a:schemeClr val="bg1"/>
                </a:solidFill>
                <a:effectLst/>
                <a:latin typeface="Times New Roman" panose="02020603050405020304" pitchFamily="18" charset="0"/>
                <a:ea typeface="Times New Roman" panose="02020603050405020304" pitchFamily="18" charset="0"/>
              </a:rPr>
              <a:t>crucial </a:t>
            </a:r>
            <a:r>
              <a:rPr lang="en-US" sz="2400" spc="10" dirty="0">
                <a:solidFill>
                  <a:schemeClr val="bg1"/>
                </a:solidFill>
                <a:effectLst/>
                <a:latin typeface="Times New Roman" panose="02020603050405020304" pitchFamily="18" charset="0"/>
                <a:ea typeface="Times New Roman" panose="02020603050405020304" pitchFamily="18" charset="0"/>
              </a:rPr>
              <a:t>to </a:t>
            </a:r>
            <a:r>
              <a:rPr lang="en-US" sz="2400" dirty="0">
                <a:solidFill>
                  <a:schemeClr val="bg1"/>
                </a:solidFill>
                <a:effectLst/>
                <a:latin typeface="Times New Roman" panose="02020603050405020304" pitchFamily="18" charset="0"/>
                <a:ea typeface="Times New Roman" panose="02020603050405020304" pitchFamily="18" charset="0"/>
              </a:rPr>
              <a:t>a human-centered </a:t>
            </a:r>
            <a:r>
              <a:rPr lang="en-US" sz="2400" u="none" strike="noStrike" dirty="0">
                <a:solidFill>
                  <a:schemeClr val="bg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design</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u="none" strike="noStrike" dirty="0">
                <a:solidFill>
                  <a:schemeClr val="bg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process </a:t>
            </a:r>
            <a:r>
              <a:rPr lang="en-US" sz="2400" dirty="0">
                <a:solidFill>
                  <a:schemeClr val="bg1"/>
                </a:solidFill>
                <a:effectLst/>
                <a:latin typeface="Times New Roman" panose="02020603050405020304" pitchFamily="18" charset="0"/>
                <a:ea typeface="Times New Roman" panose="02020603050405020304" pitchFamily="18" charset="0"/>
              </a:rPr>
              <a:t>such as Design Thinking, and empathy allows design thinkers to set aside their own </a:t>
            </a:r>
            <a:r>
              <a:rPr lang="en-US" sz="2400" u="none" strike="noStrike" dirty="0">
                <a:solidFill>
                  <a:schemeClr val="bg1"/>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assumptions </a:t>
            </a:r>
            <a:r>
              <a:rPr lang="en-US" sz="2400" dirty="0">
                <a:solidFill>
                  <a:schemeClr val="bg1"/>
                </a:solidFill>
                <a:effectLst/>
                <a:latin typeface="Times New Roman" panose="02020603050405020304" pitchFamily="18" charset="0"/>
                <a:ea typeface="Times New Roman" panose="02020603050405020304" pitchFamily="18" charset="0"/>
              </a:rPr>
              <a:t>about the world </a:t>
            </a:r>
            <a:r>
              <a:rPr lang="en-US" sz="2400" spc="-15" dirty="0">
                <a:solidFill>
                  <a:schemeClr val="bg1"/>
                </a:solidFill>
                <a:effectLst/>
                <a:latin typeface="Times New Roman" panose="02020603050405020304" pitchFamily="18" charset="0"/>
                <a:ea typeface="Times New Roman" panose="02020603050405020304" pitchFamily="18" charset="0"/>
              </a:rPr>
              <a:t>in </a:t>
            </a:r>
            <a:r>
              <a:rPr lang="en-US" sz="2400" dirty="0">
                <a:solidFill>
                  <a:schemeClr val="bg1"/>
                </a:solidFill>
                <a:effectLst/>
                <a:latin typeface="Times New Roman" panose="02020603050405020304" pitchFamily="18" charset="0"/>
                <a:ea typeface="Times New Roman" panose="02020603050405020304" pitchFamily="18" charset="0"/>
              </a:rPr>
              <a:t>order to gain insight into users and their needs.</a:t>
            </a:r>
          </a:p>
        </p:txBody>
      </p:sp>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a:solidFill>
                  <a:srgbClr val="FFC000"/>
                </a:solidFill>
                <a:latin typeface="Arial" panose="020B0604020202020204" pitchFamily="34" charset="0"/>
                <a:cs typeface="Arial" panose="020B0604020202020204" pitchFamily="34" charset="0"/>
              </a:rPr>
              <a:t>Empathize</a:t>
            </a:r>
            <a:r>
              <a:rPr lang="en-US" sz="4000" b="1" dirty="0">
                <a:solidFill>
                  <a:srgbClr val="00B050"/>
                </a:solidFill>
              </a:rPr>
              <a:t>—Research Users' Needs</a:t>
            </a:r>
          </a:p>
        </p:txBody>
      </p:sp>
      <p:pic>
        <p:nvPicPr>
          <p:cNvPr id="6" name="Picture 4" descr="10 Design Thinking Tools: Turn Creativity and Data Into Growth"/>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677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a:solidFill>
                  <a:srgbClr val="FFC000"/>
                </a:solidFill>
                <a:latin typeface="Arial" panose="020B0604020202020204" pitchFamily="34" charset="0"/>
                <a:cs typeface="Arial" panose="020B0604020202020204" pitchFamily="34" charset="0"/>
              </a:rPr>
              <a:t>Empathy</a:t>
            </a: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Symbol zastępczy zawartości 3"/>
          <p:cNvGraphicFramePr>
            <a:graphicFrameLocks/>
          </p:cNvGraphicFramePr>
          <p:nvPr>
            <p:extLst>
              <p:ext uri="{D42A27DB-BD31-4B8C-83A1-F6EECF244321}">
                <p14:modId xmlns:p14="http://schemas.microsoft.com/office/powerpoint/2010/main" val="3518267573"/>
              </p:ext>
            </p:extLst>
          </p:nvPr>
        </p:nvGraphicFramePr>
        <p:xfrm>
          <a:off x="554809" y="1561510"/>
          <a:ext cx="11321865" cy="4303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Elipsa 5"/>
          <p:cNvSpPr/>
          <p:nvPr/>
        </p:nvSpPr>
        <p:spPr>
          <a:xfrm>
            <a:off x="811358" y="3192345"/>
            <a:ext cx="1733456" cy="783266"/>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l-PL" sz="1600" b="1" dirty="0" err="1"/>
              <a:t>Sticky</a:t>
            </a:r>
            <a:r>
              <a:rPr lang="pl-PL" sz="1600" b="1" dirty="0"/>
              <a:t> notes</a:t>
            </a:r>
          </a:p>
        </p:txBody>
      </p:sp>
      <p:sp>
        <p:nvSpPr>
          <p:cNvPr id="9" name="Elipsa 6"/>
          <p:cNvSpPr/>
          <p:nvPr/>
        </p:nvSpPr>
        <p:spPr>
          <a:xfrm>
            <a:off x="7733501" y="3731062"/>
            <a:ext cx="3189767" cy="122274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t>Analysis of the environment and needs in the context of functionality</a:t>
            </a:r>
            <a:endParaRPr lang="pl-PL" sz="1400" b="1" dirty="0"/>
          </a:p>
        </p:txBody>
      </p:sp>
      <p:sp>
        <p:nvSpPr>
          <p:cNvPr id="10" name="Elipsa 7"/>
          <p:cNvSpPr/>
          <p:nvPr/>
        </p:nvSpPr>
        <p:spPr>
          <a:xfrm>
            <a:off x="1130334" y="4705712"/>
            <a:ext cx="1754722" cy="935665"/>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l-PL" sz="1600" b="1" dirty="0"/>
              <a:t>Whiteboard</a:t>
            </a:r>
          </a:p>
        </p:txBody>
      </p:sp>
      <p:sp>
        <p:nvSpPr>
          <p:cNvPr id="11" name="Elipsa 4"/>
          <p:cNvSpPr/>
          <p:nvPr/>
        </p:nvSpPr>
        <p:spPr>
          <a:xfrm>
            <a:off x="9568953" y="2453276"/>
            <a:ext cx="1885855" cy="935665"/>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l-PL" sz="1600" b="1" dirty="0"/>
              <a:t>Ethnographic interviews</a:t>
            </a:r>
          </a:p>
        </p:txBody>
      </p:sp>
    </p:spTree>
    <p:extLst>
      <p:ext uri="{BB962C8B-B14F-4D97-AF65-F5344CB8AC3E}">
        <p14:creationId xmlns:p14="http://schemas.microsoft.com/office/powerpoint/2010/main" val="3321031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D42FB6-DF43-4CDB-AA93-8221C60B862D}"/>
              </a:ext>
            </a:extLst>
          </p:cNvPr>
          <p:cNvSpPr/>
          <p:nvPr/>
        </p:nvSpPr>
        <p:spPr>
          <a:xfrm>
            <a:off x="1018903" y="1573950"/>
            <a:ext cx="10219507" cy="3785652"/>
          </a:xfrm>
          <a:prstGeom prst="rect">
            <a:avLst/>
          </a:prstGeom>
        </p:spPr>
        <p:txBody>
          <a:bodyPr wrap="square">
            <a:spAutoFit/>
          </a:bodyPr>
          <a:lstStyle/>
          <a:p>
            <a:pPr algn="ctr"/>
            <a:r>
              <a:rPr lang="en-US" sz="4000" dirty="0">
                <a:solidFill>
                  <a:schemeClr val="bg1"/>
                </a:solidFill>
              </a:rPr>
              <a:t>Once the team accumulates the information, they analyze the observations and synthesize them to define the core problems. These definitions are called</a:t>
            </a:r>
            <a:r>
              <a:rPr lang="en-US" sz="4000" b="1" u="sng" dirty="0">
                <a:solidFill>
                  <a:schemeClr val="bg1"/>
                </a:solidFill>
              </a:rPr>
              <a:t> problem statements</a:t>
            </a:r>
            <a:r>
              <a:rPr lang="en-US" sz="4000" dirty="0">
                <a:solidFill>
                  <a:schemeClr val="bg1"/>
                </a:solidFill>
              </a:rPr>
              <a:t>. The team may create</a:t>
            </a:r>
            <a:r>
              <a:rPr lang="en-US" sz="4000" b="1" u="sng" dirty="0">
                <a:solidFill>
                  <a:schemeClr val="bg1"/>
                </a:solidFill>
              </a:rPr>
              <a:t> personas</a:t>
            </a:r>
            <a:r>
              <a:rPr lang="en-US" sz="4000" dirty="0">
                <a:solidFill>
                  <a:schemeClr val="bg1"/>
                </a:solidFill>
              </a:rPr>
              <a:t> to help keep efforts human-centered.</a:t>
            </a:r>
            <a:endParaRPr lang="en-US" sz="6600"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a:solidFill>
                  <a:srgbClr val="FFC000"/>
                </a:solidFill>
                <a:latin typeface="Arial" panose="020B0604020202020204" pitchFamily="34" charset="0"/>
                <a:cs typeface="Arial" panose="020B0604020202020204" pitchFamily="34" charset="0"/>
              </a:rPr>
              <a:t>Define</a:t>
            </a:r>
            <a:r>
              <a:rPr lang="en-US" sz="4000" b="1" dirty="0">
                <a:solidFill>
                  <a:srgbClr val="00B050"/>
                </a:solidFill>
              </a:rPr>
              <a:t>—State Users' Needs and Problems</a:t>
            </a: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479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D42FB6-DF43-4CDB-AA93-8221C60B862D}"/>
              </a:ext>
            </a:extLst>
          </p:cNvPr>
          <p:cNvSpPr/>
          <p:nvPr/>
        </p:nvSpPr>
        <p:spPr>
          <a:xfrm>
            <a:off x="1" y="1573950"/>
            <a:ext cx="11847442" cy="4524315"/>
          </a:xfrm>
          <a:prstGeom prst="rect">
            <a:avLst/>
          </a:prstGeom>
        </p:spPr>
        <p:txBody>
          <a:bodyPr wrap="square">
            <a:spAutoFit/>
          </a:bodyPr>
          <a:lstStyle/>
          <a:p>
            <a:pPr marL="762000" marR="269240" indent="-457200" algn="just">
              <a:spcBef>
                <a:spcPts val="0"/>
              </a:spcBef>
              <a:spcAft>
                <a:spcPts val="0"/>
              </a:spcAft>
              <a:buFont typeface="Wingdings" panose="05000000000000000000" pitchFamily="2" charset="2"/>
              <a:buChar char="v"/>
            </a:pPr>
            <a:r>
              <a:rPr lang="en-US" sz="3600" dirty="0">
                <a:solidFill>
                  <a:schemeClr val="bg1"/>
                </a:solidFill>
                <a:effectLst/>
                <a:latin typeface="Times New Roman" panose="02020603050405020304" pitchFamily="18" charset="0"/>
                <a:ea typeface="Times New Roman" panose="02020603050405020304" pitchFamily="18" charset="0"/>
              </a:rPr>
              <a:t>During the Define stage, you put together the information you have created and gathered during the Empathize stage. </a:t>
            </a:r>
          </a:p>
          <a:p>
            <a:pPr marL="762000" marR="269240" indent="-457200" algn="just">
              <a:spcBef>
                <a:spcPts val="0"/>
              </a:spcBef>
              <a:spcAft>
                <a:spcPts val="0"/>
              </a:spcAft>
              <a:buFont typeface="Wingdings" panose="05000000000000000000" pitchFamily="2" charset="2"/>
              <a:buChar char="v"/>
            </a:pPr>
            <a:r>
              <a:rPr lang="en-US" sz="3600" spc="-15" dirty="0">
                <a:solidFill>
                  <a:schemeClr val="bg1"/>
                </a:solidFill>
                <a:effectLst/>
                <a:latin typeface="Times New Roman" panose="02020603050405020304" pitchFamily="18" charset="0"/>
                <a:ea typeface="Times New Roman" panose="02020603050405020304" pitchFamily="18" charset="0"/>
              </a:rPr>
              <a:t>This </a:t>
            </a:r>
            <a:r>
              <a:rPr lang="en-US" sz="3600" spc="-25" dirty="0">
                <a:solidFill>
                  <a:schemeClr val="bg1"/>
                </a:solidFill>
                <a:effectLst/>
                <a:latin typeface="Times New Roman" panose="02020603050405020304" pitchFamily="18" charset="0"/>
                <a:ea typeface="Times New Roman" panose="02020603050405020304" pitchFamily="18" charset="0"/>
              </a:rPr>
              <a:t>is </a:t>
            </a:r>
            <a:r>
              <a:rPr lang="en-US" sz="3600" dirty="0">
                <a:solidFill>
                  <a:schemeClr val="bg1"/>
                </a:solidFill>
                <a:effectLst/>
                <a:latin typeface="Times New Roman" panose="02020603050405020304" pitchFamily="18" charset="0"/>
                <a:ea typeface="Times New Roman" panose="02020603050405020304" pitchFamily="18" charset="0"/>
              </a:rPr>
              <a:t>where you </a:t>
            </a:r>
            <a:r>
              <a:rPr lang="en-US" sz="3600" spc="-15" dirty="0">
                <a:solidFill>
                  <a:schemeClr val="bg1"/>
                </a:solidFill>
                <a:effectLst/>
                <a:latin typeface="Times New Roman" panose="02020603050405020304" pitchFamily="18" charset="0"/>
                <a:ea typeface="Times New Roman" panose="02020603050405020304" pitchFamily="18" charset="0"/>
              </a:rPr>
              <a:t>will </a:t>
            </a:r>
            <a:r>
              <a:rPr lang="en-US" sz="3600" dirty="0">
                <a:solidFill>
                  <a:schemeClr val="bg1"/>
                </a:solidFill>
                <a:effectLst/>
                <a:latin typeface="Times New Roman" panose="02020603050405020304" pitchFamily="18" charset="0"/>
                <a:ea typeface="Times New Roman" panose="02020603050405020304" pitchFamily="18" charset="0"/>
              </a:rPr>
              <a:t>analyze your observations and synthesize them </a:t>
            </a:r>
            <a:r>
              <a:rPr lang="en-US" sz="3600" spc="-15" dirty="0">
                <a:solidFill>
                  <a:schemeClr val="bg1"/>
                </a:solidFill>
                <a:effectLst/>
                <a:latin typeface="Times New Roman" panose="02020603050405020304" pitchFamily="18" charset="0"/>
                <a:ea typeface="Times New Roman" panose="02020603050405020304" pitchFamily="18" charset="0"/>
              </a:rPr>
              <a:t>in </a:t>
            </a:r>
            <a:r>
              <a:rPr lang="en-US" sz="3600" dirty="0">
                <a:solidFill>
                  <a:schemeClr val="bg1"/>
                </a:solidFill>
                <a:effectLst/>
                <a:latin typeface="Times New Roman" panose="02020603050405020304" pitchFamily="18" charset="0"/>
                <a:ea typeface="Times New Roman" panose="02020603050405020304" pitchFamily="18" charset="0"/>
              </a:rPr>
              <a:t>order to define the core problems that you and your team have identified up </a:t>
            </a:r>
            <a:r>
              <a:rPr lang="en-US" sz="3600" spc="10" dirty="0">
                <a:solidFill>
                  <a:schemeClr val="bg1"/>
                </a:solidFill>
                <a:effectLst/>
                <a:latin typeface="Times New Roman" panose="02020603050405020304" pitchFamily="18" charset="0"/>
                <a:ea typeface="Times New Roman" panose="02020603050405020304" pitchFamily="18" charset="0"/>
              </a:rPr>
              <a:t>to </a:t>
            </a:r>
            <a:r>
              <a:rPr lang="en-US" sz="3600" dirty="0">
                <a:solidFill>
                  <a:schemeClr val="bg1"/>
                </a:solidFill>
                <a:effectLst/>
                <a:latin typeface="Times New Roman" panose="02020603050405020304" pitchFamily="18" charset="0"/>
                <a:ea typeface="Times New Roman" panose="02020603050405020304" pitchFamily="18" charset="0"/>
              </a:rPr>
              <a:t>this point. </a:t>
            </a:r>
          </a:p>
          <a:p>
            <a:pPr marL="762000" marR="269240" indent="-457200" algn="just">
              <a:spcBef>
                <a:spcPts val="0"/>
              </a:spcBef>
              <a:spcAft>
                <a:spcPts val="0"/>
              </a:spcAft>
              <a:buFont typeface="Wingdings" panose="05000000000000000000" pitchFamily="2" charset="2"/>
              <a:buChar char="v"/>
            </a:pPr>
            <a:r>
              <a:rPr lang="en-US" sz="3600" dirty="0">
                <a:solidFill>
                  <a:schemeClr val="bg1"/>
                </a:solidFill>
                <a:effectLst/>
                <a:latin typeface="Times New Roman" panose="02020603050405020304" pitchFamily="18" charset="0"/>
                <a:ea typeface="Times New Roman" panose="02020603050405020304" pitchFamily="18" charset="0"/>
              </a:rPr>
              <a:t>You should seek to define the problem as   a </a:t>
            </a:r>
            <a:r>
              <a:rPr lang="en-US" sz="3600" u="none" strike="noStrike" dirty="0">
                <a:solidFill>
                  <a:schemeClr val="bg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problem statement </a:t>
            </a:r>
            <a:r>
              <a:rPr lang="en-US" sz="3600" spc="-15" dirty="0">
                <a:solidFill>
                  <a:schemeClr val="bg1"/>
                </a:solidFill>
                <a:effectLst/>
                <a:latin typeface="Times New Roman" panose="02020603050405020304" pitchFamily="18" charset="0"/>
                <a:ea typeface="Times New Roman" panose="02020603050405020304" pitchFamily="18" charset="0"/>
              </a:rPr>
              <a:t>in </a:t>
            </a:r>
            <a:r>
              <a:rPr lang="en-US" sz="3600" dirty="0">
                <a:solidFill>
                  <a:schemeClr val="bg1"/>
                </a:solidFill>
                <a:effectLst/>
                <a:latin typeface="Times New Roman" panose="02020603050405020304" pitchFamily="18" charset="0"/>
                <a:ea typeface="Times New Roman" panose="02020603050405020304" pitchFamily="18" charset="0"/>
              </a:rPr>
              <a:t>a human - centered</a:t>
            </a:r>
            <a:r>
              <a:rPr lang="en-US" sz="3600" spc="70" dirty="0">
                <a:solidFill>
                  <a:schemeClr val="bg1"/>
                </a:solidFill>
                <a:effectLst/>
                <a:latin typeface="Times New Roman" panose="02020603050405020304" pitchFamily="18" charset="0"/>
                <a:ea typeface="Times New Roman" panose="02020603050405020304" pitchFamily="18" charset="0"/>
              </a:rPr>
              <a:t> </a:t>
            </a:r>
            <a:r>
              <a:rPr lang="en-US" sz="3600" dirty="0">
                <a:solidFill>
                  <a:schemeClr val="bg1"/>
                </a:solidFill>
                <a:effectLst/>
                <a:latin typeface="Times New Roman" panose="02020603050405020304" pitchFamily="18" charset="0"/>
                <a:ea typeface="Times New Roman" panose="02020603050405020304" pitchFamily="18" charset="0"/>
              </a:rPr>
              <a:t>manner.</a:t>
            </a:r>
          </a:p>
        </p:txBody>
      </p:sp>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a:solidFill>
                  <a:srgbClr val="FFC000"/>
                </a:solidFill>
                <a:latin typeface="Arial" panose="020B0604020202020204" pitchFamily="34" charset="0"/>
                <a:cs typeface="Arial" panose="020B0604020202020204" pitchFamily="34" charset="0"/>
              </a:rPr>
              <a:t>Define</a:t>
            </a:r>
            <a:r>
              <a:rPr lang="en-US" sz="4000" b="1" dirty="0">
                <a:solidFill>
                  <a:srgbClr val="00B050"/>
                </a:solidFill>
              </a:rPr>
              <a:t>—State Users' Needs and Problems</a:t>
            </a:r>
          </a:p>
        </p:txBody>
      </p:sp>
      <p:pic>
        <p:nvPicPr>
          <p:cNvPr id="6" name="Picture 4" descr="10 Design Thinking Tools: Turn Creativity and Data Into Growth"/>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304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a:solidFill>
                  <a:srgbClr val="FFC000"/>
                </a:solidFill>
                <a:latin typeface="Arial" panose="020B0604020202020204" pitchFamily="34" charset="0"/>
                <a:cs typeface="Arial" panose="020B0604020202020204" pitchFamily="34" charset="0"/>
              </a:rPr>
              <a:t>Define</a:t>
            </a:r>
            <a:r>
              <a:rPr lang="en-US" sz="4000" b="1" dirty="0">
                <a:solidFill>
                  <a:srgbClr val="00B050"/>
                </a:solidFill>
              </a:rPr>
              <a:t>—State Users' Needs and Problems</a:t>
            </a: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19.png" descr="Sample user persona."/>
          <p:cNvPicPr/>
          <p:nvPr/>
        </p:nvPicPr>
        <p:blipFill>
          <a:blip r:embed="rId3" cstate="print"/>
          <a:stretch>
            <a:fillRect/>
          </a:stretch>
        </p:blipFill>
        <p:spPr>
          <a:xfrm>
            <a:off x="1502229" y="1495573"/>
            <a:ext cx="8987246" cy="4500278"/>
          </a:xfrm>
          <a:prstGeom prst="rect">
            <a:avLst/>
          </a:prstGeom>
        </p:spPr>
      </p:pic>
    </p:spTree>
    <p:extLst>
      <p:ext uri="{BB962C8B-B14F-4D97-AF65-F5344CB8AC3E}">
        <p14:creationId xmlns:p14="http://schemas.microsoft.com/office/powerpoint/2010/main" val="1983972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a:solidFill>
                  <a:srgbClr val="FFC000"/>
                </a:solidFill>
                <a:latin typeface="Arial" panose="020B0604020202020204" pitchFamily="34" charset="0"/>
                <a:cs typeface="Arial" panose="020B0604020202020204" pitchFamily="34" charset="0"/>
              </a:rPr>
              <a:t>Define</a:t>
            </a:r>
            <a:r>
              <a:rPr lang="en-US" sz="4000" b="1" dirty="0">
                <a:solidFill>
                  <a:srgbClr val="00B050"/>
                </a:solidFill>
              </a:rPr>
              <a:t>—State Users' Needs and Problems</a:t>
            </a: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t="24626" r="37201"/>
          <a:stretch/>
        </p:blipFill>
        <p:spPr>
          <a:xfrm>
            <a:off x="413656" y="1397726"/>
            <a:ext cx="7304857" cy="4095628"/>
          </a:xfrm>
          <a:prstGeom prst="rect">
            <a:avLst/>
          </a:prstGeom>
        </p:spPr>
      </p:pic>
    </p:spTree>
    <p:extLst>
      <p:ext uri="{BB962C8B-B14F-4D97-AF65-F5344CB8AC3E}">
        <p14:creationId xmlns:p14="http://schemas.microsoft.com/office/powerpoint/2010/main" val="3144703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D42FB6-DF43-4CDB-AA93-8221C60B862D}"/>
              </a:ext>
            </a:extLst>
          </p:cNvPr>
          <p:cNvSpPr/>
          <p:nvPr/>
        </p:nvSpPr>
        <p:spPr>
          <a:xfrm>
            <a:off x="1018903" y="1573950"/>
            <a:ext cx="10219507" cy="3477875"/>
          </a:xfrm>
          <a:prstGeom prst="rect">
            <a:avLst/>
          </a:prstGeom>
        </p:spPr>
        <p:txBody>
          <a:bodyPr wrap="square">
            <a:spAutoFit/>
          </a:bodyPr>
          <a:lstStyle/>
          <a:p>
            <a:pPr algn="ctr"/>
            <a:r>
              <a:rPr lang="en-US" sz="4400" dirty="0">
                <a:solidFill>
                  <a:schemeClr val="bg1"/>
                </a:solidFill>
              </a:rPr>
              <a:t>With the foundation ready, teams gear up to “think outside the box.” They brainstorm alternative ways to view the problem and identify innovative solutions to the problem statement</a:t>
            </a:r>
            <a:endParaRPr lang="en-US" sz="7200"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FBD42FB6-DF43-4CDB-AA93-8221C60B862D}"/>
              </a:ext>
            </a:extLst>
          </p:cNvPr>
          <p:cNvSpPr/>
          <p:nvPr/>
        </p:nvSpPr>
        <p:spPr>
          <a:xfrm>
            <a:off x="439782" y="263609"/>
            <a:ext cx="11604172" cy="1107996"/>
          </a:xfrm>
          <a:prstGeom prst="rect">
            <a:avLst/>
          </a:prstGeom>
        </p:spPr>
        <p:txBody>
          <a:bodyPr wrap="square">
            <a:spAutoFit/>
          </a:bodyPr>
          <a:lstStyle/>
          <a:p>
            <a:r>
              <a:rPr lang="en-US" sz="4000" dirty="0">
                <a:solidFill>
                  <a:srgbClr val="FFC000"/>
                </a:solidFill>
                <a:latin typeface="Arial" panose="020B0604020202020204" pitchFamily="34" charset="0"/>
                <a:cs typeface="Arial" panose="020B0604020202020204" pitchFamily="34" charset="0"/>
              </a:rPr>
              <a:t>Ideate</a:t>
            </a:r>
            <a:r>
              <a:rPr lang="en-US" sz="3600" b="1" dirty="0">
                <a:solidFill>
                  <a:srgbClr val="00B050"/>
                </a:solidFill>
              </a:rPr>
              <a:t>—Challenge Assumptions and Create Ideas</a:t>
            </a:r>
            <a:r>
              <a:rPr lang="en-US" sz="6600" dirty="0">
                <a:solidFill>
                  <a:srgbClr val="00B050"/>
                </a:solidFill>
                <a:latin typeface="Arial" panose="020B0604020202020204" pitchFamily="34" charset="0"/>
                <a:cs typeface="Arial" panose="020B0604020202020204" pitchFamily="34" charset="0"/>
              </a:rPr>
              <a:t> </a:t>
            </a:r>
            <a:endParaRPr lang="en-US" sz="4000" dirty="0">
              <a:solidFill>
                <a:srgbClr val="00B050"/>
              </a:solidFill>
              <a:latin typeface="Arial" panose="020B0604020202020204" pitchFamily="34" charset="0"/>
              <a:cs typeface="Arial" panose="020B0604020202020204" pitchFamily="34" charset="0"/>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255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39782" y="263609"/>
            <a:ext cx="11604172" cy="1107996"/>
          </a:xfrm>
          <a:prstGeom prst="rect">
            <a:avLst/>
          </a:prstGeom>
        </p:spPr>
        <p:txBody>
          <a:bodyPr wrap="square">
            <a:spAutoFit/>
          </a:bodyPr>
          <a:lstStyle/>
          <a:p>
            <a:r>
              <a:rPr lang="en-US" sz="4000" dirty="0">
                <a:solidFill>
                  <a:srgbClr val="FFC000"/>
                </a:solidFill>
                <a:latin typeface="Arial" panose="020B0604020202020204" pitchFamily="34" charset="0"/>
                <a:cs typeface="Arial" panose="020B0604020202020204" pitchFamily="34" charset="0"/>
              </a:rPr>
              <a:t>Ideate</a:t>
            </a:r>
            <a:r>
              <a:rPr lang="en-US" sz="3600" b="1" dirty="0">
                <a:solidFill>
                  <a:srgbClr val="00B050"/>
                </a:solidFill>
              </a:rPr>
              <a:t>—Challenge Assumptions and Create Ideas</a:t>
            </a:r>
            <a:r>
              <a:rPr lang="en-US" sz="6600" dirty="0">
                <a:solidFill>
                  <a:srgbClr val="00B050"/>
                </a:solidFill>
                <a:latin typeface="Arial" panose="020B0604020202020204" pitchFamily="34" charset="0"/>
                <a:cs typeface="Arial" panose="020B0604020202020204" pitchFamily="34" charset="0"/>
              </a:rPr>
              <a:t> </a:t>
            </a:r>
            <a:endParaRPr lang="en-US" sz="4000" dirty="0">
              <a:solidFill>
                <a:srgbClr val="00B050"/>
              </a:solidFill>
              <a:latin typeface="Arial" panose="020B0604020202020204" pitchFamily="34" charset="0"/>
              <a:cs typeface="Arial" panose="020B0604020202020204" pitchFamily="34" charset="0"/>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a:extLst>
              <a:ext uri="{FF2B5EF4-FFF2-40B4-BE49-F238E27FC236}">
                <a16:creationId xmlns:a16="http://schemas.microsoft.com/office/drawing/2014/main" id="{68BB2EBA-0FB9-550D-44ED-7D6598B83406}"/>
              </a:ext>
            </a:extLst>
          </p:cNvPr>
          <p:cNvSpPr>
            <a:spLocks noChangeArrowheads="1"/>
          </p:cNvSpPr>
          <p:nvPr/>
        </p:nvSpPr>
        <p:spPr bwMode="auto">
          <a:xfrm rot="10800000" flipV="1">
            <a:off x="-148046" y="587082"/>
            <a:ext cx="11604172" cy="4905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66464" tIns="901416" rIns="647496" bIns="787152"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During the third stage of the Design Thinking process, designers are ready to start generating ideas.</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 You’ve grown to understand your users and their needs in the Empathize stage, and you’ve analyzed and synthesized your observations in the Define stage, and ended up with a human-centered problem statement.</a:t>
            </a:r>
            <a:endParaRPr kumimoji="0" lang="en-US" altLang="en-US" sz="2400" b="0" i="0" u="none" strike="noStrike" cap="none" normalizeH="0" baseline="0" dirty="0">
              <a:ln>
                <a:noFill/>
              </a:ln>
              <a:solidFill>
                <a:schemeClr val="bg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bg1"/>
              </a:solidFill>
              <a:effectLst/>
              <a:latin typeface="Arial" panose="020B0604020202020204" pitchFamily="34" charset="0"/>
            </a:endParaRPr>
          </a:p>
        </p:txBody>
      </p:sp>
      <p:sp>
        <p:nvSpPr>
          <p:cNvPr id="9" name="AutoShape 73">
            <a:extLst>
              <a:ext uri="{FF2B5EF4-FFF2-40B4-BE49-F238E27FC236}">
                <a16:creationId xmlns:a16="http://schemas.microsoft.com/office/drawing/2014/main" id="{2C8DE55E-CF86-4446-EC31-0C636D897218}"/>
              </a:ext>
            </a:extLst>
          </p:cNvPr>
          <p:cNvSpPr>
            <a:spLocks/>
          </p:cNvSpPr>
          <p:nvPr/>
        </p:nvSpPr>
        <p:spPr bwMode="auto">
          <a:xfrm rot="10800000" flipV="1">
            <a:off x="1205773" y="12351036"/>
            <a:ext cx="5058694" cy="53801"/>
          </a:xfrm>
          <a:custGeom>
            <a:avLst/>
            <a:gdLst>
              <a:gd name="T0" fmla="+- 0 10502 2132"/>
              <a:gd name="T1" fmla="*/ T0 w 8370"/>
              <a:gd name="T2" fmla="+- 0 235 163"/>
              <a:gd name="T3" fmla="*/ 235 h 87"/>
              <a:gd name="T4" fmla="+- 0 2132 2132"/>
              <a:gd name="T5" fmla="*/ T4 w 8370"/>
              <a:gd name="T6" fmla="+- 0 235 163"/>
              <a:gd name="T7" fmla="*/ 235 h 87"/>
              <a:gd name="T8" fmla="+- 0 2132 2132"/>
              <a:gd name="T9" fmla="*/ T8 w 8370"/>
              <a:gd name="T10" fmla="+- 0 249 163"/>
              <a:gd name="T11" fmla="*/ 249 h 87"/>
              <a:gd name="T12" fmla="+- 0 10502 2132"/>
              <a:gd name="T13" fmla="*/ T12 w 8370"/>
              <a:gd name="T14" fmla="+- 0 249 163"/>
              <a:gd name="T15" fmla="*/ 249 h 87"/>
              <a:gd name="T16" fmla="+- 0 10502 2132"/>
              <a:gd name="T17" fmla="*/ T16 w 8370"/>
              <a:gd name="T18" fmla="+- 0 235 163"/>
              <a:gd name="T19" fmla="*/ 235 h 87"/>
              <a:gd name="T20" fmla="+- 0 10502 2132"/>
              <a:gd name="T21" fmla="*/ T20 w 8370"/>
              <a:gd name="T22" fmla="+- 0 163 163"/>
              <a:gd name="T23" fmla="*/ 163 h 87"/>
              <a:gd name="T24" fmla="+- 0 2132 2132"/>
              <a:gd name="T25" fmla="*/ T24 w 8370"/>
              <a:gd name="T26" fmla="+- 0 163 163"/>
              <a:gd name="T27" fmla="*/ 163 h 87"/>
              <a:gd name="T28" fmla="+- 0 2132 2132"/>
              <a:gd name="T29" fmla="*/ T28 w 8370"/>
              <a:gd name="T30" fmla="+- 0 220 163"/>
              <a:gd name="T31" fmla="*/ 220 h 87"/>
              <a:gd name="T32" fmla="+- 0 10502 2132"/>
              <a:gd name="T33" fmla="*/ T32 w 8370"/>
              <a:gd name="T34" fmla="+- 0 220 163"/>
              <a:gd name="T35" fmla="*/ 220 h 87"/>
              <a:gd name="T36" fmla="+- 0 10502 2132"/>
              <a:gd name="T37" fmla="*/ T36 w 8370"/>
              <a:gd name="T38" fmla="+- 0 163 163"/>
              <a:gd name="T39" fmla="*/ 163 h 8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8370" h="87">
                <a:moveTo>
                  <a:pt x="8370" y="72"/>
                </a:moveTo>
                <a:lnTo>
                  <a:pt x="0" y="72"/>
                </a:lnTo>
                <a:lnTo>
                  <a:pt x="0" y="86"/>
                </a:lnTo>
                <a:lnTo>
                  <a:pt x="8370" y="86"/>
                </a:lnTo>
                <a:lnTo>
                  <a:pt x="8370" y="72"/>
                </a:lnTo>
                <a:close/>
                <a:moveTo>
                  <a:pt x="8370" y="0"/>
                </a:moveTo>
                <a:lnTo>
                  <a:pt x="0" y="0"/>
                </a:lnTo>
                <a:lnTo>
                  <a:pt x="0" y="57"/>
                </a:lnTo>
                <a:lnTo>
                  <a:pt x="8370" y="57"/>
                </a:lnTo>
                <a:lnTo>
                  <a:pt x="8370" y="0"/>
                </a:lnTo>
                <a:close/>
              </a:path>
            </a:pathLst>
          </a:custGeom>
          <a:solidFill>
            <a:srgbClr val="61232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solidFill>
                <a:schemeClr val="bg1"/>
              </a:solidFill>
            </a:endParaRPr>
          </a:p>
        </p:txBody>
      </p:sp>
      <p:sp>
        <p:nvSpPr>
          <p:cNvPr id="10" name="Rectangle 6">
            <a:extLst>
              <a:ext uri="{FF2B5EF4-FFF2-40B4-BE49-F238E27FC236}">
                <a16:creationId xmlns:a16="http://schemas.microsoft.com/office/drawing/2014/main" id="{C4B92083-956A-8950-CE59-308233B46AC8}"/>
              </a:ext>
            </a:extLst>
          </p:cNvPr>
          <p:cNvSpPr>
            <a:spLocks noChangeArrowheads="1"/>
          </p:cNvSpPr>
          <p:nvPr/>
        </p:nvSpPr>
        <p:spPr bwMode="auto">
          <a:xfrm>
            <a:off x="219891" y="3455138"/>
            <a:ext cx="11604172" cy="247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2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br>
            <a:endParaRPr kumimoji="0" lang="en-US" altLang="en-US" sz="11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endParaRPr>
          </a:p>
          <a:p>
            <a:pPr marL="628650" lvl="1" indent="-171450" eaLnBrk="0" fontAlgn="base" hangingPunct="0">
              <a:spcBef>
                <a:spcPct val="0"/>
              </a:spcBef>
              <a:spcAft>
                <a:spcPct val="0"/>
              </a:spcAft>
              <a:buFont typeface="Wingdings" panose="05000000000000000000" pitchFamily="2" charset="2"/>
              <a:buChar char="v"/>
            </a:pPr>
            <a:r>
              <a:rPr kumimoji="0" lang="en-US" altLang="en-US" sz="28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With this solid background, you and your team members can start to "think outside the box" to identify new solutions to the problem statement you’ve created, and you can start to look for alternative ways of viewing the problem</a:t>
            </a:r>
            <a:r>
              <a:rPr kumimoji="0" lang="en-US" altLang="en-US" sz="2800" b="0" i="0" u="none" strike="noStrike" cap="none" normalizeH="0" baseline="0" dirty="0">
                <a:ln>
                  <a:noFill/>
                </a:ln>
                <a:solidFill>
                  <a:schemeClr val="bg1"/>
                </a:solidFill>
                <a:effectLst/>
                <a:latin typeface="Arial" panose="020B0604020202020204" pitchFamily="34" charset="0"/>
              </a:rPr>
              <a:t> </a:t>
            </a:r>
            <a:endParaRPr kumimoji="0" lang="en-US" altLang="en-US" sz="44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135935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69441"/>
          </a:xfrm>
          <a:prstGeom prst="rect">
            <a:avLst/>
          </a:prstGeom>
        </p:spPr>
        <p:txBody>
          <a:bodyPr wrap="square">
            <a:spAutoFit/>
          </a:bodyPr>
          <a:lstStyle/>
          <a:p>
            <a:r>
              <a:rPr lang="en-US" sz="4400" dirty="0">
                <a:solidFill>
                  <a:srgbClr val="FFC000"/>
                </a:solidFill>
                <a:latin typeface="Arial" panose="020B0604020202020204" pitchFamily="34" charset="0"/>
                <a:cs typeface="Arial" panose="020B0604020202020204" pitchFamily="34" charset="0"/>
              </a:rPr>
              <a:t>Ideate</a:t>
            </a:r>
            <a:r>
              <a:rPr lang="en-US" sz="4000" b="1" dirty="0">
                <a:solidFill>
                  <a:srgbClr val="00B050"/>
                </a:solidFill>
              </a:rPr>
              <a:t>—Challenge Assumptions and Create Ideas</a:t>
            </a:r>
            <a:endParaRPr lang="en-US" sz="4400" dirty="0">
              <a:solidFill>
                <a:srgbClr val="00B050"/>
              </a:solidFill>
              <a:latin typeface="Arial" panose="020B0604020202020204" pitchFamily="34" charset="0"/>
              <a:cs typeface="Arial" panose="020B0604020202020204" pitchFamily="34" charset="0"/>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933472" y="1532981"/>
            <a:ext cx="10010817" cy="4502059"/>
          </a:xfrm>
          <a:prstGeom prst="rect">
            <a:avLst/>
          </a:prstGeom>
        </p:spPr>
      </p:pic>
    </p:spTree>
    <p:extLst>
      <p:ext uri="{BB962C8B-B14F-4D97-AF65-F5344CB8AC3E}">
        <p14:creationId xmlns:p14="http://schemas.microsoft.com/office/powerpoint/2010/main" val="1689162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1" y="0"/>
            <a:ext cx="12083142" cy="849085"/>
          </a:xfrm>
          <a:noFill/>
        </p:spPr>
        <p:txBody>
          <a:bodyPr vert="horz" lIns="91440" tIns="45720" rIns="91440" bIns="45720" rtlCol="0">
            <a:noAutofit/>
          </a:bodyPr>
          <a:lstStyle/>
          <a:p>
            <a:pPr marL="0" indent="0" algn="ctr">
              <a:lnSpc>
                <a:spcPts val="4851"/>
              </a:lnSpc>
              <a:buNone/>
            </a:pPr>
            <a:r>
              <a:rPr lang="en-US" sz="3600" spc="-91" dirty="0">
                <a:solidFill>
                  <a:srgbClr val="FEC700"/>
                </a:solidFill>
              </a:rPr>
              <a:t>Introduction to Design Thinking </a:t>
            </a: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3108960" y="1026386"/>
            <a:ext cx="5630091" cy="5310804"/>
          </a:xfrm>
          <a:prstGeom prst="rect">
            <a:avLst/>
          </a:prstGeom>
        </p:spPr>
      </p:pic>
    </p:spTree>
    <p:extLst>
      <p:ext uri="{BB962C8B-B14F-4D97-AF65-F5344CB8AC3E}">
        <p14:creationId xmlns:p14="http://schemas.microsoft.com/office/powerpoint/2010/main" val="1258652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69441"/>
          </a:xfrm>
          <a:prstGeom prst="rect">
            <a:avLst/>
          </a:prstGeom>
        </p:spPr>
        <p:txBody>
          <a:bodyPr wrap="square">
            <a:spAutoFit/>
          </a:bodyPr>
          <a:lstStyle/>
          <a:p>
            <a:r>
              <a:rPr lang="en-US" sz="4400" dirty="0">
                <a:solidFill>
                  <a:srgbClr val="FFC000"/>
                </a:solidFill>
                <a:latin typeface="Arial" panose="020B0604020202020204" pitchFamily="34" charset="0"/>
                <a:cs typeface="Arial" panose="020B0604020202020204" pitchFamily="34" charset="0"/>
              </a:rPr>
              <a:t>Ideate</a:t>
            </a:r>
            <a:r>
              <a:rPr lang="en-US" sz="4000" b="1" dirty="0">
                <a:solidFill>
                  <a:srgbClr val="00B050"/>
                </a:solidFill>
              </a:rPr>
              <a:t>—Mind mapping </a:t>
            </a: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
        <p:nvSpPr>
          <p:cNvPr id="7" name="Symbol zastępczy zawartości 2"/>
          <p:cNvSpPr txBox="1">
            <a:spLocks/>
          </p:cNvSpPr>
          <p:nvPr/>
        </p:nvSpPr>
        <p:spPr>
          <a:xfrm>
            <a:off x="240683" y="1561713"/>
            <a:ext cx="11229516" cy="430350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bg1"/>
                </a:solidFill>
              </a:rPr>
              <a:t>Mind mapping is a tool that helps you think better, remember, solve problems creatively and take action. Triggers the creativity and flexibility that are needed to solve problems.</a:t>
            </a:r>
          </a:p>
          <a:p>
            <a:pPr marL="457200" indent="-457200">
              <a:buFont typeface="+mj-lt"/>
              <a:buAutoNum type="arabicPeriod"/>
            </a:pPr>
            <a:r>
              <a:rPr lang="en-US" sz="2400" dirty="0">
                <a:solidFill>
                  <a:schemeClr val="bg1"/>
                </a:solidFill>
              </a:rPr>
              <a:t>Each </a:t>
            </a:r>
            <a:r>
              <a:rPr lang="pl-PL" sz="2400" dirty="0">
                <a:solidFill>
                  <a:schemeClr val="bg1"/>
                </a:solidFill>
              </a:rPr>
              <a:t>m</a:t>
            </a:r>
            <a:r>
              <a:rPr lang="en-US" sz="2400" dirty="0">
                <a:solidFill>
                  <a:schemeClr val="bg1"/>
                </a:solidFill>
              </a:rPr>
              <a:t>ind-mapping begins with a central element that is its theme. In the center of the page we place the subject of the </a:t>
            </a:r>
            <a:r>
              <a:rPr lang="pl-PL" sz="2400" dirty="0">
                <a:solidFill>
                  <a:schemeClr val="bg1"/>
                </a:solidFill>
              </a:rPr>
              <a:t>m</a:t>
            </a:r>
            <a:r>
              <a:rPr lang="en-US" sz="2400" dirty="0" err="1">
                <a:solidFill>
                  <a:schemeClr val="bg1"/>
                </a:solidFill>
              </a:rPr>
              <a:t>ind</a:t>
            </a:r>
            <a:r>
              <a:rPr lang="en-US" sz="2400" dirty="0">
                <a:solidFill>
                  <a:schemeClr val="bg1"/>
                </a:solidFill>
              </a:rPr>
              <a:t> mapping .</a:t>
            </a:r>
          </a:p>
          <a:p>
            <a:pPr marL="457200" indent="-457200">
              <a:buFont typeface="+mj-lt"/>
              <a:buAutoNum type="arabicPeriod"/>
            </a:pPr>
            <a:r>
              <a:rPr lang="en-US" sz="2400" dirty="0">
                <a:solidFill>
                  <a:schemeClr val="bg1"/>
                </a:solidFill>
              </a:rPr>
              <a:t>We lead thick branches from the topic - the main slogans in the form of thick lines.</a:t>
            </a:r>
          </a:p>
          <a:p>
            <a:pPr marL="457200" indent="-457200">
              <a:buFont typeface="+mj-lt"/>
              <a:buAutoNum type="arabicPeriod"/>
            </a:pPr>
            <a:r>
              <a:rPr lang="en-US" sz="2400" dirty="0">
                <a:solidFill>
                  <a:schemeClr val="bg1"/>
                </a:solidFill>
              </a:rPr>
              <a:t>At the end of the main branches we draw another suitably thinner sub-branches with more detailed slogans.</a:t>
            </a:r>
          </a:p>
          <a:p>
            <a:pPr marL="457200" indent="-457200">
              <a:buFont typeface="+mj-lt"/>
              <a:buAutoNum type="arabicPeriod"/>
            </a:pPr>
            <a:r>
              <a:rPr lang="en-US" sz="2400" dirty="0">
                <a:solidFill>
                  <a:schemeClr val="bg1"/>
                </a:solidFill>
              </a:rPr>
              <a:t>The next levels correspond to more and more details from a given issue. The further from the inside, the smaller their illustration (lines, key words, drawings, pictures).</a:t>
            </a:r>
            <a:endParaRPr lang="pl-PL" sz="2400" dirty="0">
              <a:solidFill>
                <a:schemeClr val="bg1"/>
              </a:solidFill>
            </a:endParaRPr>
          </a:p>
        </p:txBody>
      </p:sp>
    </p:spTree>
    <p:extLst>
      <p:ext uri="{BB962C8B-B14F-4D97-AF65-F5344CB8AC3E}">
        <p14:creationId xmlns:p14="http://schemas.microsoft.com/office/powerpoint/2010/main" val="404466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322216" y="0"/>
            <a:ext cx="11604172" cy="769441"/>
          </a:xfrm>
          <a:prstGeom prst="rect">
            <a:avLst/>
          </a:prstGeom>
        </p:spPr>
        <p:txBody>
          <a:bodyPr wrap="square">
            <a:spAutoFit/>
          </a:bodyPr>
          <a:lstStyle/>
          <a:p>
            <a:r>
              <a:rPr lang="en-US" sz="4400" dirty="0">
                <a:solidFill>
                  <a:srgbClr val="FFC000"/>
                </a:solidFill>
                <a:latin typeface="Arial" panose="020B0604020202020204" pitchFamily="34" charset="0"/>
                <a:cs typeface="Arial" panose="020B0604020202020204" pitchFamily="34" charset="0"/>
              </a:rPr>
              <a:t>Ideate</a:t>
            </a:r>
            <a:r>
              <a:rPr lang="en-US" sz="4000" b="1" dirty="0">
                <a:solidFill>
                  <a:srgbClr val="00B050"/>
                </a:solidFill>
              </a:rPr>
              <a:t>—Mind mapping- </a:t>
            </a:r>
            <a:r>
              <a:rPr lang="en-US" sz="4000" b="1" dirty="0">
                <a:solidFill>
                  <a:schemeClr val="bg1"/>
                </a:solidFill>
              </a:rPr>
              <a:t>Remember</a:t>
            </a:r>
            <a:r>
              <a:rPr lang="en-US" sz="4000" b="1" dirty="0">
                <a:solidFill>
                  <a:srgbClr val="00B050"/>
                </a:solidFill>
              </a:rPr>
              <a:t> </a:t>
            </a: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
        <p:nvSpPr>
          <p:cNvPr id="8" name="Symbol zastępczy zawartości 2"/>
          <p:cNvSpPr txBox="1">
            <a:spLocks/>
          </p:cNvSpPr>
          <p:nvPr/>
        </p:nvSpPr>
        <p:spPr>
          <a:xfrm>
            <a:off x="202661" y="758428"/>
            <a:ext cx="10977155" cy="5577056"/>
          </a:xfrm>
          <a:prstGeom prst="rect">
            <a:avLst/>
          </a:prstGeom>
          <a:solidFill>
            <a:schemeClr val="tx1">
              <a:lumMod val="75000"/>
              <a:lumOff val="25000"/>
            </a:schemeClr>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buClr>
                <a:schemeClr val="accent1">
                  <a:lumMod val="75000"/>
                </a:schemeClr>
              </a:buClr>
              <a:buFont typeface="Wingdings" panose="05000000000000000000" pitchFamily="2" charset="2"/>
              <a:buChar char="v"/>
            </a:pPr>
            <a:r>
              <a:rPr lang="en-US" sz="2400" dirty="0">
                <a:solidFill>
                  <a:schemeClr val="bg1"/>
                </a:solidFill>
              </a:rPr>
              <a:t>Spread a piece of paper horizontally.</a:t>
            </a:r>
          </a:p>
          <a:p>
            <a:pPr algn="just">
              <a:lnSpc>
                <a:spcPct val="110000"/>
              </a:lnSpc>
              <a:buClr>
                <a:schemeClr val="accent1">
                  <a:lumMod val="75000"/>
                </a:schemeClr>
              </a:buClr>
              <a:buFont typeface="Wingdings" panose="05000000000000000000" pitchFamily="2" charset="2"/>
              <a:buChar char="v"/>
            </a:pPr>
            <a:r>
              <a:rPr lang="en-US" sz="2400" dirty="0">
                <a:solidFill>
                  <a:schemeClr val="bg1"/>
                </a:solidFill>
              </a:rPr>
              <a:t>Leave space between passwords.</a:t>
            </a:r>
          </a:p>
          <a:p>
            <a:pPr algn="just">
              <a:lnSpc>
                <a:spcPct val="110000"/>
              </a:lnSpc>
              <a:buClr>
                <a:schemeClr val="accent1">
                  <a:lumMod val="75000"/>
                </a:schemeClr>
              </a:buClr>
              <a:buFont typeface="Wingdings" panose="05000000000000000000" pitchFamily="2" charset="2"/>
              <a:buChar char="v"/>
            </a:pPr>
            <a:r>
              <a:rPr lang="en-US" sz="2400" dirty="0">
                <a:solidFill>
                  <a:schemeClr val="bg1"/>
                </a:solidFill>
              </a:rPr>
              <a:t>Keywords be integrated with their respective branches.</a:t>
            </a:r>
          </a:p>
          <a:p>
            <a:pPr algn="just">
              <a:lnSpc>
                <a:spcPct val="110000"/>
              </a:lnSpc>
              <a:buClr>
                <a:schemeClr val="accent1">
                  <a:lumMod val="75000"/>
                </a:schemeClr>
              </a:buClr>
              <a:buFont typeface="Wingdings" panose="05000000000000000000" pitchFamily="2" charset="2"/>
              <a:buChar char="v"/>
            </a:pPr>
            <a:r>
              <a:rPr lang="en-US" sz="2400" dirty="0">
                <a:solidFill>
                  <a:schemeClr val="bg1"/>
                </a:solidFill>
              </a:rPr>
              <a:t>Solutions should be written in capital letters so that the words are more readable.</a:t>
            </a:r>
          </a:p>
          <a:p>
            <a:pPr algn="just">
              <a:lnSpc>
                <a:spcPct val="110000"/>
              </a:lnSpc>
              <a:buClr>
                <a:schemeClr val="accent1">
                  <a:lumMod val="75000"/>
                </a:schemeClr>
              </a:buClr>
              <a:buFont typeface="Wingdings" panose="05000000000000000000" pitchFamily="2" charset="2"/>
              <a:buChar char="v"/>
            </a:pPr>
            <a:r>
              <a:rPr lang="en-US" sz="2400" dirty="0">
                <a:solidFill>
                  <a:schemeClr val="bg1"/>
                </a:solidFill>
              </a:rPr>
              <a:t>The use of different colors is very important. This makes it easier to divide information and remember it.</a:t>
            </a:r>
          </a:p>
          <a:p>
            <a:pPr algn="just">
              <a:lnSpc>
                <a:spcPct val="110000"/>
              </a:lnSpc>
              <a:buClr>
                <a:schemeClr val="accent1">
                  <a:lumMod val="75000"/>
                </a:schemeClr>
              </a:buClr>
              <a:buFont typeface="Wingdings" panose="05000000000000000000" pitchFamily="2" charset="2"/>
              <a:buChar char="v"/>
            </a:pPr>
            <a:r>
              <a:rPr lang="en-US" sz="2400" dirty="0">
                <a:solidFill>
                  <a:schemeClr val="bg1"/>
                </a:solidFill>
              </a:rPr>
              <a:t>Special meanings for a given color can be used, e.g. red = important information.</a:t>
            </a:r>
          </a:p>
          <a:p>
            <a:pPr algn="just">
              <a:lnSpc>
                <a:spcPct val="110000"/>
              </a:lnSpc>
              <a:buClr>
                <a:schemeClr val="accent1">
                  <a:lumMod val="75000"/>
                </a:schemeClr>
              </a:buClr>
              <a:buFont typeface="Wingdings" panose="05000000000000000000" pitchFamily="2" charset="2"/>
              <a:buChar char="v"/>
            </a:pPr>
            <a:r>
              <a:rPr lang="en-US" sz="2400" dirty="0">
                <a:solidFill>
                  <a:schemeClr val="bg1"/>
                </a:solidFill>
              </a:rPr>
              <a:t>Use images - one image is a thousand words.</a:t>
            </a:r>
          </a:p>
          <a:p>
            <a:pPr algn="just">
              <a:lnSpc>
                <a:spcPct val="110000"/>
              </a:lnSpc>
              <a:buClr>
                <a:schemeClr val="accent1">
                  <a:lumMod val="75000"/>
                </a:schemeClr>
              </a:buClr>
              <a:buFont typeface="Wingdings" panose="05000000000000000000" pitchFamily="2" charset="2"/>
              <a:buChar char="v"/>
            </a:pPr>
            <a:r>
              <a:rPr lang="en-US" sz="2400" dirty="0">
                <a:solidFill>
                  <a:schemeClr val="bg1"/>
                </a:solidFill>
              </a:rPr>
              <a:t>You can create additional associations in the form of arrows or dashed lines between given keywords.</a:t>
            </a:r>
          </a:p>
          <a:p>
            <a:pPr algn="just">
              <a:lnSpc>
                <a:spcPct val="110000"/>
              </a:lnSpc>
              <a:buClr>
                <a:schemeClr val="accent1">
                  <a:lumMod val="75000"/>
                </a:schemeClr>
              </a:buClr>
              <a:buFont typeface="Wingdings" panose="05000000000000000000" pitchFamily="2" charset="2"/>
              <a:buChar char="v"/>
            </a:pPr>
            <a:r>
              <a:rPr lang="en-US" sz="2400" dirty="0">
                <a:solidFill>
                  <a:schemeClr val="bg1"/>
                </a:solidFill>
              </a:rPr>
              <a:t>Avoid creating very large maps because they will be illegible.</a:t>
            </a:r>
            <a:endParaRPr lang="pl-PL" sz="2400" dirty="0">
              <a:solidFill>
                <a:schemeClr val="bg1"/>
              </a:solidFill>
            </a:endParaRPr>
          </a:p>
        </p:txBody>
      </p:sp>
    </p:spTree>
    <p:extLst>
      <p:ext uri="{BB962C8B-B14F-4D97-AF65-F5344CB8AC3E}">
        <p14:creationId xmlns:p14="http://schemas.microsoft.com/office/powerpoint/2010/main" val="2290290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hance Student Study Activities with Mind Mapping | Quality Mat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9325" y="416521"/>
            <a:ext cx="8399418" cy="5829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44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D42FB6-DF43-4CDB-AA93-8221C60B862D}"/>
              </a:ext>
            </a:extLst>
          </p:cNvPr>
          <p:cNvSpPr/>
          <p:nvPr/>
        </p:nvSpPr>
        <p:spPr>
          <a:xfrm>
            <a:off x="1018903" y="1573950"/>
            <a:ext cx="10219507" cy="3416320"/>
          </a:xfrm>
          <a:prstGeom prst="rect">
            <a:avLst/>
          </a:prstGeom>
        </p:spPr>
        <p:txBody>
          <a:bodyPr wrap="square">
            <a:spAutoFit/>
          </a:bodyPr>
          <a:lstStyle/>
          <a:p>
            <a:pPr algn="ctr"/>
            <a:r>
              <a:rPr lang="en-US" sz="3600" dirty="0">
                <a:solidFill>
                  <a:schemeClr val="bg1"/>
                </a:solidFill>
              </a:rPr>
              <a:t>This is an experimental phase. The aim is to identify the best possible solution for each problem. The team produces inexpensive, scaled-down versions of the product (or specific features found within the product) to investigate the ideas. This may be as simple as</a:t>
            </a:r>
            <a:r>
              <a:rPr lang="en-US" sz="3600" u="sng" dirty="0">
                <a:solidFill>
                  <a:schemeClr val="bg1"/>
                </a:solidFill>
              </a:rPr>
              <a:t> </a:t>
            </a:r>
            <a:r>
              <a:rPr lang="en-US" sz="3600" b="1" u="sng" dirty="0">
                <a:solidFill>
                  <a:schemeClr val="bg1"/>
                </a:solidFill>
              </a:rPr>
              <a:t>paper prototypes</a:t>
            </a:r>
            <a:r>
              <a:rPr lang="en-US" sz="3600" dirty="0">
                <a:solidFill>
                  <a:schemeClr val="bg1"/>
                </a:solidFill>
              </a:rPr>
              <a:t>.</a:t>
            </a:r>
            <a:endParaRPr lang="en-US" sz="6000"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a:solidFill>
                  <a:srgbClr val="FFC000"/>
                </a:solidFill>
                <a:latin typeface="Arial" panose="020B0604020202020204" pitchFamily="34" charset="0"/>
                <a:cs typeface="Arial" panose="020B0604020202020204" pitchFamily="34" charset="0"/>
              </a:rPr>
              <a:t>Prototype</a:t>
            </a:r>
            <a:r>
              <a:rPr lang="en-US" sz="3200" b="1" dirty="0">
                <a:solidFill>
                  <a:srgbClr val="00B050"/>
                </a:solidFill>
              </a:rPr>
              <a:t>—Start to Create Solutions</a:t>
            </a: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378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D42FB6-DF43-4CDB-AA93-8221C60B862D}"/>
              </a:ext>
            </a:extLst>
          </p:cNvPr>
          <p:cNvSpPr/>
          <p:nvPr/>
        </p:nvSpPr>
        <p:spPr>
          <a:xfrm>
            <a:off x="119742" y="1033040"/>
            <a:ext cx="12192000" cy="5115824"/>
          </a:xfrm>
          <a:prstGeom prst="rect">
            <a:avLst/>
          </a:prstGeom>
        </p:spPr>
        <p:txBody>
          <a:bodyPr wrap="square">
            <a:spAutoFit/>
          </a:bodyPr>
          <a:lstStyle/>
          <a:p>
            <a:pPr marL="342900" marR="266065" lvl="0" indent="-342900" algn="just">
              <a:lnSpc>
                <a:spcPct val="147000"/>
              </a:lnSpc>
              <a:spcBef>
                <a:spcPts val="0"/>
              </a:spcBef>
              <a:spcAft>
                <a:spcPts val="0"/>
              </a:spcAft>
              <a:buSzPts val="1200"/>
              <a:buFont typeface="Wingdings" panose="05000000000000000000" pitchFamily="2" charset="2"/>
              <a:buChar char="v"/>
              <a:tabLst>
                <a:tab pos="650240" algn="l"/>
              </a:tabLst>
            </a:pPr>
            <a:r>
              <a:rPr lang="en-US" sz="24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The design team will now produce a </a:t>
            </a:r>
            <a:r>
              <a:rPr lang="en-US" sz="2400" spc="-1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number </a:t>
            </a:r>
            <a:r>
              <a:rPr lang="en-US" sz="24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of inexpensive, scaled down versions of the product or specific features found within the product, so they can investigate the problem solutions generated </a:t>
            </a:r>
            <a:r>
              <a:rPr lang="en-US" sz="2400" spc="-1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in </a:t>
            </a:r>
            <a:r>
              <a:rPr lang="en-US" sz="24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the previous</a:t>
            </a:r>
            <a:r>
              <a:rPr lang="en-US" sz="2400" spc="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24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stage.</a:t>
            </a:r>
          </a:p>
          <a:p>
            <a:pPr marL="342900" marR="266065" lvl="0" indent="-342900" algn="just">
              <a:lnSpc>
                <a:spcPct val="148000"/>
              </a:lnSpc>
              <a:spcBef>
                <a:spcPts val="655"/>
              </a:spcBef>
              <a:spcAft>
                <a:spcPts val="0"/>
              </a:spcAft>
              <a:buSzPts val="1200"/>
              <a:buFont typeface="Wingdings" panose="05000000000000000000" pitchFamily="2" charset="2"/>
              <a:buChar char="v"/>
              <a:tabLst>
                <a:tab pos="650240" algn="l"/>
              </a:tabLst>
            </a:pPr>
            <a:r>
              <a:rPr lang="en-US" sz="24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Prototypes-</a:t>
            </a:r>
            <a:r>
              <a:rPr lang="en-US" sz="2400" spc="-1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24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shared and tested within the team itself, </a:t>
            </a:r>
            <a:r>
              <a:rPr lang="en-US" sz="2400" spc="-1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in </a:t>
            </a:r>
            <a:r>
              <a:rPr lang="en-US" sz="24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other departments, or on a small group of people outside the design team. This </a:t>
            </a:r>
            <a:r>
              <a:rPr lang="en-US" sz="2400" spc="-1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is </a:t>
            </a:r>
            <a:r>
              <a:rPr lang="en-US" sz="24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an experimental phase, and the aim </a:t>
            </a:r>
            <a:r>
              <a:rPr lang="en-US" sz="2400" spc="-1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is </a:t>
            </a:r>
            <a:r>
              <a:rPr lang="en-US" sz="24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to identify the </a:t>
            </a:r>
            <a:r>
              <a:rPr lang="en-US" sz="2400" spc="-1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best </a:t>
            </a:r>
            <a:r>
              <a:rPr lang="en-US" sz="24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possible solution for each of the problems identified </a:t>
            </a:r>
          </a:p>
          <a:p>
            <a:pPr marL="342900" marR="266065" lvl="0" indent="-342900" algn="just">
              <a:lnSpc>
                <a:spcPct val="148000"/>
              </a:lnSpc>
              <a:spcBef>
                <a:spcPts val="655"/>
              </a:spcBef>
              <a:spcAft>
                <a:spcPts val="0"/>
              </a:spcAft>
              <a:buSzPts val="1200"/>
              <a:buFont typeface="Wingdings" panose="05000000000000000000" pitchFamily="2" charset="2"/>
              <a:buChar char="v"/>
              <a:tabLst>
                <a:tab pos="650240" algn="l"/>
              </a:tabLst>
            </a:pPr>
            <a:r>
              <a:rPr lang="en-US" sz="24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The solutions are implemented within the prototypes, and, one by one, they are investigated and either accepted, improved and re-examined, or rejected on the basis of the users’</a:t>
            </a:r>
            <a:r>
              <a:rPr lang="en-US" sz="2400" spc="-4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24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experiences.</a:t>
            </a:r>
          </a:p>
        </p:txBody>
      </p:sp>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a:solidFill>
                  <a:srgbClr val="FFC000"/>
                </a:solidFill>
                <a:latin typeface="Arial" panose="020B0604020202020204" pitchFamily="34" charset="0"/>
                <a:cs typeface="Arial" panose="020B0604020202020204" pitchFamily="34" charset="0"/>
              </a:rPr>
              <a:t>Prototype</a:t>
            </a:r>
            <a:r>
              <a:rPr lang="en-US" sz="3200" b="1" dirty="0">
                <a:solidFill>
                  <a:srgbClr val="00B050"/>
                </a:solidFill>
              </a:rPr>
              <a:t>—Start to Create Solutions</a:t>
            </a: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383617" y="5584332"/>
            <a:ext cx="808382" cy="751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9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D42FB6-DF43-4CDB-AA93-8221C60B862D}"/>
              </a:ext>
            </a:extLst>
          </p:cNvPr>
          <p:cNvSpPr/>
          <p:nvPr/>
        </p:nvSpPr>
        <p:spPr>
          <a:xfrm>
            <a:off x="849086" y="1952121"/>
            <a:ext cx="10219507" cy="2862322"/>
          </a:xfrm>
          <a:prstGeom prst="rect">
            <a:avLst/>
          </a:prstGeom>
        </p:spPr>
        <p:txBody>
          <a:bodyPr wrap="square">
            <a:spAutoFit/>
          </a:bodyPr>
          <a:lstStyle/>
          <a:p>
            <a:pPr algn="ctr"/>
            <a:r>
              <a:rPr lang="en-US" sz="3600" dirty="0">
                <a:solidFill>
                  <a:schemeClr val="bg1"/>
                </a:solidFill>
              </a:rPr>
              <a:t>The team tests these prototypes with real users to evaluate if they solve the problem. The test might throw up new insights, based on which the team might refine the prototype or even go back to the Define stage to revisit the problem.</a:t>
            </a:r>
            <a:endParaRPr lang="en-US" sz="6000"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FBD42FB6-DF43-4CDB-AA93-8221C60B862D}"/>
              </a:ext>
            </a:extLst>
          </p:cNvPr>
          <p:cNvSpPr/>
          <p:nvPr/>
        </p:nvSpPr>
        <p:spPr>
          <a:xfrm>
            <a:off x="426719" y="263609"/>
            <a:ext cx="11604172" cy="1107996"/>
          </a:xfrm>
          <a:prstGeom prst="rect">
            <a:avLst/>
          </a:prstGeom>
        </p:spPr>
        <p:txBody>
          <a:bodyPr wrap="square">
            <a:spAutoFit/>
          </a:bodyPr>
          <a:lstStyle/>
          <a:p>
            <a:r>
              <a:rPr lang="en-US" sz="4000" dirty="0">
                <a:solidFill>
                  <a:srgbClr val="FFC000"/>
                </a:solidFill>
                <a:latin typeface="Arial" panose="020B0604020202020204" pitchFamily="34" charset="0"/>
                <a:cs typeface="Arial" panose="020B0604020202020204" pitchFamily="34" charset="0"/>
              </a:rPr>
              <a:t>Test</a:t>
            </a:r>
            <a:r>
              <a:rPr lang="en-US" sz="3600" b="1" dirty="0">
                <a:solidFill>
                  <a:srgbClr val="00B050"/>
                </a:solidFill>
              </a:rPr>
              <a:t>—Try the Solutions Out</a:t>
            </a:r>
            <a:r>
              <a:rPr lang="en-US" sz="6600" dirty="0">
                <a:solidFill>
                  <a:srgbClr val="00B050"/>
                </a:solidFill>
                <a:latin typeface="Arial" panose="020B0604020202020204" pitchFamily="34" charset="0"/>
                <a:cs typeface="Arial" panose="020B0604020202020204" pitchFamily="34" charset="0"/>
              </a:rPr>
              <a:t>  </a:t>
            </a:r>
            <a:endParaRPr lang="en-US" sz="4000" dirty="0">
              <a:solidFill>
                <a:srgbClr val="00B050"/>
              </a:solidFill>
              <a:latin typeface="Arial" panose="020B0604020202020204" pitchFamily="34" charset="0"/>
              <a:cs typeface="Arial" panose="020B0604020202020204" pitchFamily="34" charset="0"/>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089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D42FB6-DF43-4CDB-AA93-8221C60B862D}"/>
              </a:ext>
            </a:extLst>
          </p:cNvPr>
          <p:cNvSpPr/>
          <p:nvPr/>
        </p:nvSpPr>
        <p:spPr>
          <a:xfrm>
            <a:off x="583569" y="1514799"/>
            <a:ext cx="11024862" cy="3539430"/>
          </a:xfrm>
          <a:prstGeom prst="rect">
            <a:avLst/>
          </a:prstGeom>
        </p:spPr>
        <p:txBody>
          <a:bodyPr wrap="square">
            <a:spAutoFit/>
          </a:bodyPr>
          <a:lstStyle/>
          <a:p>
            <a:pPr marL="457200" indent="-457200">
              <a:buFont typeface="Wingdings" panose="05000000000000000000" pitchFamily="2" charset="2"/>
              <a:buChar char="v"/>
            </a:pPr>
            <a:r>
              <a:rPr lang="en-US" sz="3200" dirty="0">
                <a:solidFill>
                  <a:schemeClr val="bg1"/>
                </a:solidFill>
                <a:effectLst/>
                <a:latin typeface="Times New Roman" panose="02020603050405020304" pitchFamily="18" charset="0"/>
                <a:ea typeface="Times New Roman" panose="02020603050405020304" pitchFamily="18" charset="0"/>
              </a:rPr>
              <a:t>Designers or evaluators rigorously test the complete product using the </a:t>
            </a:r>
            <a:r>
              <a:rPr lang="en-US" sz="3200" spc="-15" dirty="0">
                <a:solidFill>
                  <a:schemeClr val="bg1"/>
                </a:solidFill>
                <a:effectLst/>
                <a:latin typeface="Times New Roman" panose="02020603050405020304" pitchFamily="18" charset="0"/>
                <a:ea typeface="Times New Roman" panose="02020603050405020304" pitchFamily="18" charset="0"/>
              </a:rPr>
              <a:t>best </a:t>
            </a:r>
            <a:r>
              <a:rPr lang="en-US" sz="3200" dirty="0">
                <a:solidFill>
                  <a:schemeClr val="bg1"/>
                </a:solidFill>
                <a:effectLst/>
                <a:latin typeface="Times New Roman" panose="02020603050405020304" pitchFamily="18" charset="0"/>
                <a:ea typeface="Times New Roman" panose="02020603050405020304" pitchFamily="18" charset="0"/>
              </a:rPr>
              <a:t>solutions identified during the prototyping phase. </a:t>
            </a:r>
          </a:p>
          <a:p>
            <a:pPr marL="457200" indent="-457200">
              <a:buFont typeface="Wingdings" panose="05000000000000000000" pitchFamily="2" charset="2"/>
              <a:buChar char="v"/>
            </a:pPr>
            <a:r>
              <a:rPr lang="en-US" sz="3200" dirty="0">
                <a:solidFill>
                  <a:schemeClr val="bg1"/>
                </a:solidFill>
                <a:effectLst/>
                <a:latin typeface="Times New Roman" panose="02020603050405020304" pitchFamily="18" charset="0"/>
                <a:ea typeface="Times New Roman" panose="02020603050405020304" pitchFamily="18" charset="0"/>
              </a:rPr>
              <a:t>This </a:t>
            </a:r>
            <a:r>
              <a:rPr lang="en-US" sz="3200" spc="-25" dirty="0">
                <a:solidFill>
                  <a:schemeClr val="bg1"/>
                </a:solidFill>
                <a:effectLst/>
                <a:latin typeface="Times New Roman" panose="02020603050405020304" pitchFamily="18" charset="0"/>
                <a:ea typeface="Times New Roman" panose="02020603050405020304" pitchFamily="18" charset="0"/>
              </a:rPr>
              <a:t>is </a:t>
            </a:r>
            <a:r>
              <a:rPr lang="en-US" sz="3200" dirty="0">
                <a:solidFill>
                  <a:schemeClr val="bg1"/>
                </a:solidFill>
                <a:effectLst/>
                <a:latin typeface="Times New Roman" panose="02020603050405020304" pitchFamily="18" charset="0"/>
                <a:ea typeface="Times New Roman" panose="02020603050405020304" pitchFamily="18" charset="0"/>
              </a:rPr>
              <a:t>the final stage of the 5 stage- </a:t>
            </a:r>
            <a:r>
              <a:rPr lang="en-US" sz="3200" spc="-15" dirty="0">
                <a:solidFill>
                  <a:schemeClr val="bg1"/>
                </a:solidFill>
                <a:effectLst/>
                <a:latin typeface="Times New Roman" panose="02020603050405020304" pitchFamily="18" charset="0"/>
                <a:ea typeface="Times New Roman" panose="02020603050405020304" pitchFamily="18" charset="0"/>
              </a:rPr>
              <a:t>model, </a:t>
            </a:r>
            <a:r>
              <a:rPr lang="en-US" sz="3200" dirty="0">
                <a:solidFill>
                  <a:schemeClr val="bg1"/>
                </a:solidFill>
                <a:effectLst/>
                <a:latin typeface="Times New Roman" panose="02020603050405020304" pitchFamily="18" charset="0"/>
                <a:ea typeface="Times New Roman" panose="02020603050405020304" pitchFamily="18" charset="0"/>
              </a:rPr>
              <a:t>but </a:t>
            </a:r>
            <a:r>
              <a:rPr lang="en-US" sz="3200" spc="-15" dirty="0">
                <a:solidFill>
                  <a:schemeClr val="bg1"/>
                </a:solidFill>
                <a:effectLst/>
                <a:latin typeface="Times New Roman" panose="02020603050405020304" pitchFamily="18" charset="0"/>
                <a:ea typeface="Times New Roman" panose="02020603050405020304" pitchFamily="18" charset="0"/>
              </a:rPr>
              <a:t>in </a:t>
            </a:r>
            <a:r>
              <a:rPr lang="en-US" sz="3200" dirty="0">
                <a:solidFill>
                  <a:schemeClr val="bg1"/>
                </a:solidFill>
                <a:effectLst/>
                <a:latin typeface="Times New Roman" panose="02020603050405020304" pitchFamily="18" charset="0"/>
                <a:ea typeface="Times New Roman" panose="02020603050405020304" pitchFamily="18" charset="0"/>
              </a:rPr>
              <a:t>an iterative process, the results generated </a:t>
            </a:r>
            <a:r>
              <a:rPr lang="en-US" sz="3200" spc="-15" dirty="0">
                <a:solidFill>
                  <a:schemeClr val="bg1"/>
                </a:solidFill>
                <a:effectLst/>
                <a:latin typeface="Times New Roman" panose="02020603050405020304" pitchFamily="18" charset="0"/>
                <a:ea typeface="Times New Roman" panose="02020603050405020304" pitchFamily="18" charset="0"/>
              </a:rPr>
              <a:t>during </a:t>
            </a:r>
            <a:r>
              <a:rPr lang="en-US" sz="3200" dirty="0">
                <a:solidFill>
                  <a:schemeClr val="bg1"/>
                </a:solidFill>
                <a:effectLst/>
                <a:latin typeface="Times New Roman" panose="02020603050405020304" pitchFamily="18" charset="0"/>
                <a:ea typeface="Times New Roman" panose="02020603050405020304" pitchFamily="18" charset="0"/>
              </a:rPr>
              <a:t>the testing phase are often used to redefine one or more problems and inform the understanding of the users, the conditions of use, how people think, behave, and </a:t>
            </a:r>
            <a:r>
              <a:rPr lang="en-US" sz="3200" spc="-20" dirty="0">
                <a:solidFill>
                  <a:schemeClr val="bg1"/>
                </a:solidFill>
                <a:effectLst/>
                <a:latin typeface="Times New Roman" panose="02020603050405020304" pitchFamily="18" charset="0"/>
                <a:ea typeface="Times New Roman" panose="02020603050405020304" pitchFamily="18" charset="0"/>
              </a:rPr>
              <a:t>feel, </a:t>
            </a:r>
            <a:r>
              <a:rPr lang="en-US" sz="3200" dirty="0">
                <a:solidFill>
                  <a:schemeClr val="bg1"/>
                </a:solidFill>
                <a:effectLst/>
                <a:latin typeface="Times New Roman" panose="02020603050405020304" pitchFamily="18" charset="0"/>
                <a:ea typeface="Times New Roman" panose="02020603050405020304" pitchFamily="18" charset="0"/>
              </a:rPr>
              <a:t>and </a:t>
            </a:r>
            <a:r>
              <a:rPr lang="en-US" sz="3200" spc="10" dirty="0">
                <a:solidFill>
                  <a:schemeClr val="bg1"/>
                </a:solidFill>
                <a:effectLst/>
                <a:latin typeface="Times New Roman" panose="02020603050405020304" pitchFamily="18" charset="0"/>
                <a:ea typeface="Times New Roman" panose="02020603050405020304" pitchFamily="18" charset="0"/>
              </a:rPr>
              <a:t>to</a:t>
            </a:r>
            <a:r>
              <a:rPr lang="en-US" sz="3200" spc="-10" dirty="0">
                <a:solidFill>
                  <a:schemeClr val="bg1"/>
                </a:solidFill>
                <a:effectLst/>
                <a:latin typeface="Times New Roman" panose="02020603050405020304" pitchFamily="18" charset="0"/>
                <a:ea typeface="Times New Roman" panose="02020603050405020304" pitchFamily="18" charset="0"/>
              </a:rPr>
              <a:t> </a:t>
            </a:r>
            <a:r>
              <a:rPr lang="en-US" sz="3200" dirty="0">
                <a:solidFill>
                  <a:schemeClr val="bg1"/>
                </a:solidFill>
                <a:effectLst/>
                <a:latin typeface="Times New Roman" panose="02020603050405020304" pitchFamily="18" charset="0"/>
                <a:ea typeface="Times New Roman" panose="02020603050405020304" pitchFamily="18" charset="0"/>
              </a:rPr>
              <a:t>empathize</a:t>
            </a:r>
            <a:endParaRPr lang="en-US" sz="8800"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FBD42FB6-DF43-4CDB-AA93-8221C60B862D}"/>
              </a:ext>
            </a:extLst>
          </p:cNvPr>
          <p:cNvSpPr/>
          <p:nvPr/>
        </p:nvSpPr>
        <p:spPr>
          <a:xfrm>
            <a:off x="426719" y="263609"/>
            <a:ext cx="11604172" cy="1107996"/>
          </a:xfrm>
          <a:prstGeom prst="rect">
            <a:avLst/>
          </a:prstGeom>
        </p:spPr>
        <p:txBody>
          <a:bodyPr wrap="square">
            <a:spAutoFit/>
          </a:bodyPr>
          <a:lstStyle/>
          <a:p>
            <a:r>
              <a:rPr lang="en-US" sz="4000" dirty="0">
                <a:solidFill>
                  <a:srgbClr val="FFC000"/>
                </a:solidFill>
                <a:latin typeface="Arial" panose="020B0604020202020204" pitchFamily="34" charset="0"/>
                <a:cs typeface="Arial" panose="020B0604020202020204" pitchFamily="34" charset="0"/>
              </a:rPr>
              <a:t>Test</a:t>
            </a:r>
            <a:r>
              <a:rPr lang="en-US" sz="3600" b="1" dirty="0">
                <a:solidFill>
                  <a:srgbClr val="00B050"/>
                </a:solidFill>
              </a:rPr>
              <a:t>—Try the Solutions Out</a:t>
            </a:r>
            <a:r>
              <a:rPr lang="en-US" sz="6600" dirty="0">
                <a:solidFill>
                  <a:srgbClr val="00B050"/>
                </a:solidFill>
                <a:latin typeface="Arial" panose="020B0604020202020204" pitchFamily="34" charset="0"/>
                <a:cs typeface="Arial" panose="020B0604020202020204" pitchFamily="34" charset="0"/>
              </a:rPr>
              <a:t>  </a:t>
            </a:r>
            <a:endParaRPr lang="en-US" sz="4000" dirty="0">
              <a:solidFill>
                <a:srgbClr val="00B050"/>
              </a:solidFill>
              <a:latin typeface="Arial" panose="020B0604020202020204" pitchFamily="34" charset="0"/>
              <a:cs typeface="Arial" panose="020B0604020202020204" pitchFamily="34" charset="0"/>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8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0" y="165141"/>
            <a:ext cx="12192000" cy="707886"/>
          </a:xfrm>
          <a:prstGeom prst="rect">
            <a:avLst/>
          </a:prstGeom>
        </p:spPr>
        <p:txBody>
          <a:bodyPr wrap="square">
            <a:spAutoFit/>
          </a:bodyPr>
          <a:lstStyle/>
          <a:p>
            <a:pPr algn="ctr"/>
            <a:r>
              <a:rPr lang="en-US" sz="4000" dirty="0">
                <a:solidFill>
                  <a:schemeClr val="bg1"/>
                </a:solidFill>
              </a:rPr>
              <a:t>Which Problems Can </a:t>
            </a:r>
            <a:r>
              <a:rPr lang="en-US" sz="4000" dirty="0">
                <a:solidFill>
                  <a:srgbClr val="FFC000"/>
                </a:solidFill>
              </a:rPr>
              <a:t>Design Thinking </a:t>
            </a:r>
            <a:r>
              <a:rPr lang="en-US" sz="4000" dirty="0">
                <a:solidFill>
                  <a:schemeClr val="bg1"/>
                </a:solidFill>
              </a:rPr>
              <a:t>help to solve</a:t>
            </a:r>
            <a:endParaRPr lang="en-US" sz="4000" dirty="0">
              <a:solidFill>
                <a:schemeClr val="bg1"/>
              </a:solidFill>
              <a:latin typeface="Arial" panose="020B0604020202020204" pitchFamily="34" charset="0"/>
              <a:cs typeface="Arial" panose="020B0604020202020204" pitchFamily="34" charset="0"/>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376872" y="1551001"/>
            <a:ext cx="9509760" cy="5016758"/>
          </a:xfrm>
          <a:prstGeom prst="rect">
            <a:avLst/>
          </a:prstGeom>
        </p:spPr>
        <p:txBody>
          <a:bodyPr wrap="square">
            <a:spAutoFit/>
          </a:bodyPr>
          <a:lstStyle/>
          <a:p>
            <a:pPr marL="457200" indent="-457200">
              <a:buClr>
                <a:schemeClr val="bg1"/>
              </a:buClr>
              <a:buFont typeface="Wingdings" panose="05000000000000000000" pitchFamily="2" charset="2"/>
              <a:buChar char="ü"/>
            </a:pPr>
            <a:r>
              <a:rPr lang="en-US" sz="3200" dirty="0">
                <a:solidFill>
                  <a:srgbClr val="00B050"/>
                </a:solidFill>
              </a:rPr>
              <a:t>Redefining Value</a:t>
            </a:r>
          </a:p>
          <a:p>
            <a:pPr marL="457200" indent="-457200">
              <a:buClr>
                <a:schemeClr val="bg1"/>
              </a:buClr>
              <a:buFont typeface="Wingdings" panose="05000000000000000000" pitchFamily="2" charset="2"/>
              <a:buChar char="ü"/>
            </a:pPr>
            <a:r>
              <a:rPr lang="en-US" sz="3200" dirty="0">
                <a:solidFill>
                  <a:srgbClr val="00B050"/>
                </a:solidFill>
              </a:rPr>
              <a:t>Human-centered Innovation </a:t>
            </a:r>
          </a:p>
          <a:p>
            <a:pPr marL="457200" indent="-457200">
              <a:buClr>
                <a:schemeClr val="bg1"/>
              </a:buClr>
              <a:buFont typeface="Wingdings" panose="05000000000000000000" pitchFamily="2" charset="2"/>
              <a:buChar char="ü"/>
            </a:pPr>
            <a:r>
              <a:rPr lang="en-US" sz="3200" dirty="0">
                <a:solidFill>
                  <a:srgbClr val="00B050"/>
                </a:solidFill>
              </a:rPr>
              <a:t>Quality of life</a:t>
            </a:r>
          </a:p>
          <a:p>
            <a:pPr marL="457200" indent="-457200">
              <a:buClr>
                <a:schemeClr val="bg1"/>
              </a:buClr>
              <a:buFont typeface="Wingdings" panose="05000000000000000000" pitchFamily="2" charset="2"/>
              <a:buChar char="ü"/>
            </a:pPr>
            <a:r>
              <a:rPr lang="en-US" sz="3200" dirty="0">
                <a:solidFill>
                  <a:srgbClr val="00B050"/>
                </a:solidFill>
              </a:rPr>
              <a:t>Problems affecting diverse groups of people</a:t>
            </a:r>
          </a:p>
          <a:p>
            <a:pPr marL="457200" indent="-457200">
              <a:buClr>
                <a:schemeClr val="bg1"/>
              </a:buClr>
              <a:buFont typeface="Wingdings" panose="05000000000000000000" pitchFamily="2" charset="2"/>
              <a:buChar char="ü"/>
            </a:pPr>
            <a:r>
              <a:rPr lang="en-US" sz="3200" dirty="0">
                <a:solidFill>
                  <a:srgbClr val="00B050"/>
                </a:solidFill>
              </a:rPr>
              <a:t>Involving multiple systems </a:t>
            </a:r>
          </a:p>
          <a:p>
            <a:pPr marL="457200" indent="-457200">
              <a:buClr>
                <a:schemeClr val="bg1"/>
              </a:buClr>
              <a:buFont typeface="Wingdings" panose="05000000000000000000" pitchFamily="2" charset="2"/>
              <a:buChar char="ü"/>
            </a:pPr>
            <a:r>
              <a:rPr lang="en-US" sz="3200" dirty="0">
                <a:solidFill>
                  <a:srgbClr val="00B050"/>
                </a:solidFill>
              </a:rPr>
              <a:t>Shifting markets and Behaviors </a:t>
            </a:r>
          </a:p>
          <a:p>
            <a:pPr marL="457200" indent="-457200">
              <a:buClr>
                <a:schemeClr val="bg1"/>
              </a:buClr>
              <a:buFont typeface="Wingdings" panose="05000000000000000000" pitchFamily="2" charset="2"/>
              <a:buChar char="ü"/>
            </a:pPr>
            <a:r>
              <a:rPr lang="en-US" sz="3200" dirty="0">
                <a:solidFill>
                  <a:srgbClr val="00B050"/>
                </a:solidFill>
              </a:rPr>
              <a:t>Coping with Rapid social or market changes </a:t>
            </a:r>
          </a:p>
          <a:p>
            <a:pPr marL="457200" indent="-457200">
              <a:buClr>
                <a:schemeClr val="bg1"/>
              </a:buClr>
              <a:buFont typeface="Wingdings" panose="05000000000000000000" pitchFamily="2" charset="2"/>
              <a:buChar char="ü"/>
            </a:pPr>
            <a:r>
              <a:rPr lang="en-US" sz="3200" dirty="0">
                <a:solidFill>
                  <a:srgbClr val="00B050"/>
                </a:solidFill>
              </a:rPr>
              <a:t>Issues relating to corporate culture </a:t>
            </a:r>
          </a:p>
          <a:p>
            <a:pPr marL="457200" indent="-457200">
              <a:buClr>
                <a:schemeClr val="bg1"/>
              </a:buClr>
              <a:buFont typeface="Wingdings" panose="05000000000000000000" pitchFamily="2" charset="2"/>
              <a:buChar char="ü"/>
            </a:pPr>
            <a:r>
              <a:rPr lang="en-US" sz="3200" dirty="0">
                <a:solidFill>
                  <a:srgbClr val="00B050"/>
                </a:solidFill>
              </a:rPr>
              <a:t>Issues relating to new technology </a:t>
            </a:r>
          </a:p>
          <a:p>
            <a:endParaRPr lang="en-US" sz="3200" b="0" i="0" dirty="0">
              <a:solidFill>
                <a:srgbClr val="92D050"/>
              </a:solidFill>
              <a:effectLst/>
              <a:latin typeface="Merriweather"/>
            </a:endParaRPr>
          </a:p>
        </p:txBody>
      </p:sp>
    </p:spTree>
    <p:extLst>
      <p:ext uri="{BB962C8B-B14F-4D97-AF65-F5344CB8AC3E}">
        <p14:creationId xmlns:p14="http://schemas.microsoft.com/office/powerpoint/2010/main" val="2850491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495006" y="1318726"/>
            <a:ext cx="9509760" cy="4031873"/>
          </a:xfrm>
          <a:prstGeom prst="rect">
            <a:avLst/>
          </a:prstGeom>
        </p:spPr>
        <p:txBody>
          <a:bodyPr wrap="square">
            <a:spAutoFit/>
          </a:bodyPr>
          <a:lstStyle/>
          <a:p>
            <a:pPr marL="457200" indent="-457200">
              <a:buClr>
                <a:schemeClr val="bg1"/>
              </a:buClr>
              <a:buFont typeface="Wingdings" panose="05000000000000000000" pitchFamily="2" charset="2"/>
              <a:buChar char="ü"/>
            </a:pPr>
            <a:r>
              <a:rPr lang="en-US" sz="3200" dirty="0">
                <a:solidFill>
                  <a:srgbClr val="00B050"/>
                </a:solidFill>
              </a:rPr>
              <a:t>Re-Inventing Business models </a:t>
            </a:r>
          </a:p>
          <a:p>
            <a:pPr marL="457200" indent="-457200">
              <a:buClr>
                <a:schemeClr val="bg1"/>
              </a:buClr>
              <a:buFont typeface="Wingdings" panose="05000000000000000000" pitchFamily="2" charset="2"/>
              <a:buChar char="ü"/>
            </a:pPr>
            <a:r>
              <a:rPr lang="en-US" sz="3200" dirty="0">
                <a:solidFill>
                  <a:srgbClr val="00B050"/>
                </a:solidFill>
              </a:rPr>
              <a:t>Addressing rapid changes in Society </a:t>
            </a:r>
          </a:p>
          <a:p>
            <a:pPr marL="457200" indent="-457200">
              <a:buClr>
                <a:schemeClr val="bg1"/>
              </a:buClr>
              <a:buFont typeface="Wingdings" panose="05000000000000000000" pitchFamily="2" charset="2"/>
              <a:buChar char="ü"/>
            </a:pPr>
            <a:r>
              <a:rPr lang="en-US" sz="3200" dirty="0">
                <a:solidFill>
                  <a:srgbClr val="00B050"/>
                </a:solidFill>
              </a:rPr>
              <a:t>Complex unsolved societal challenges </a:t>
            </a:r>
          </a:p>
          <a:p>
            <a:pPr marL="457200" indent="-457200">
              <a:buClr>
                <a:schemeClr val="bg1"/>
              </a:buClr>
              <a:buFont typeface="Wingdings" panose="05000000000000000000" pitchFamily="2" charset="2"/>
              <a:buChar char="ü"/>
            </a:pPr>
            <a:r>
              <a:rPr lang="en-US" sz="3200" dirty="0">
                <a:solidFill>
                  <a:srgbClr val="00B050"/>
                </a:solidFill>
              </a:rPr>
              <a:t>Scenario’s involving multi disciplinary teams </a:t>
            </a:r>
          </a:p>
          <a:p>
            <a:pPr marL="457200" indent="-457200">
              <a:buClr>
                <a:schemeClr val="bg1"/>
              </a:buClr>
              <a:buFont typeface="Wingdings" panose="05000000000000000000" pitchFamily="2" charset="2"/>
              <a:buChar char="ü"/>
            </a:pPr>
            <a:r>
              <a:rPr lang="en-US" sz="3200" dirty="0">
                <a:solidFill>
                  <a:srgbClr val="00B050"/>
                </a:solidFill>
              </a:rPr>
              <a:t>Entrepreneurial initiatives </a:t>
            </a:r>
          </a:p>
          <a:p>
            <a:pPr marL="457200" indent="-457200">
              <a:buClr>
                <a:schemeClr val="bg1"/>
              </a:buClr>
              <a:buFont typeface="Wingdings" panose="05000000000000000000" pitchFamily="2" charset="2"/>
              <a:buChar char="ü"/>
            </a:pPr>
            <a:r>
              <a:rPr lang="en-US" sz="3200" dirty="0">
                <a:solidFill>
                  <a:srgbClr val="00B050"/>
                </a:solidFill>
              </a:rPr>
              <a:t>Education advances </a:t>
            </a:r>
          </a:p>
          <a:p>
            <a:pPr marL="457200" indent="-457200">
              <a:buClr>
                <a:schemeClr val="bg1"/>
              </a:buClr>
              <a:buFont typeface="Wingdings" panose="05000000000000000000" pitchFamily="2" charset="2"/>
              <a:buChar char="ü"/>
            </a:pPr>
            <a:r>
              <a:rPr lang="en-US" sz="3200" dirty="0">
                <a:solidFill>
                  <a:srgbClr val="00B050"/>
                </a:solidFill>
              </a:rPr>
              <a:t>Medical Breakthroughs </a:t>
            </a:r>
          </a:p>
          <a:p>
            <a:pPr marL="457200" indent="-457200">
              <a:buClr>
                <a:schemeClr val="bg1"/>
              </a:buClr>
              <a:buFont typeface="Wingdings" panose="05000000000000000000" pitchFamily="2" charset="2"/>
              <a:buChar char="ü"/>
            </a:pPr>
            <a:r>
              <a:rPr lang="en-US" sz="3200" dirty="0">
                <a:solidFill>
                  <a:srgbClr val="00B050"/>
                </a:solidFill>
              </a:rPr>
              <a:t>Problems that data can’t solve</a:t>
            </a:r>
            <a:endParaRPr lang="en-US" sz="3200" b="0" i="0" dirty="0">
              <a:solidFill>
                <a:srgbClr val="00B050"/>
              </a:solidFill>
              <a:effectLst/>
              <a:latin typeface="Merriweather"/>
            </a:endParaRPr>
          </a:p>
        </p:txBody>
      </p:sp>
      <p:sp>
        <p:nvSpPr>
          <p:cNvPr id="7" name="Rectangle 6">
            <a:extLst>
              <a:ext uri="{FF2B5EF4-FFF2-40B4-BE49-F238E27FC236}">
                <a16:creationId xmlns:a16="http://schemas.microsoft.com/office/drawing/2014/main" id="{FBD42FB6-DF43-4CDB-AA93-8221C60B862D}"/>
              </a:ext>
            </a:extLst>
          </p:cNvPr>
          <p:cNvSpPr/>
          <p:nvPr/>
        </p:nvSpPr>
        <p:spPr>
          <a:xfrm>
            <a:off x="0" y="165141"/>
            <a:ext cx="12192000" cy="707886"/>
          </a:xfrm>
          <a:prstGeom prst="rect">
            <a:avLst/>
          </a:prstGeom>
        </p:spPr>
        <p:txBody>
          <a:bodyPr wrap="square">
            <a:spAutoFit/>
          </a:bodyPr>
          <a:lstStyle/>
          <a:p>
            <a:pPr algn="ctr"/>
            <a:r>
              <a:rPr lang="en-US" sz="4000" dirty="0">
                <a:solidFill>
                  <a:schemeClr val="bg1"/>
                </a:solidFill>
              </a:rPr>
              <a:t>Which Problems Can </a:t>
            </a:r>
            <a:r>
              <a:rPr lang="en-US" sz="4000" dirty="0">
                <a:solidFill>
                  <a:srgbClr val="FFC000"/>
                </a:solidFill>
              </a:rPr>
              <a:t>Design Thinking </a:t>
            </a:r>
            <a:r>
              <a:rPr lang="en-US" sz="4000" dirty="0">
                <a:solidFill>
                  <a:schemeClr val="bg1"/>
                </a:solidFill>
              </a:rPr>
              <a:t>help to solve</a:t>
            </a:r>
            <a:endParaRPr lang="en-US" sz="4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0540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91548" y="1318726"/>
            <a:ext cx="12032974" cy="4780796"/>
          </a:xfrm>
          <a:prstGeom prst="rect">
            <a:avLst/>
          </a:prstGeom>
        </p:spPr>
        <p:txBody>
          <a:bodyPr wrap="square">
            <a:spAutoFit/>
          </a:bodyPr>
          <a:lstStyle/>
          <a:p>
            <a:pPr marR="0" lvl="0" algn="l">
              <a:spcBef>
                <a:spcPts val="1340"/>
              </a:spcBef>
              <a:spcAft>
                <a:spcPts val="0"/>
              </a:spcAft>
              <a:buSzPts val="1200"/>
              <a:tabLst>
                <a:tab pos="561975" algn="l"/>
              </a:tabLst>
            </a:pPr>
            <a:r>
              <a:rPr lang="en-US" sz="2400" b="1" spc="-30" dirty="0">
                <a:solidFill>
                  <a:srgbClr val="FFC000"/>
                </a:solidFill>
                <a:effectLst/>
                <a:latin typeface="Times New Roman" panose="02020603050405020304" pitchFamily="18" charset="0"/>
                <a:ea typeface="Times New Roman" panose="02020603050405020304" pitchFamily="18" charset="0"/>
              </a:rPr>
              <a:t>Developing the product</a:t>
            </a:r>
            <a:r>
              <a:rPr lang="en-US" sz="2400" b="1" spc="25" dirty="0">
                <a:solidFill>
                  <a:srgbClr val="FFC000"/>
                </a:solidFill>
                <a:effectLst/>
                <a:latin typeface="Times New Roman" panose="02020603050405020304" pitchFamily="18" charset="0"/>
                <a:ea typeface="Times New Roman" panose="02020603050405020304" pitchFamily="18" charset="0"/>
              </a:rPr>
              <a:t> </a:t>
            </a:r>
            <a:r>
              <a:rPr lang="en-US" sz="2400" b="1" spc="-30" dirty="0">
                <a:solidFill>
                  <a:srgbClr val="FFC000"/>
                </a:solidFill>
                <a:effectLst/>
                <a:latin typeface="Times New Roman" panose="02020603050405020304" pitchFamily="18" charset="0"/>
                <a:ea typeface="Times New Roman" panose="02020603050405020304" pitchFamily="18" charset="0"/>
              </a:rPr>
              <a:t>concept:</a:t>
            </a:r>
          </a:p>
          <a:p>
            <a:pPr marL="457200" marR="0" indent="-457200">
              <a:spcBef>
                <a:spcPts val="50"/>
              </a:spcBef>
              <a:spcAft>
                <a:spcPts val="0"/>
              </a:spcAft>
              <a:buFont typeface="Wingdings" panose="05000000000000000000" pitchFamily="2" charset="2"/>
              <a:buChar char="v"/>
            </a:pPr>
            <a:r>
              <a:rPr lang="en-US" sz="2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The </a:t>
            </a:r>
            <a:r>
              <a:rPr lang="en-US" sz="2800" spc="-1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first </a:t>
            </a:r>
            <a:r>
              <a:rPr lang="en-US" sz="2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phase of product planning </a:t>
            </a:r>
            <a:r>
              <a:rPr lang="en-US" sz="2800" spc="-15"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is </a:t>
            </a:r>
            <a:r>
              <a:rPr lang="en-US" sz="2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developing the product concept. Marketing managers usually create ideas for new products by</a:t>
            </a:r>
            <a:r>
              <a:rPr lang="en-US" sz="2800" spc="-14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2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identifying certain problems that consumers face or various customers</a:t>
            </a:r>
            <a:r>
              <a:rPr lang="en-US" sz="2800" spc="-2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28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rPr>
              <a:t>need.</a:t>
            </a:r>
            <a:endParaRPr lang="en-US" sz="2400" dirty="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marR="0" lvl="0" algn="l">
              <a:spcBef>
                <a:spcPts val="665"/>
              </a:spcBef>
              <a:spcAft>
                <a:spcPts val="0"/>
              </a:spcAft>
              <a:buSzPts val="1200"/>
              <a:tabLst>
                <a:tab pos="461010" algn="l"/>
              </a:tabLst>
            </a:pPr>
            <a:r>
              <a:rPr lang="en-US" sz="2400" b="1" spc="-30" dirty="0">
                <a:solidFill>
                  <a:srgbClr val="FFC000"/>
                </a:solidFill>
                <a:latin typeface="Times New Roman" panose="02020603050405020304" pitchFamily="18" charset="0"/>
              </a:rPr>
              <a:t>Studying the market:</a:t>
            </a:r>
          </a:p>
          <a:p>
            <a:pPr marL="457200" marR="0" indent="-457200">
              <a:spcBef>
                <a:spcPts val="45"/>
              </a:spcBef>
              <a:spcAft>
                <a:spcPts val="0"/>
              </a:spcAft>
              <a:buFont typeface="Wingdings" panose="05000000000000000000" pitchFamily="2" charset="2"/>
              <a:buChar char="v"/>
            </a:pPr>
            <a:r>
              <a:rPr lang="en-US" sz="2800" dirty="0">
                <a:solidFill>
                  <a:schemeClr val="bg1"/>
                </a:solidFill>
                <a:latin typeface="Times New Roman" panose="02020603050405020304" pitchFamily="18" charset="0"/>
              </a:rPr>
              <a:t>The next step in the product planning process is studying the competition. Secondary research usually provides details on key competitors and their market share, which is the percent of total sales that they hold in the marketplace.</a:t>
            </a:r>
          </a:p>
          <a:p>
            <a:pPr>
              <a:buClr>
                <a:schemeClr val="bg1"/>
              </a:buClr>
            </a:pPr>
            <a:endParaRPr lang="en-US" sz="5400" b="0" i="0" dirty="0">
              <a:solidFill>
                <a:schemeClr val="bg1"/>
              </a:solidFill>
              <a:effectLst/>
              <a:latin typeface="Merriweather"/>
            </a:endParaRPr>
          </a:p>
        </p:txBody>
      </p:sp>
      <p:sp>
        <p:nvSpPr>
          <p:cNvPr id="7" name="Rectangle 6">
            <a:extLst>
              <a:ext uri="{FF2B5EF4-FFF2-40B4-BE49-F238E27FC236}">
                <a16:creationId xmlns:a16="http://schemas.microsoft.com/office/drawing/2014/main" id="{FBD42FB6-DF43-4CDB-AA93-8221C60B862D}"/>
              </a:ext>
            </a:extLst>
          </p:cNvPr>
          <p:cNvSpPr/>
          <p:nvPr/>
        </p:nvSpPr>
        <p:spPr>
          <a:xfrm>
            <a:off x="0" y="165141"/>
            <a:ext cx="12192000" cy="707886"/>
          </a:xfrm>
          <a:prstGeom prst="rect">
            <a:avLst/>
          </a:prstGeom>
        </p:spPr>
        <p:txBody>
          <a:bodyPr wrap="square">
            <a:spAutoFit/>
          </a:bodyPr>
          <a:lstStyle/>
          <a:p>
            <a:pPr algn="ctr"/>
            <a:r>
              <a:rPr lang="en-US" sz="4000" b="1" dirty="0">
                <a:solidFill>
                  <a:schemeClr val="bg1"/>
                </a:solidFill>
                <a:effectLst/>
                <a:latin typeface="Times New Roman" panose="02020603050405020304" pitchFamily="18" charset="0"/>
                <a:ea typeface="Times New Roman" panose="02020603050405020304" pitchFamily="18" charset="0"/>
              </a:rPr>
              <a:t>PRODUCT</a:t>
            </a:r>
            <a:r>
              <a:rPr lang="en-US" sz="4000" b="1" spc="10" dirty="0">
                <a:solidFill>
                  <a:schemeClr val="bg1"/>
                </a:solidFill>
                <a:effectLst/>
                <a:latin typeface="Times New Roman" panose="02020603050405020304" pitchFamily="18" charset="0"/>
                <a:ea typeface="Times New Roman" panose="02020603050405020304" pitchFamily="18" charset="0"/>
              </a:rPr>
              <a:t> </a:t>
            </a:r>
            <a:r>
              <a:rPr lang="en-US" sz="4000" b="1" dirty="0">
                <a:solidFill>
                  <a:srgbClr val="00B050"/>
                </a:solidFill>
                <a:latin typeface="Times New Roman" panose="02020603050405020304" pitchFamily="18" charset="0"/>
              </a:rPr>
              <a:t>PLANNING</a:t>
            </a:r>
          </a:p>
        </p:txBody>
      </p:sp>
    </p:spTree>
    <p:extLst>
      <p:ext uri="{BB962C8B-B14F-4D97-AF65-F5344CB8AC3E}">
        <p14:creationId xmlns:p14="http://schemas.microsoft.com/office/powerpoint/2010/main" val="3149832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1" y="0"/>
            <a:ext cx="12083142" cy="849085"/>
          </a:xfrm>
          <a:noFill/>
        </p:spPr>
        <p:txBody>
          <a:bodyPr vert="horz" lIns="91440" tIns="45720" rIns="91440" bIns="45720" rtlCol="0">
            <a:noAutofit/>
          </a:bodyPr>
          <a:lstStyle/>
          <a:p>
            <a:pPr marL="0" indent="0" algn="ctr">
              <a:lnSpc>
                <a:spcPts val="4851"/>
              </a:lnSpc>
              <a:buNone/>
            </a:pPr>
            <a:r>
              <a:rPr lang="en-US" sz="3600" spc="-91" dirty="0">
                <a:solidFill>
                  <a:srgbClr val="FEC700"/>
                </a:solidFill>
              </a:rPr>
              <a:t>Introduction to Design Thinking </a:t>
            </a: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3161688" y="966651"/>
            <a:ext cx="5759768" cy="5466898"/>
          </a:xfrm>
          <a:prstGeom prst="rect">
            <a:avLst/>
          </a:prstGeom>
        </p:spPr>
      </p:pic>
    </p:spTree>
    <p:extLst>
      <p:ext uri="{BB962C8B-B14F-4D97-AF65-F5344CB8AC3E}">
        <p14:creationId xmlns:p14="http://schemas.microsoft.com/office/powerpoint/2010/main" val="8025063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7" y="-47447"/>
            <a:ext cx="1012183" cy="9405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91547" y="1144851"/>
            <a:ext cx="11834191" cy="4278094"/>
          </a:xfrm>
          <a:prstGeom prst="rect">
            <a:avLst/>
          </a:prstGeom>
        </p:spPr>
        <p:txBody>
          <a:bodyPr wrap="square">
            <a:spAutoFit/>
          </a:bodyPr>
          <a:lstStyle/>
          <a:p>
            <a:pPr marR="0" lvl="0" algn="just">
              <a:spcBef>
                <a:spcPts val="625"/>
              </a:spcBef>
              <a:spcAft>
                <a:spcPts val="0"/>
              </a:spcAft>
              <a:buSzPts val="1200"/>
              <a:tabLst>
                <a:tab pos="457835" algn="l"/>
              </a:tabLst>
            </a:pPr>
            <a:r>
              <a:rPr lang="en-US" sz="3200" b="1" spc="-30" dirty="0">
                <a:solidFill>
                  <a:srgbClr val="FFC000"/>
                </a:solidFill>
                <a:effectLst/>
                <a:latin typeface="Times New Roman" panose="02020603050405020304" pitchFamily="18" charset="0"/>
                <a:ea typeface="Times New Roman" panose="02020603050405020304" pitchFamily="18" charset="0"/>
              </a:rPr>
              <a:t>Market</a:t>
            </a:r>
            <a:r>
              <a:rPr lang="en-US" sz="3200" b="1" spc="35" dirty="0">
                <a:solidFill>
                  <a:srgbClr val="FFC000"/>
                </a:solidFill>
                <a:effectLst/>
                <a:latin typeface="Times New Roman" panose="02020603050405020304" pitchFamily="18" charset="0"/>
                <a:ea typeface="Times New Roman" panose="02020603050405020304" pitchFamily="18" charset="0"/>
              </a:rPr>
              <a:t> </a:t>
            </a:r>
            <a:r>
              <a:rPr lang="en-US" sz="3200" b="1" spc="-30" dirty="0">
                <a:solidFill>
                  <a:srgbClr val="FFC000"/>
                </a:solidFill>
                <a:effectLst/>
                <a:latin typeface="Times New Roman" panose="02020603050405020304" pitchFamily="18" charset="0"/>
                <a:ea typeface="Times New Roman" panose="02020603050405020304" pitchFamily="18" charset="0"/>
              </a:rPr>
              <a:t>research:</a:t>
            </a:r>
            <a:endParaRPr lang="en-US" sz="3200" dirty="0">
              <a:solidFill>
                <a:schemeClr val="bg1"/>
              </a:solidFill>
              <a:effectLst/>
              <a:latin typeface="Times New Roman" panose="02020603050405020304" pitchFamily="18" charset="0"/>
              <a:ea typeface="Times New Roman" panose="02020603050405020304" pitchFamily="18" charset="0"/>
            </a:endParaRPr>
          </a:p>
          <a:p>
            <a:pPr marL="457200" indent="-457200">
              <a:buFont typeface="Wingdings" panose="05000000000000000000" pitchFamily="2" charset="2"/>
              <a:buChar char="v"/>
            </a:pPr>
            <a:r>
              <a:rPr lang="en-US" sz="3200" dirty="0">
                <a:solidFill>
                  <a:schemeClr val="bg1"/>
                </a:solidFill>
                <a:effectLst/>
                <a:latin typeface="Times New Roman" panose="02020603050405020304" pitchFamily="18" charset="0"/>
                <a:ea typeface="Times New Roman" panose="02020603050405020304" pitchFamily="18" charset="0"/>
              </a:rPr>
              <a:t>A small company should consider doing both </a:t>
            </a:r>
            <a:r>
              <a:rPr lang="en-US" sz="3200" u="none" strike="noStrike" dirty="0">
                <a:solidFill>
                  <a:schemeClr val="bg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qualitative</a:t>
            </a:r>
            <a:r>
              <a:rPr lang="en-US" sz="3200" dirty="0">
                <a:solidFill>
                  <a:schemeClr val="bg1"/>
                </a:solidFill>
                <a:effectLst/>
                <a:latin typeface="Times New Roman" panose="02020603050405020304" pitchFamily="18" charset="0"/>
                <a:ea typeface="Times New Roman" panose="02020603050405020304" pitchFamily="18" charset="0"/>
              </a:rPr>
              <a:t> and  </a:t>
            </a:r>
            <a:r>
              <a:rPr lang="en-US" sz="3200" u="none" strike="noStrike" dirty="0">
                <a:solidFill>
                  <a:schemeClr val="bg1"/>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quantitative marketing research </a:t>
            </a:r>
            <a:r>
              <a:rPr lang="en-US" sz="3200" dirty="0">
                <a:solidFill>
                  <a:schemeClr val="bg1"/>
                </a:solidFill>
                <a:effectLst/>
                <a:latin typeface="Times New Roman" panose="02020603050405020304" pitchFamily="18" charset="0"/>
                <a:ea typeface="Times New Roman" panose="02020603050405020304" pitchFamily="18" charset="0"/>
              </a:rPr>
              <a:t>for its new product. </a:t>
            </a:r>
            <a:r>
              <a:rPr lang="en-US" sz="3200" u="none" strike="noStrike" dirty="0">
                <a:solidFill>
                  <a:schemeClr val="bg1"/>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Focus groups </a:t>
            </a:r>
            <a:r>
              <a:rPr lang="en-US" sz="3200" dirty="0">
                <a:solidFill>
                  <a:schemeClr val="bg1"/>
                </a:solidFill>
                <a:effectLst/>
                <a:latin typeface="Times New Roman" panose="02020603050405020304" pitchFamily="18" charset="0"/>
                <a:ea typeface="Times New Roman" panose="02020603050405020304" pitchFamily="18" charset="0"/>
              </a:rPr>
              <a:t>are an example of qualitative information. Focus groups </a:t>
            </a:r>
            <a:r>
              <a:rPr lang="en-US" sz="3200" spc="-15" dirty="0">
                <a:solidFill>
                  <a:schemeClr val="bg1"/>
                </a:solidFill>
                <a:effectLst/>
                <a:latin typeface="Times New Roman" panose="02020603050405020304" pitchFamily="18" charset="0"/>
                <a:ea typeface="Times New Roman" panose="02020603050405020304" pitchFamily="18" charset="0"/>
              </a:rPr>
              <a:t>allow </a:t>
            </a:r>
            <a:r>
              <a:rPr lang="en-US" sz="3200" dirty="0">
                <a:solidFill>
                  <a:schemeClr val="bg1"/>
                </a:solidFill>
                <a:effectLst/>
                <a:latin typeface="Times New Roman" panose="02020603050405020304" pitchFamily="18" charset="0"/>
                <a:ea typeface="Times New Roman" panose="02020603050405020304" pitchFamily="18" charset="0"/>
              </a:rPr>
              <a:t>companies to ask their consumers about their likes and dislike of a product </a:t>
            </a:r>
            <a:r>
              <a:rPr lang="en-US" sz="3200" spc="-25" dirty="0">
                <a:solidFill>
                  <a:schemeClr val="bg1"/>
                </a:solidFill>
                <a:effectLst/>
                <a:latin typeface="Times New Roman" panose="02020603050405020304" pitchFamily="18" charset="0"/>
                <a:ea typeface="Times New Roman" panose="02020603050405020304" pitchFamily="18" charset="0"/>
              </a:rPr>
              <a:t>in </a:t>
            </a:r>
            <a:r>
              <a:rPr lang="en-US" sz="3200" dirty="0">
                <a:solidFill>
                  <a:schemeClr val="bg1"/>
                </a:solidFill>
                <a:effectLst/>
                <a:latin typeface="Times New Roman" panose="02020603050405020304" pitchFamily="18" charset="0"/>
                <a:ea typeface="Times New Roman" panose="02020603050405020304" pitchFamily="18" charset="0"/>
              </a:rPr>
              <a:t>small</a:t>
            </a:r>
            <a:r>
              <a:rPr lang="en-US" sz="3200" spc="20" dirty="0">
                <a:solidFill>
                  <a:schemeClr val="bg1"/>
                </a:solidFill>
                <a:effectLst/>
                <a:latin typeface="Times New Roman" panose="02020603050405020304" pitchFamily="18" charset="0"/>
                <a:ea typeface="Times New Roman" panose="02020603050405020304" pitchFamily="18" charset="0"/>
              </a:rPr>
              <a:t> </a:t>
            </a:r>
            <a:r>
              <a:rPr lang="en-US" sz="3200" dirty="0">
                <a:solidFill>
                  <a:schemeClr val="bg1"/>
                </a:solidFill>
                <a:effectLst/>
                <a:latin typeface="Times New Roman" panose="02020603050405020304" pitchFamily="18" charset="0"/>
                <a:ea typeface="Times New Roman" panose="02020603050405020304" pitchFamily="18" charset="0"/>
              </a:rPr>
              <a:t>groups</a:t>
            </a:r>
          </a:p>
          <a:p>
            <a:pPr marL="457200" indent="-457200">
              <a:buFont typeface="Wingdings" panose="05000000000000000000" pitchFamily="2" charset="2"/>
              <a:buChar char="v"/>
            </a:pPr>
            <a:endParaRPr lang="en-US" sz="8000" b="0" i="0" dirty="0">
              <a:solidFill>
                <a:schemeClr val="bg1"/>
              </a:solidFill>
              <a:effectLst/>
              <a:latin typeface="Merriweather"/>
            </a:endParaRPr>
          </a:p>
        </p:txBody>
      </p:sp>
      <p:sp>
        <p:nvSpPr>
          <p:cNvPr id="7" name="Rectangle 6">
            <a:extLst>
              <a:ext uri="{FF2B5EF4-FFF2-40B4-BE49-F238E27FC236}">
                <a16:creationId xmlns:a16="http://schemas.microsoft.com/office/drawing/2014/main" id="{FBD42FB6-DF43-4CDB-AA93-8221C60B862D}"/>
              </a:ext>
            </a:extLst>
          </p:cNvPr>
          <p:cNvSpPr/>
          <p:nvPr/>
        </p:nvSpPr>
        <p:spPr>
          <a:xfrm>
            <a:off x="0" y="165141"/>
            <a:ext cx="12192000" cy="707886"/>
          </a:xfrm>
          <a:prstGeom prst="rect">
            <a:avLst/>
          </a:prstGeom>
        </p:spPr>
        <p:txBody>
          <a:bodyPr wrap="square">
            <a:spAutoFit/>
          </a:bodyPr>
          <a:lstStyle/>
          <a:p>
            <a:pPr algn="ctr"/>
            <a:r>
              <a:rPr lang="en-US" sz="4000" b="1" dirty="0">
                <a:solidFill>
                  <a:schemeClr val="bg1"/>
                </a:solidFill>
                <a:effectLst/>
                <a:latin typeface="Times New Roman" panose="02020603050405020304" pitchFamily="18" charset="0"/>
                <a:ea typeface="Times New Roman" panose="02020603050405020304" pitchFamily="18" charset="0"/>
              </a:rPr>
              <a:t>PRODUCT</a:t>
            </a:r>
            <a:r>
              <a:rPr lang="en-US" sz="4000" b="1" spc="10" dirty="0">
                <a:solidFill>
                  <a:schemeClr val="bg1"/>
                </a:solidFill>
                <a:effectLst/>
                <a:latin typeface="Times New Roman" panose="02020603050405020304" pitchFamily="18" charset="0"/>
                <a:ea typeface="Times New Roman" panose="02020603050405020304" pitchFamily="18" charset="0"/>
              </a:rPr>
              <a:t> </a:t>
            </a:r>
            <a:r>
              <a:rPr lang="en-US" sz="4000" b="1" dirty="0">
                <a:solidFill>
                  <a:srgbClr val="00B050"/>
                </a:solidFill>
                <a:latin typeface="Times New Roman" panose="02020603050405020304" pitchFamily="18" charset="0"/>
              </a:rPr>
              <a:t>PLANNING</a:t>
            </a:r>
          </a:p>
        </p:txBody>
      </p:sp>
      <p:sp>
        <p:nvSpPr>
          <p:cNvPr id="4" name="AutoShape 71">
            <a:extLst>
              <a:ext uri="{FF2B5EF4-FFF2-40B4-BE49-F238E27FC236}">
                <a16:creationId xmlns:a16="http://schemas.microsoft.com/office/drawing/2014/main" id="{D3F197B4-3342-B27F-C564-221FCA76ADB8}"/>
              </a:ext>
            </a:extLst>
          </p:cNvPr>
          <p:cNvSpPr>
            <a:spLocks/>
          </p:cNvSpPr>
          <p:nvPr/>
        </p:nvSpPr>
        <p:spPr bwMode="auto">
          <a:xfrm>
            <a:off x="1353820" y="9512935"/>
            <a:ext cx="5314950" cy="55245"/>
          </a:xfrm>
          <a:custGeom>
            <a:avLst/>
            <a:gdLst>
              <a:gd name="T0" fmla="+- 0 10502 2132"/>
              <a:gd name="T1" fmla="*/ T0 w 8370"/>
              <a:gd name="T2" fmla="+- 0 1142 1070"/>
              <a:gd name="T3" fmla="*/ 1142 h 87"/>
              <a:gd name="T4" fmla="+- 0 2132 2132"/>
              <a:gd name="T5" fmla="*/ T4 w 8370"/>
              <a:gd name="T6" fmla="+- 0 1142 1070"/>
              <a:gd name="T7" fmla="*/ 1142 h 87"/>
              <a:gd name="T8" fmla="+- 0 2132 2132"/>
              <a:gd name="T9" fmla="*/ T8 w 8370"/>
              <a:gd name="T10" fmla="+- 0 1156 1070"/>
              <a:gd name="T11" fmla="*/ 1156 h 87"/>
              <a:gd name="T12" fmla="+- 0 10502 2132"/>
              <a:gd name="T13" fmla="*/ T12 w 8370"/>
              <a:gd name="T14" fmla="+- 0 1156 1070"/>
              <a:gd name="T15" fmla="*/ 1156 h 87"/>
              <a:gd name="T16" fmla="+- 0 10502 2132"/>
              <a:gd name="T17" fmla="*/ T16 w 8370"/>
              <a:gd name="T18" fmla="+- 0 1142 1070"/>
              <a:gd name="T19" fmla="*/ 1142 h 87"/>
              <a:gd name="T20" fmla="+- 0 10502 2132"/>
              <a:gd name="T21" fmla="*/ T20 w 8370"/>
              <a:gd name="T22" fmla="+- 0 1070 1070"/>
              <a:gd name="T23" fmla="*/ 1070 h 87"/>
              <a:gd name="T24" fmla="+- 0 2132 2132"/>
              <a:gd name="T25" fmla="*/ T24 w 8370"/>
              <a:gd name="T26" fmla="+- 0 1070 1070"/>
              <a:gd name="T27" fmla="*/ 1070 h 87"/>
              <a:gd name="T28" fmla="+- 0 2132 2132"/>
              <a:gd name="T29" fmla="*/ T28 w 8370"/>
              <a:gd name="T30" fmla="+- 0 1127 1070"/>
              <a:gd name="T31" fmla="*/ 1127 h 87"/>
              <a:gd name="T32" fmla="+- 0 10502 2132"/>
              <a:gd name="T33" fmla="*/ T32 w 8370"/>
              <a:gd name="T34" fmla="+- 0 1127 1070"/>
              <a:gd name="T35" fmla="*/ 1127 h 87"/>
              <a:gd name="T36" fmla="+- 0 10502 2132"/>
              <a:gd name="T37" fmla="*/ T36 w 8370"/>
              <a:gd name="T38" fmla="+- 0 1070 1070"/>
              <a:gd name="T39" fmla="*/ 1070 h 8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8370" h="87">
                <a:moveTo>
                  <a:pt x="8370" y="72"/>
                </a:moveTo>
                <a:lnTo>
                  <a:pt x="0" y="72"/>
                </a:lnTo>
                <a:lnTo>
                  <a:pt x="0" y="86"/>
                </a:lnTo>
                <a:lnTo>
                  <a:pt x="8370" y="86"/>
                </a:lnTo>
                <a:lnTo>
                  <a:pt x="8370" y="72"/>
                </a:lnTo>
                <a:close/>
                <a:moveTo>
                  <a:pt x="8370" y="0"/>
                </a:moveTo>
                <a:lnTo>
                  <a:pt x="0" y="0"/>
                </a:lnTo>
                <a:lnTo>
                  <a:pt x="0" y="57"/>
                </a:lnTo>
                <a:lnTo>
                  <a:pt x="8370" y="57"/>
                </a:lnTo>
                <a:lnTo>
                  <a:pt x="8370" y="0"/>
                </a:lnTo>
                <a:close/>
              </a:path>
            </a:pathLst>
          </a:custGeom>
          <a:solidFill>
            <a:srgbClr val="61232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Rectangle 8">
            <a:extLst>
              <a:ext uri="{FF2B5EF4-FFF2-40B4-BE49-F238E27FC236}">
                <a16:creationId xmlns:a16="http://schemas.microsoft.com/office/drawing/2014/main" id="{F5007A80-B379-7059-CCDF-AA2C833469FC}"/>
              </a:ext>
            </a:extLst>
          </p:cNvPr>
          <p:cNvSpPr>
            <a:spLocks noChangeArrowheads="1"/>
          </p:cNvSpPr>
          <p:nvPr/>
        </p:nvSpPr>
        <p:spPr bwMode="auto">
          <a:xfrm>
            <a:off x="-316305" y="4100609"/>
            <a:ext cx="12283017" cy="156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60230" tIns="82524" rIns="0" bIns="0" numCol="1" anchor="ctr" anchorCtr="0" compatLnSpc="1">
            <a:prstTxWarp prst="textNoShape">
              <a:avLst/>
            </a:prstTxWarp>
            <a:spAutoFit/>
          </a:bodyPr>
          <a:lstStyle>
            <a:lvl1pPr eaLnBrk="0" fontAlgn="base" hangingPunct="0">
              <a:spcBef>
                <a:spcPct val="0"/>
              </a:spcBef>
              <a:spcAft>
                <a:spcPct val="0"/>
              </a:spcAft>
              <a:tabLst>
                <a:tab pos="762000" algn="l"/>
              </a:tabLst>
              <a:defRPr>
                <a:solidFill>
                  <a:schemeClr val="tx1"/>
                </a:solidFill>
                <a:latin typeface="Arial" panose="020B0604020202020204" pitchFamily="34" charset="0"/>
              </a:defRPr>
            </a:lvl1pPr>
            <a:lvl2pPr eaLnBrk="0" fontAlgn="base" hangingPunct="0">
              <a:spcBef>
                <a:spcPct val="0"/>
              </a:spcBef>
              <a:spcAft>
                <a:spcPct val="0"/>
              </a:spcAft>
              <a:tabLst>
                <a:tab pos="762000" algn="l"/>
              </a:tabLst>
              <a:defRPr>
                <a:solidFill>
                  <a:schemeClr val="tx1"/>
                </a:solidFill>
                <a:latin typeface="Arial" panose="020B0604020202020204" pitchFamily="34" charset="0"/>
              </a:defRPr>
            </a:lvl2pPr>
            <a:lvl3pPr eaLnBrk="0" fontAlgn="base" hangingPunct="0">
              <a:spcBef>
                <a:spcPct val="0"/>
              </a:spcBef>
              <a:spcAft>
                <a:spcPct val="0"/>
              </a:spcAft>
              <a:tabLst>
                <a:tab pos="762000" algn="l"/>
              </a:tabLst>
              <a:defRPr>
                <a:solidFill>
                  <a:schemeClr val="tx1"/>
                </a:solidFill>
                <a:latin typeface="Arial" panose="020B0604020202020204" pitchFamily="34" charset="0"/>
              </a:defRPr>
            </a:lvl3pPr>
            <a:lvl4pPr eaLnBrk="0" fontAlgn="base" hangingPunct="0">
              <a:spcBef>
                <a:spcPct val="0"/>
              </a:spcBef>
              <a:spcAft>
                <a:spcPct val="0"/>
              </a:spcAft>
              <a:tabLst>
                <a:tab pos="762000" algn="l"/>
              </a:tabLst>
              <a:defRPr>
                <a:solidFill>
                  <a:schemeClr val="tx1"/>
                </a:solidFill>
                <a:latin typeface="Arial" panose="020B0604020202020204" pitchFamily="34" charset="0"/>
              </a:defRPr>
            </a:lvl4pPr>
            <a:lvl5pPr eaLnBrk="0" fontAlgn="base" hangingPunct="0">
              <a:spcBef>
                <a:spcPct val="0"/>
              </a:spcBef>
              <a:spcAft>
                <a:spcPct val="0"/>
              </a:spcAft>
              <a:tabLst>
                <a:tab pos="762000" algn="l"/>
              </a:tabLst>
              <a:defRPr>
                <a:solidFill>
                  <a:schemeClr val="tx1"/>
                </a:solidFill>
                <a:latin typeface="Arial" panose="020B0604020202020204" pitchFamily="34" charset="0"/>
              </a:defRPr>
            </a:lvl5pPr>
            <a:lvl6pPr eaLnBrk="0" fontAlgn="base" hangingPunct="0">
              <a:spcBef>
                <a:spcPct val="0"/>
              </a:spcBef>
              <a:spcAft>
                <a:spcPct val="0"/>
              </a:spcAft>
              <a:tabLst>
                <a:tab pos="762000" algn="l"/>
              </a:tabLst>
              <a:defRPr>
                <a:solidFill>
                  <a:schemeClr val="tx1"/>
                </a:solidFill>
                <a:latin typeface="Arial" panose="020B0604020202020204" pitchFamily="34" charset="0"/>
              </a:defRPr>
            </a:lvl6pPr>
            <a:lvl7pPr eaLnBrk="0" fontAlgn="base" hangingPunct="0">
              <a:spcBef>
                <a:spcPct val="0"/>
              </a:spcBef>
              <a:spcAft>
                <a:spcPct val="0"/>
              </a:spcAft>
              <a:tabLst>
                <a:tab pos="762000" algn="l"/>
              </a:tabLst>
              <a:defRPr>
                <a:solidFill>
                  <a:schemeClr val="tx1"/>
                </a:solidFill>
                <a:latin typeface="Arial" panose="020B0604020202020204" pitchFamily="34" charset="0"/>
              </a:defRPr>
            </a:lvl7pPr>
            <a:lvl8pPr eaLnBrk="0" fontAlgn="base" hangingPunct="0">
              <a:spcBef>
                <a:spcPct val="0"/>
              </a:spcBef>
              <a:spcAft>
                <a:spcPct val="0"/>
              </a:spcAft>
              <a:tabLst>
                <a:tab pos="762000" algn="l"/>
              </a:tabLst>
              <a:defRPr>
                <a:solidFill>
                  <a:schemeClr val="tx1"/>
                </a:solidFill>
                <a:latin typeface="Arial" panose="020B0604020202020204" pitchFamily="34" charset="0"/>
              </a:defRPr>
            </a:lvl8pPr>
            <a:lvl9pPr eaLnBrk="0" fontAlgn="base" hangingPunct="0">
              <a:spcBef>
                <a:spcPct val="0"/>
              </a:spcBef>
              <a:spcAft>
                <a:spcPct val="0"/>
              </a:spcAft>
              <a:tabLst>
                <a:tab pos="762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762000" algn="l"/>
              </a:tabLst>
            </a:pPr>
            <a:r>
              <a:rPr lang="en-US" altLang="en-US" sz="3200" b="1" spc="-30" dirty="0">
                <a:solidFill>
                  <a:srgbClr val="FFC000"/>
                </a:solidFill>
                <a:latin typeface="Times New Roman" panose="02020603050405020304" pitchFamily="18" charset="0"/>
              </a:rPr>
              <a:t>Product introduction:</a:t>
            </a:r>
          </a:p>
          <a:p>
            <a:pPr marL="457200" indent="-457200">
              <a:buSzPct val="100000"/>
              <a:buFont typeface="Wingdings" panose="05000000000000000000" pitchFamily="2" charset="2"/>
              <a:buChar char="v"/>
            </a:pPr>
            <a:r>
              <a:rPr lang="en-US" altLang="en-US" sz="3200" dirty="0">
                <a:solidFill>
                  <a:schemeClr val="bg1"/>
                </a:solidFill>
                <a:latin typeface="Times New Roman" panose="02020603050405020304" pitchFamily="18" charset="0"/>
              </a:rPr>
              <a:t>If the survey results prove favorable, the company may decide </a:t>
            </a:r>
          </a:p>
          <a:p>
            <a:pPr marL="457200" marR="0" lvl="1" indent="0" algn="l" defTabSz="914400" rtl="0" eaLnBrk="0" fontAlgn="base" latinLnBrk="0" hangingPunct="0">
              <a:lnSpc>
                <a:spcPct val="100000"/>
              </a:lnSpc>
              <a:spcBef>
                <a:spcPct val="0"/>
              </a:spcBef>
              <a:spcAft>
                <a:spcPct val="0"/>
              </a:spcAft>
              <a:buClrTx/>
              <a:buSzPct val="100000"/>
              <a:tabLst>
                <a:tab pos="762000" algn="l"/>
              </a:tabLst>
            </a:pPr>
            <a:r>
              <a:rPr lang="en-US" altLang="en-US" sz="3200" dirty="0">
                <a:solidFill>
                  <a:schemeClr val="bg1"/>
                </a:solidFill>
                <a:latin typeface="Times New Roman" panose="02020603050405020304" pitchFamily="18" charset="0"/>
              </a:rPr>
              <a:t>to sell the new product on a small scale or regional basis.</a:t>
            </a:r>
          </a:p>
        </p:txBody>
      </p:sp>
      <p:sp>
        <p:nvSpPr>
          <p:cNvPr id="12" name="AutoShape 71">
            <a:extLst>
              <a:ext uri="{FF2B5EF4-FFF2-40B4-BE49-F238E27FC236}">
                <a16:creationId xmlns:a16="http://schemas.microsoft.com/office/drawing/2014/main" id="{BF87F175-E3E4-9F97-C977-03EFD2D6F887}"/>
              </a:ext>
            </a:extLst>
          </p:cNvPr>
          <p:cNvSpPr>
            <a:spLocks/>
          </p:cNvSpPr>
          <p:nvPr/>
        </p:nvSpPr>
        <p:spPr bwMode="auto">
          <a:xfrm>
            <a:off x="1645368" y="14233371"/>
            <a:ext cx="5314950" cy="55245"/>
          </a:xfrm>
          <a:custGeom>
            <a:avLst/>
            <a:gdLst>
              <a:gd name="T0" fmla="+- 0 10502 2132"/>
              <a:gd name="T1" fmla="*/ T0 w 8370"/>
              <a:gd name="T2" fmla="+- 0 1142 1070"/>
              <a:gd name="T3" fmla="*/ 1142 h 87"/>
              <a:gd name="T4" fmla="+- 0 2132 2132"/>
              <a:gd name="T5" fmla="*/ T4 w 8370"/>
              <a:gd name="T6" fmla="+- 0 1142 1070"/>
              <a:gd name="T7" fmla="*/ 1142 h 87"/>
              <a:gd name="T8" fmla="+- 0 2132 2132"/>
              <a:gd name="T9" fmla="*/ T8 w 8370"/>
              <a:gd name="T10" fmla="+- 0 1156 1070"/>
              <a:gd name="T11" fmla="*/ 1156 h 87"/>
              <a:gd name="T12" fmla="+- 0 10502 2132"/>
              <a:gd name="T13" fmla="*/ T12 w 8370"/>
              <a:gd name="T14" fmla="+- 0 1156 1070"/>
              <a:gd name="T15" fmla="*/ 1156 h 87"/>
              <a:gd name="T16" fmla="+- 0 10502 2132"/>
              <a:gd name="T17" fmla="*/ T16 w 8370"/>
              <a:gd name="T18" fmla="+- 0 1142 1070"/>
              <a:gd name="T19" fmla="*/ 1142 h 87"/>
              <a:gd name="T20" fmla="+- 0 10502 2132"/>
              <a:gd name="T21" fmla="*/ T20 w 8370"/>
              <a:gd name="T22" fmla="+- 0 1070 1070"/>
              <a:gd name="T23" fmla="*/ 1070 h 87"/>
              <a:gd name="T24" fmla="+- 0 2132 2132"/>
              <a:gd name="T25" fmla="*/ T24 w 8370"/>
              <a:gd name="T26" fmla="+- 0 1070 1070"/>
              <a:gd name="T27" fmla="*/ 1070 h 87"/>
              <a:gd name="T28" fmla="+- 0 2132 2132"/>
              <a:gd name="T29" fmla="*/ T28 w 8370"/>
              <a:gd name="T30" fmla="+- 0 1127 1070"/>
              <a:gd name="T31" fmla="*/ 1127 h 87"/>
              <a:gd name="T32" fmla="+- 0 10502 2132"/>
              <a:gd name="T33" fmla="*/ T32 w 8370"/>
              <a:gd name="T34" fmla="+- 0 1127 1070"/>
              <a:gd name="T35" fmla="*/ 1127 h 87"/>
              <a:gd name="T36" fmla="+- 0 10502 2132"/>
              <a:gd name="T37" fmla="*/ T36 w 8370"/>
              <a:gd name="T38" fmla="+- 0 1070 1070"/>
              <a:gd name="T39" fmla="*/ 1070 h 8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8370" h="87">
                <a:moveTo>
                  <a:pt x="8370" y="72"/>
                </a:moveTo>
                <a:lnTo>
                  <a:pt x="0" y="72"/>
                </a:lnTo>
                <a:lnTo>
                  <a:pt x="0" y="86"/>
                </a:lnTo>
                <a:lnTo>
                  <a:pt x="8370" y="86"/>
                </a:lnTo>
                <a:lnTo>
                  <a:pt x="8370" y="72"/>
                </a:lnTo>
                <a:close/>
                <a:moveTo>
                  <a:pt x="8370" y="0"/>
                </a:moveTo>
                <a:lnTo>
                  <a:pt x="0" y="0"/>
                </a:lnTo>
                <a:lnTo>
                  <a:pt x="0" y="57"/>
                </a:lnTo>
                <a:lnTo>
                  <a:pt x="8370" y="57"/>
                </a:lnTo>
                <a:lnTo>
                  <a:pt x="8370" y="0"/>
                </a:lnTo>
                <a:close/>
              </a:path>
            </a:pathLst>
          </a:custGeom>
          <a:solidFill>
            <a:srgbClr val="61232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solidFill>
                <a:schemeClr val="bg1"/>
              </a:solidFill>
            </a:endParaRPr>
          </a:p>
        </p:txBody>
      </p:sp>
      <p:sp>
        <p:nvSpPr>
          <p:cNvPr id="13" name="Rectangle 9">
            <a:extLst>
              <a:ext uri="{FF2B5EF4-FFF2-40B4-BE49-F238E27FC236}">
                <a16:creationId xmlns:a16="http://schemas.microsoft.com/office/drawing/2014/main" id="{D1AFCC5A-C83C-58EB-BE8B-54A1255574B3}"/>
              </a:ext>
            </a:extLst>
          </p:cNvPr>
          <p:cNvSpPr>
            <a:spLocks noChangeArrowheads="1"/>
          </p:cNvSpPr>
          <p:nvPr/>
        </p:nvSpPr>
        <p:spPr bwMode="auto">
          <a:xfrm>
            <a:off x="-79513" y="5611505"/>
            <a:ext cx="12125738"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3200" dirty="0">
                <a:solidFill>
                  <a:schemeClr val="bg1"/>
                </a:solidFill>
                <a:latin typeface="Times New Roman" panose="02020603050405020304" pitchFamily="18" charset="0"/>
              </a:rPr>
              <a:t>During this time, the company will distribute the products in one or </a:t>
            </a:r>
            <a:r>
              <a:rPr lang="en-US" altLang="en-US" sz="3200" dirty="0">
                <a:latin typeface="Times New Roman" panose="02020603050405020304" pitchFamily="18" charset="0"/>
              </a:rPr>
              <a:t>more </a:t>
            </a:r>
          </a:p>
        </p:txBody>
      </p:sp>
    </p:spTree>
    <p:extLst>
      <p:ext uri="{BB962C8B-B14F-4D97-AF65-F5344CB8AC3E}">
        <p14:creationId xmlns:p14="http://schemas.microsoft.com/office/powerpoint/2010/main" val="2270917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7" y="-47447"/>
            <a:ext cx="1012183" cy="9405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25288" y="1501408"/>
            <a:ext cx="11834191" cy="5262979"/>
          </a:xfrm>
          <a:prstGeom prst="rect">
            <a:avLst/>
          </a:prstGeom>
        </p:spPr>
        <p:txBody>
          <a:bodyPr wrap="square">
            <a:spAutoFit/>
          </a:bodyPr>
          <a:lstStyle/>
          <a:p>
            <a:pPr marR="0" lvl="0" algn="just">
              <a:spcBef>
                <a:spcPts val="640"/>
              </a:spcBef>
              <a:spcAft>
                <a:spcPts val="0"/>
              </a:spcAft>
              <a:buSzPts val="1200"/>
              <a:tabLst>
                <a:tab pos="461010" algn="l"/>
              </a:tabLst>
            </a:pPr>
            <a:r>
              <a:rPr lang="en-US" sz="3200" b="1" spc="-30" dirty="0">
                <a:solidFill>
                  <a:srgbClr val="FFC000"/>
                </a:solidFill>
                <a:latin typeface="Times New Roman" panose="02020603050405020304" pitchFamily="18" charset="0"/>
              </a:rPr>
              <a:t>Product life cycle:</a:t>
            </a:r>
          </a:p>
          <a:p>
            <a:pPr marL="457200" marR="0" indent="-457200">
              <a:spcBef>
                <a:spcPts val="30"/>
              </a:spcBef>
              <a:spcAft>
                <a:spcPts val="0"/>
              </a:spcAft>
              <a:buFont typeface="Wingdings" panose="05000000000000000000" pitchFamily="2" charset="2"/>
              <a:buChar char="v"/>
            </a:pPr>
            <a:r>
              <a:rPr lang="en-US" sz="3200" dirty="0">
                <a:solidFill>
                  <a:schemeClr val="bg1"/>
                </a:solidFill>
                <a:latin typeface="Times New Roman" panose="02020603050405020304" pitchFamily="18" charset="0"/>
              </a:rPr>
              <a:t>Product planning must also include managing the product through various stages of its </a:t>
            </a:r>
            <a:r>
              <a:rPr lang="en-US" sz="3200" dirty="0">
                <a:solidFill>
                  <a:schemeClr val="bg1"/>
                </a:solidFill>
                <a:latin typeface="Times New Roman" panose="02020603050405020304" pitchFamily="18" charset="0"/>
                <a:hlinkClick r:id="rId3">
                  <a:extLst>
                    <a:ext uri="{A12FA001-AC4F-418D-AE19-62706E023703}">
                      <ahyp:hlinkClr xmlns:ahyp="http://schemas.microsoft.com/office/drawing/2018/hyperlinkcolor" val="tx"/>
                    </a:ext>
                  </a:extLst>
                </a:hlinkClick>
              </a:rPr>
              <a:t>product life cycle.</a:t>
            </a:r>
            <a:endParaRPr lang="en-US" sz="3200" dirty="0">
              <a:solidFill>
                <a:schemeClr val="bg1"/>
              </a:solidFill>
              <a:latin typeface="Times New Roman" panose="02020603050405020304" pitchFamily="18" charset="0"/>
            </a:endParaRPr>
          </a:p>
          <a:p>
            <a:pPr marL="457200" marR="0" indent="-457200">
              <a:spcBef>
                <a:spcPts val="30"/>
              </a:spcBef>
              <a:spcAft>
                <a:spcPts val="0"/>
              </a:spcAft>
              <a:buFont typeface="Wingdings" panose="05000000000000000000" pitchFamily="2" charset="2"/>
              <a:buChar char="v"/>
            </a:pPr>
            <a:endParaRPr lang="en-US" sz="3200" dirty="0">
              <a:solidFill>
                <a:schemeClr val="bg1"/>
              </a:solidFill>
              <a:latin typeface="Times New Roman" panose="02020603050405020304" pitchFamily="18" charset="0"/>
            </a:endParaRPr>
          </a:p>
          <a:p>
            <a:pPr marR="0">
              <a:spcBef>
                <a:spcPts val="30"/>
              </a:spcBef>
              <a:spcAft>
                <a:spcPts val="0"/>
              </a:spcAft>
            </a:pPr>
            <a:endParaRPr lang="en-US" sz="3200" dirty="0">
              <a:solidFill>
                <a:schemeClr val="bg1"/>
              </a:solidFill>
              <a:latin typeface="Times New Roman" panose="02020603050405020304" pitchFamily="18" charset="0"/>
            </a:endParaRPr>
          </a:p>
          <a:p>
            <a:pPr marL="457200" marR="0" indent="-457200">
              <a:spcBef>
                <a:spcPts val="30"/>
              </a:spcBef>
              <a:spcAft>
                <a:spcPts val="0"/>
              </a:spcAft>
              <a:buFont typeface="Wingdings" panose="05000000000000000000" pitchFamily="2" charset="2"/>
              <a:buChar char="v"/>
            </a:pPr>
            <a:r>
              <a:rPr lang="en-US" sz="3200" dirty="0">
                <a:solidFill>
                  <a:schemeClr val="bg1"/>
                </a:solidFill>
                <a:latin typeface="Times New Roman" panose="02020603050405020304" pitchFamily="18" charset="0"/>
              </a:rPr>
              <a:t>These stages include the introduction, growth, maturity and decline stages. Sales are usually strong during the growth phase, while competition is low.</a:t>
            </a:r>
          </a:p>
          <a:p>
            <a:pPr marL="457200" indent="-457200">
              <a:buFont typeface="Wingdings" panose="05000000000000000000" pitchFamily="2" charset="2"/>
              <a:buChar char="v"/>
            </a:pPr>
            <a:endParaRPr lang="en-US" sz="8000" b="0" i="0" dirty="0">
              <a:solidFill>
                <a:schemeClr val="bg1"/>
              </a:solidFill>
              <a:effectLst/>
              <a:latin typeface="Merriweather"/>
            </a:endParaRPr>
          </a:p>
        </p:txBody>
      </p:sp>
      <p:sp>
        <p:nvSpPr>
          <p:cNvPr id="7" name="Rectangle 6">
            <a:extLst>
              <a:ext uri="{FF2B5EF4-FFF2-40B4-BE49-F238E27FC236}">
                <a16:creationId xmlns:a16="http://schemas.microsoft.com/office/drawing/2014/main" id="{FBD42FB6-DF43-4CDB-AA93-8221C60B862D}"/>
              </a:ext>
            </a:extLst>
          </p:cNvPr>
          <p:cNvSpPr/>
          <p:nvPr/>
        </p:nvSpPr>
        <p:spPr>
          <a:xfrm>
            <a:off x="0" y="165141"/>
            <a:ext cx="12192000" cy="707886"/>
          </a:xfrm>
          <a:prstGeom prst="rect">
            <a:avLst/>
          </a:prstGeom>
        </p:spPr>
        <p:txBody>
          <a:bodyPr wrap="square">
            <a:spAutoFit/>
          </a:bodyPr>
          <a:lstStyle/>
          <a:p>
            <a:pPr algn="ctr"/>
            <a:r>
              <a:rPr lang="en-US" sz="4000" b="1" dirty="0">
                <a:solidFill>
                  <a:schemeClr val="bg1"/>
                </a:solidFill>
                <a:effectLst/>
                <a:latin typeface="Times New Roman" panose="02020603050405020304" pitchFamily="18" charset="0"/>
                <a:ea typeface="Times New Roman" panose="02020603050405020304" pitchFamily="18" charset="0"/>
              </a:rPr>
              <a:t>PRODUCT</a:t>
            </a:r>
            <a:r>
              <a:rPr lang="en-US" sz="4000" b="1" spc="10" dirty="0">
                <a:solidFill>
                  <a:schemeClr val="bg1"/>
                </a:solidFill>
                <a:effectLst/>
                <a:latin typeface="Times New Roman" panose="02020603050405020304" pitchFamily="18" charset="0"/>
                <a:ea typeface="Times New Roman" panose="02020603050405020304" pitchFamily="18" charset="0"/>
              </a:rPr>
              <a:t> </a:t>
            </a:r>
            <a:r>
              <a:rPr lang="en-US" sz="4000" b="1" dirty="0">
                <a:solidFill>
                  <a:srgbClr val="00B050"/>
                </a:solidFill>
                <a:latin typeface="Times New Roman" panose="02020603050405020304" pitchFamily="18" charset="0"/>
              </a:rPr>
              <a:t>PLANNING</a:t>
            </a:r>
          </a:p>
        </p:txBody>
      </p:sp>
      <p:sp>
        <p:nvSpPr>
          <p:cNvPr id="4" name="AutoShape 71">
            <a:extLst>
              <a:ext uri="{FF2B5EF4-FFF2-40B4-BE49-F238E27FC236}">
                <a16:creationId xmlns:a16="http://schemas.microsoft.com/office/drawing/2014/main" id="{D3F197B4-3342-B27F-C564-221FCA76ADB8}"/>
              </a:ext>
            </a:extLst>
          </p:cNvPr>
          <p:cNvSpPr>
            <a:spLocks/>
          </p:cNvSpPr>
          <p:nvPr/>
        </p:nvSpPr>
        <p:spPr bwMode="auto">
          <a:xfrm>
            <a:off x="1353820" y="9512935"/>
            <a:ext cx="5314950" cy="55245"/>
          </a:xfrm>
          <a:custGeom>
            <a:avLst/>
            <a:gdLst>
              <a:gd name="T0" fmla="+- 0 10502 2132"/>
              <a:gd name="T1" fmla="*/ T0 w 8370"/>
              <a:gd name="T2" fmla="+- 0 1142 1070"/>
              <a:gd name="T3" fmla="*/ 1142 h 87"/>
              <a:gd name="T4" fmla="+- 0 2132 2132"/>
              <a:gd name="T5" fmla="*/ T4 w 8370"/>
              <a:gd name="T6" fmla="+- 0 1142 1070"/>
              <a:gd name="T7" fmla="*/ 1142 h 87"/>
              <a:gd name="T8" fmla="+- 0 2132 2132"/>
              <a:gd name="T9" fmla="*/ T8 w 8370"/>
              <a:gd name="T10" fmla="+- 0 1156 1070"/>
              <a:gd name="T11" fmla="*/ 1156 h 87"/>
              <a:gd name="T12" fmla="+- 0 10502 2132"/>
              <a:gd name="T13" fmla="*/ T12 w 8370"/>
              <a:gd name="T14" fmla="+- 0 1156 1070"/>
              <a:gd name="T15" fmla="*/ 1156 h 87"/>
              <a:gd name="T16" fmla="+- 0 10502 2132"/>
              <a:gd name="T17" fmla="*/ T16 w 8370"/>
              <a:gd name="T18" fmla="+- 0 1142 1070"/>
              <a:gd name="T19" fmla="*/ 1142 h 87"/>
              <a:gd name="T20" fmla="+- 0 10502 2132"/>
              <a:gd name="T21" fmla="*/ T20 w 8370"/>
              <a:gd name="T22" fmla="+- 0 1070 1070"/>
              <a:gd name="T23" fmla="*/ 1070 h 87"/>
              <a:gd name="T24" fmla="+- 0 2132 2132"/>
              <a:gd name="T25" fmla="*/ T24 w 8370"/>
              <a:gd name="T26" fmla="+- 0 1070 1070"/>
              <a:gd name="T27" fmla="*/ 1070 h 87"/>
              <a:gd name="T28" fmla="+- 0 2132 2132"/>
              <a:gd name="T29" fmla="*/ T28 w 8370"/>
              <a:gd name="T30" fmla="+- 0 1127 1070"/>
              <a:gd name="T31" fmla="*/ 1127 h 87"/>
              <a:gd name="T32" fmla="+- 0 10502 2132"/>
              <a:gd name="T33" fmla="*/ T32 w 8370"/>
              <a:gd name="T34" fmla="+- 0 1127 1070"/>
              <a:gd name="T35" fmla="*/ 1127 h 87"/>
              <a:gd name="T36" fmla="+- 0 10502 2132"/>
              <a:gd name="T37" fmla="*/ T36 w 8370"/>
              <a:gd name="T38" fmla="+- 0 1070 1070"/>
              <a:gd name="T39" fmla="*/ 1070 h 8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8370" h="87">
                <a:moveTo>
                  <a:pt x="8370" y="72"/>
                </a:moveTo>
                <a:lnTo>
                  <a:pt x="0" y="72"/>
                </a:lnTo>
                <a:lnTo>
                  <a:pt x="0" y="86"/>
                </a:lnTo>
                <a:lnTo>
                  <a:pt x="8370" y="86"/>
                </a:lnTo>
                <a:lnTo>
                  <a:pt x="8370" y="72"/>
                </a:lnTo>
                <a:close/>
                <a:moveTo>
                  <a:pt x="8370" y="0"/>
                </a:moveTo>
                <a:lnTo>
                  <a:pt x="0" y="0"/>
                </a:lnTo>
                <a:lnTo>
                  <a:pt x="0" y="57"/>
                </a:lnTo>
                <a:lnTo>
                  <a:pt x="8370" y="57"/>
                </a:lnTo>
                <a:lnTo>
                  <a:pt x="8370" y="0"/>
                </a:lnTo>
                <a:close/>
              </a:path>
            </a:pathLst>
          </a:custGeom>
          <a:solidFill>
            <a:srgbClr val="61232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AutoShape 71">
            <a:extLst>
              <a:ext uri="{FF2B5EF4-FFF2-40B4-BE49-F238E27FC236}">
                <a16:creationId xmlns:a16="http://schemas.microsoft.com/office/drawing/2014/main" id="{BF87F175-E3E4-9F97-C977-03EFD2D6F887}"/>
              </a:ext>
            </a:extLst>
          </p:cNvPr>
          <p:cNvSpPr>
            <a:spLocks/>
          </p:cNvSpPr>
          <p:nvPr/>
        </p:nvSpPr>
        <p:spPr bwMode="auto">
          <a:xfrm>
            <a:off x="1645368" y="14233371"/>
            <a:ext cx="5314950" cy="55245"/>
          </a:xfrm>
          <a:custGeom>
            <a:avLst/>
            <a:gdLst>
              <a:gd name="T0" fmla="+- 0 10502 2132"/>
              <a:gd name="T1" fmla="*/ T0 w 8370"/>
              <a:gd name="T2" fmla="+- 0 1142 1070"/>
              <a:gd name="T3" fmla="*/ 1142 h 87"/>
              <a:gd name="T4" fmla="+- 0 2132 2132"/>
              <a:gd name="T5" fmla="*/ T4 w 8370"/>
              <a:gd name="T6" fmla="+- 0 1142 1070"/>
              <a:gd name="T7" fmla="*/ 1142 h 87"/>
              <a:gd name="T8" fmla="+- 0 2132 2132"/>
              <a:gd name="T9" fmla="*/ T8 w 8370"/>
              <a:gd name="T10" fmla="+- 0 1156 1070"/>
              <a:gd name="T11" fmla="*/ 1156 h 87"/>
              <a:gd name="T12" fmla="+- 0 10502 2132"/>
              <a:gd name="T13" fmla="*/ T12 w 8370"/>
              <a:gd name="T14" fmla="+- 0 1156 1070"/>
              <a:gd name="T15" fmla="*/ 1156 h 87"/>
              <a:gd name="T16" fmla="+- 0 10502 2132"/>
              <a:gd name="T17" fmla="*/ T16 w 8370"/>
              <a:gd name="T18" fmla="+- 0 1142 1070"/>
              <a:gd name="T19" fmla="*/ 1142 h 87"/>
              <a:gd name="T20" fmla="+- 0 10502 2132"/>
              <a:gd name="T21" fmla="*/ T20 w 8370"/>
              <a:gd name="T22" fmla="+- 0 1070 1070"/>
              <a:gd name="T23" fmla="*/ 1070 h 87"/>
              <a:gd name="T24" fmla="+- 0 2132 2132"/>
              <a:gd name="T25" fmla="*/ T24 w 8370"/>
              <a:gd name="T26" fmla="+- 0 1070 1070"/>
              <a:gd name="T27" fmla="*/ 1070 h 87"/>
              <a:gd name="T28" fmla="+- 0 2132 2132"/>
              <a:gd name="T29" fmla="*/ T28 w 8370"/>
              <a:gd name="T30" fmla="+- 0 1127 1070"/>
              <a:gd name="T31" fmla="*/ 1127 h 87"/>
              <a:gd name="T32" fmla="+- 0 10502 2132"/>
              <a:gd name="T33" fmla="*/ T32 w 8370"/>
              <a:gd name="T34" fmla="+- 0 1127 1070"/>
              <a:gd name="T35" fmla="*/ 1127 h 87"/>
              <a:gd name="T36" fmla="+- 0 10502 2132"/>
              <a:gd name="T37" fmla="*/ T36 w 8370"/>
              <a:gd name="T38" fmla="+- 0 1070 1070"/>
              <a:gd name="T39" fmla="*/ 1070 h 8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8370" h="87">
                <a:moveTo>
                  <a:pt x="8370" y="72"/>
                </a:moveTo>
                <a:lnTo>
                  <a:pt x="0" y="72"/>
                </a:lnTo>
                <a:lnTo>
                  <a:pt x="0" y="86"/>
                </a:lnTo>
                <a:lnTo>
                  <a:pt x="8370" y="86"/>
                </a:lnTo>
                <a:lnTo>
                  <a:pt x="8370" y="72"/>
                </a:lnTo>
                <a:close/>
                <a:moveTo>
                  <a:pt x="8370" y="0"/>
                </a:moveTo>
                <a:lnTo>
                  <a:pt x="0" y="0"/>
                </a:lnTo>
                <a:lnTo>
                  <a:pt x="0" y="57"/>
                </a:lnTo>
                <a:lnTo>
                  <a:pt x="8370" y="57"/>
                </a:lnTo>
                <a:lnTo>
                  <a:pt x="8370" y="0"/>
                </a:lnTo>
                <a:close/>
              </a:path>
            </a:pathLst>
          </a:custGeom>
          <a:solidFill>
            <a:srgbClr val="61232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solidFill>
                <a:schemeClr val="bg1"/>
              </a:solidFill>
            </a:endParaRPr>
          </a:p>
        </p:txBody>
      </p:sp>
    </p:spTree>
    <p:extLst>
      <p:ext uri="{BB962C8B-B14F-4D97-AF65-F5344CB8AC3E}">
        <p14:creationId xmlns:p14="http://schemas.microsoft.com/office/powerpoint/2010/main" val="28421078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7" y="-47447"/>
            <a:ext cx="1012183" cy="9405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8904" y="1541165"/>
            <a:ext cx="11834191" cy="4401205"/>
          </a:xfrm>
          <a:prstGeom prst="rect">
            <a:avLst/>
          </a:prstGeom>
        </p:spPr>
        <p:txBody>
          <a:bodyPr wrap="square">
            <a:spAutoFit/>
          </a:bodyPr>
          <a:lstStyle/>
          <a:p>
            <a:pPr marL="457200" indent="-457200">
              <a:buFont typeface="Wingdings" panose="05000000000000000000" pitchFamily="2" charset="2"/>
              <a:buChar char="v"/>
            </a:pPr>
            <a:r>
              <a:rPr lang="en-US" sz="2800" b="1" dirty="0">
                <a:solidFill>
                  <a:schemeClr val="bg1"/>
                </a:solidFill>
                <a:effectLst/>
                <a:latin typeface="Times New Roman" panose="02020603050405020304" pitchFamily="18" charset="0"/>
                <a:ea typeface="Times New Roman" panose="02020603050405020304" pitchFamily="18" charset="0"/>
              </a:rPr>
              <a:t>Design Thinking is an integrative approach</a:t>
            </a:r>
          </a:p>
          <a:p>
            <a:pPr marL="457200" indent="-457200">
              <a:buFont typeface="Wingdings" panose="05000000000000000000" pitchFamily="2" charset="2"/>
              <a:buChar char="v"/>
            </a:pPr>
            <a:r>
              <a:rPr lang="en-US" sz="2800" b="1" dirty="0">
                <a:solidFill>
                  <a:schemeClr val="bg1"/>
                </a:solidFill>
                <a:effectLst/>
                <a:latin typeface="Times New Roman" panose="02020603050405020304" pitchFamily="18" charset="0"/>
                <a:ea typeface="Times New Roman" panose="02020603050405020304" pitchFamily="18" charset="0"/>
              </a:rPr>
              <a:t>The working environment for this process </a:t>
            </a:r>
            <a:r>
              <a:rPr lang="en-US" sz="2800" b="1" spc="10" dirty="0">
                <a:solidFill>
                  <a:schemeClr val="bg1"/>
                </a:solidFill>
                <a:effectLst/>
                <a:latin typeface="Times New Roman" panose="02020603050405020304" pitchFamily="18" charset="0"/>
                <a:ea typeface="Times New Roman" panose="02020603050405020304" pitchFamily="18" charset="0"/>
              </a:rPr>
              <a:t>is </a:t>
            </a:r>
            <a:r>
              <a:rPr lang="en-US" sz="2800" b="1" dirty="0">
                <a:solidFill>
                  <a:schemeClr val="bg1"/>
                </a:solidFill>
                <a:effectLst/>
                <a:latin typeface="Times New Roman" panose="02020603050405020304" pitchFamily="18" charset="0"/>
                <a:ea typeface="Times New Roman" panose="02020603050405020304" pitchFamily="18" charset="0"/>
              </a:rPr>
              <a:t>designed to promote creativity</a:t>
            </a:r>
            <a:endParaRPr lang="en-US" sz="2800" b="1" dirty="0">
              <a:solidFill>
                <a:schemeClr val="bg1"/>
              </a:solidFill>
              <a:latin typeface="Times New Roman" panose="02020603050405020304" pitchFamily="18" charset="0"/>
              <a:ea typeface="Times New Roman" panose="02020603050405020304" pitchFamily="18" charset="0"/>
            </a:endParaRPr>
          </a:p>
          <a:p>
            <a:pPr marL="457200" indent="-457200">
              <a:buFont typeface="Wingdings" panose="05000000000000000000" pitchFamily="2" charset="2"/>
              <a:buChar char="v"/>
            </a:pPr>
            <a:r>
              <a:rPr lang="en-US" sz="2800" b="1" dirty="0">
                <a:solidFill>
                  <a:schemeClr val="bg1"/>
                </a:solidFill>
                <a:latin typeface="Times New Roman" panose="02020603050405020304" pitchFamily="18" charset="0"/>
                <a:ea typeface="Times New Roman" panose="02020603050405020304" pitchFamily="18" charset="0"/>
              </a:rPr>
              <a:t>F</a:t>
            </a:r>
            <a:r>
              <a:rPr lang="en-US" sz="2800" b="1" dirty="0">
                <a:solidFill>
                  <a:schemeClr val="bg1"/>
                </a:solidFill>
                <a:effectLst/>
                <a:latin typeface="Times New Roman" panose="02020603050405020304" pitchFamily="18" charset="0"/>
                <a:ea typeface="Times New Roman" panose="02020603050405020304" pitchFamily="18" charset="0"/>
              </a:rPr>
              <a:t>ocuses on early customer orientation</a:t>
            </a:r>
          </a:p>
          <a:p>
            <a:pPr marL="457200" indent="-457200">
              <a:buFont typeface="Wingdings" panose="05000000000000000000" pitchFamily="2" charset="2"/>
              <a:buChar char="v"/>
            </a:pPr>
            <a:r>
              <a:rPr lang="en-US" sz="2800" b="1" dirty="0">
                <a:solidFill>
                  <a:schemeClr val="bg1"/>
                </a:solidFill>
                <a:latin typeface="Times New Roman" panose="02020603050405020304" pitchFamily="18" charset="0"/>
                <a:ea typeface="Times New Roman" panose="02020603050405020304" pitchFamily="18" charset="0"/>
              </a:rPr>
              <a:t>E</a:t>
            </a:r>
            <a:r>
              <a:rPr lang="en-US" sz="2800" b="1" dirty="0">
                <a:solidFill>
                  <a:schemeClr val="bg1"/>
                </a:solidFill>
                <a:effectLst/>
                <a:latin typeface="Times New Roman" panose="02020603050405020304" pitchFamily="18" charset="0"/>
                <a:ea typeface="Times New Roman" panose="02020603050405020304" pitchFamily="18" charset="0"/>
              </a:rPr>
              <a:t>mphasizes Empathy</a:t>
            </a:r>
            <a:endParaRPr lang="en-US" sz="2800" b="1" dirty="0">
              <a:solidFill>
                <a:schemeClr val="bg1"/>
              </a:solidFill>
              <a:latin typeface="Times New Roman" panose="02020603050405020304" pitchFamily="18" charset="0"/>
              <a:ea typeface="Times New Roman" panose="02020603050405020304" pitchFamily="18" charset="0"/>
            </a:endParaRPr>
          </a:p>
          <a:p>
            <a:pPr marL="457200" indent="-457200">
              <a:buFont typeface="Wingdings" panose="05000000000000000000" pitchFamily="2" charset="2"/>
              <a:buChar char="v"/>
            </a:pPr>
            <a:r>
              <a:rPr lang="en-US" sz="2800" b="1" dirty="0">
                <a:solidFill>
                  <a:schemeClr val="bg1"/>
                </a:solidFill>
                <a:latin typeface="Times New Roman" panose="02020603050405020304" pitchFamily="18" charset="0"/>
                <a:ea typeface="Times New Roman" panose="02020603050405020304" pitchFamily="18" charset="0"/>
              </a:rPr>
              <a:t>S</a:t>
            </a:r>
            <a:r>
              <a:rPr lang="en-US" sz="2800" b="1" dirty="0">
                <a:solidFill>
                  <a:schemeClr val="bg1"/>
                </a:solidFill>
                <a:effectLst/>
                <a:latin typeface="Times New Roman" panose="02020603050405020304" pitchFamily="18" charset="0"/>
                <a:ea typeface="Times New Roman" panose="02020603050405020304" pitchFamily="18" charset="0"/>
              </a:rPr>
              <a:t>trives to make ideas tangible at an early stage</a:t>
            </a:r>
          </a:p>
          <a:p>
            <a:pPr marL="457200" indent="-457200">
              <a:buFont typeface="Wingdings" panose="05000000000000000000" pitchFamily="2" charset="2"/>
              <a:buChar char="v"/>
            </a:pPr>
            <a:r>
              <a:rPr lang="en-US" sz="2800" dirty="0">
                <a:solidFill>
                  <a:schemeClr val="bg1"/>
                </a:solidFill>
                <a:effectLst/>
                <a:latin typeface="Times New Roman" panose="02020603050405020304" pitchFamily="18" charset="0"/>
                <a:ea typeface="Times New Roman" panose="02020603050405020304" pitchFamily="18" charset="0"/>
              </a:rPr>
              <a:t>Pay attention </a:t>
            </a:r>
            <a:r>
              <a:rPr lang="en-US" sz="2800" spc="10" dirty="0">
                <a:solidFill>
                  <a:schemeClr val="bg1"/>
                </a:solidFill>
                <a:effectLst/>
                <a:latin typeface="Times New Roman" panose="02020603050405020304" pitchFamily="18" charset="0"/>
                <a:ea typeface="Times New Roman" panose="02020603050405020304" pitchFamily="18" charset="0"/>
              </a:rPr>
              <a:t>to </a:t>
            </a:r>
            <a:r>
              <a:rPr lang="en-US" sz="2800" dirty="0">
                <a:solidFill>
                  <a:schemeClr val="bg1"/>
                </a:solidFill>
                <a:effectLst/>
                <a:latin typeface="Times New Roman" panose="02020603050405020304" pitchFamily="18" charset="0"/>
                <a:ea typeface="Times New Roman" panose="02020603050405020304" pitchFamily="18" charset="0"/>
              </a:rPr>
              <a:t>the </a:t>
            </a:r>
            <a:r>
              <a:rPr lang="en-US" sz="2800" b="1" dirty="0">
                <a:solidFill>
                  <a:schemeClr val="bg1"/>
                </a:solidFill>
                <a:effectLst/>
                <a:latin typeface="Times New Roman" panose="02020603050405020304" pitchFamily="18" charset="0"/>
                <a:ea typeface="Times New Roman" panose="02020603050405020304" pitchFamily="18" charset="0"/>
              </a:rPr>
              <a:t>diversity of the participants</a:t>
            </a:r>
            <a:endParaRPr lang="en-US" sz="2800" b="1" dirty="0">
              <a:solidFill>
                <a:schemeClr val="bg1"/>
              </a:solidFill>
              <a:latin typeface="Times New Roman" panose="02020603050405020304" pitchFamily="18" charset="0"/>
              <a:ea typeface="Times New Roman" panose="02020603050405020304" pitchFamily="18" charset="0"/>
            </a:endParaRPr>
          </a:p>
          <a:p>
            <a:pPr marL="457200" indent="-457200">
              <a:buFont typeface="Wingdings" panose="05000000000000000000" pitchFamily="2" charset="2"/>
              <a:buChar char="v"/>
            </a:pPr>
            <a:r>
              <a:rPr lang="en-US" sz="2800" dirty="0">
                <a:solidFill>
                  <a:schemeClr val="bg1"/>
                </a:solidFill>
                <a:latin typeface="Times New Roman" panose="02020603050405020304" pitchFamily="18" charset="0"/>
                <a:ea typeface="Times New Roman" panose="02020603050405020304" pitchFamily="18" charset="0"/>
              </a:rPr>
              <a:t>C</a:t>
            </a:r>
            <a:r>
              <a:rPr lang="en-US" sz="2800" dirty="0">
                <a:solidFill>
                  <a:schemeClr val="bg1"/>
                </a:solidFill>
                <a:effectLst/>
                <a:latin typeface="Times New Roman" panose="02020603050405020304" pitchFamily="18" charset="0"/>
                <a:ea typeface="Times New Roman" panose="02020603050405020304" pitchFamily="18" charset="0"/>
              </a:rPr>
              <a:t>reates </a:t>
            </a:r>
            <a:r>
              <a:rPr lang="en-US" sz="2800" b="1" dirty="0">
                <a:solidFill>
                  <a:schemeClr val="bg1"/>
                </a:solidFill>
                <a:effectLst/>
                <a:latin typeface="Times New Roman" panose="02020603050405020304" pitchFamily="18" charset="0"/>
                <a:ea typeface="Times New Roman" panose="02020603050405020304" pitchFamily="18" charset="0"/>
              </a:rPr>
              <a:t>team-oriented, creative working spaces</a:t>
            </a:r>
          </a:p>
          <a:p>
            <a:pPr marL="457200" indent="-457200">
              <a:buFont typeface="Wingdings" panose="05000000000000000000" pitchFamily="2" charset="2"/>
              <a:buChar char="v"/>
            </a:pPr>
            <a:r>
              <a:rPr lang="en-US" sz="2800" dirty="0">
                <a:solidFill>
                  <a:schemeClr val="bg1"/>
                </a:solidFill>
                <a:latin typeface="Times New Roman" panose="02020603050405020304" pitchFamily="18" charset="0"/>
                <a:ea typeface="Times New Roman" panose="02020603050405020304" pitchFamily="18" charset="0"/>
              </a:rPr>
              <a:t>C</a:t>
            </a:r>
            <a:r>
              <a:rPr lang="en-US" sz="2800" dirty="0">
                <a:solidFill>
                  <a:schemeClr val="bg1"/>
                </a:solidFill>
                <a:effectLst/>
                <a:latin typeface="Times New Roman" panose="02020603050405020304" pitchFamily="18" charset="0"/>
                <a:ea typeface="Times New Roman" panose="02020603050405020304" pitchFamily="18" charset="0"/>
              </a:rPr>
              <a:t>ombines </a:t>
            </a:r>
            <a:r>
              <a:rPr lang="en-US" sz="2800" b="1" dirty="0">
                <a:solidFill>
                  <a:schemeClr val="bg1"/>
                </a:solidFill>
                <a:effectLst/>
                <a:latin typeface="Times New Roman" panose="02020603050405020304" pitchFamily="18" charset="0"/>
                <a:ea typeface="Times New Roman" panose="02020603050405020304" pitchFamily="18" charset="0"/>
              </a:rPr>
              <a:t>analytical phases </a:t>
            </a:r>
            <a:r>
              <a:rPr lang="en-US" sz="2800" dirty="0">
                <a:solidFill>
                  <a:schemeClr val="bg1"/>
                </a:solidFill>
                <a:effectLst/>
                <a:latin typeface="Times New Roman" panose="02020603050405020304" pitchFamily="18" charset="0"/>
                <a:ea typeface="Times New Roman" panose="02020603050405020304" pitchFamily="18" charset="0"/>
              </a:rPr>
              <a:t>(collecting, organizing, evaluating information) and </a:t>
            </a:r>
            <a:r>
              <a:rPr lang="en-US" sz="2800" b="1" dirty="0">
                <a:solidFill>
                  <a:schemeClr val="bg1"/>
                </a:solidFill>
                <a:effectLst/>
                <a:latin typeface="Times New Roman" panose="02020603050405020304" pitchFamily="18" charset="0"/>
                <a:ea typeface="Times New Roman" panose="02020603050405020304" pitchFamily="18" charset="0"/>
              </a:rPr>
              <a:t>synthetic phases</a:t>
            </a:r>
          </a:p>
        </p:txBody>
      </p:sp>
      <p:sp>
        <p:nvSpPr>
          <p:cNvPr id="7" name="Rectangle 6">
            <a:extLst>
              <a:ext uri="{FF2B5EF4-FFF2-40B4-BE49-F238E27FC236}">
                <a16:creationId xmlns:a16="http://schemas.microsoft.com/office/drawing/2014/main" id="{FBD42FB6-DF43-4CDB-AA93-8221C60B862D}"/>
              </a:ext>
            </a:extLst>
          </p:cNvPr>
          <p:cNvSpPr/>
          <p:nvPr/>
        </p:nvSpPr>
        <p:spPr>
          <a:xfrm>
            <a:off x="0" y="165141"/>
            <a:ext cx="12192000" cy="707886"/>
          </a:xfrm>
          <a:prstGeom prst="rect">
            <a:avLst/>
          </a:prstGeom>
        </p:spPr>
        <p:txBody>
          <a:bodyPr wrap="square">
            <a:spAutoFit/>
          </a:bodyPr>
          <a:lstStyle/>
          <a:p>
            <a:pPr algn="ctr"/>
            <a:r>
              <a:rPr lang="en-US" sz="4000" b="1" dirty="0">
                <a:solidFill>
                  <a:srgbClr val="00B050"/>
                </a:solidFill>
                <a:latin typeface="Times New Roman" panose="02020603050405020304" pitchFamily="18" charset="0"/>
              </a:rPr>
              <a:t>Features of </a:t>
            </a:r>
            <a:r>
              <a:rPr lang="en-US" sz="3200" b="1" spc="-30" dirty="0">
                <a:solidFill>
                  <a:srgbClr val="FFC000"/>
                </a:solidFill>
                <a:latin typeface="Times New Roman" panose="02020603050405020304" pitchFamily="18" charset="0"/>
              </a:rPr>
              <a:t>Design Thinking</a:t>
            </a:r>
          </a:p>
        </p:txBody>
      </p:sp>
      <p:sp>
        <p:nvSpPr>
          <p:cNvPr id="4" name="AutoShape 71">
            <a:extLst>
              <a:ext uri="{FF2B5EF4-FFF2-40B4-BE49-F238E27FC236}">
                <a16:creationId xmlns:a16="http://schemas.microsoft.com/office/drawing/2014/main" id="{D3F197B4-3342-B27F-C564-221FCA76ADB8}"/>
              </a:ext>
            </a:extLst>
          </p:cNvPr>
          <p:cNvSpPr>
            <a:spLocks/>
          </p:cNvSpPr>
          <p:nvPr/>
        </p:nvSpPr>
        <p:spPr bwMode="auto">
          <a:xfrm>
            <a:off x="1353820" y="9512935"/>
            <a:ext cx="5314950" cy="55245"/>
          </a:xfrm>
          <a:custGeom>
            <a:avLst/>
            <a:gdLst>
              <a:gd name="T0" fmla="+- 0 10502 2132"/>
              <a:gd name="T1" fmla="*/ T0 w 8370"/>
              <a:gd name="T2" fmla="+- 0 1142 1070"/>
              <a:gd name="T3" fmla="*/ 1142 h 87"/>
              <a:gd name="T4" fmla="+- 0 2132 2132"/>
              <a:gd name="T5" fmla="*/ T4 w 8370"/>
              <a:gd name="T6" fmla="+- 0 1142 1070"/>
              <a:gd name="T7" fmla="*/ 1142 h 87"/>
              <a:gd name="T8" fmla="+- 0 2132 2132"/>
              <a:gd name="T9" fmla="*/ T8 w 8370"/>
              <a:gd name="T10" fmla="+- 0 1156 1070"/>
              <a:gd name="T11" fmla="*/ 1156 h 87"/>
              <a:gd name="T12" fmla="+- 0 10502 2132"/>
              <a:gd name="T13" fmla="*/ T12 w 8370"/>
              <a:gd name="T14" fmla="+- 0 1156 1070"/>
              <a:gd name="T15" fmla="*/ 1156 h 87"/>
              <a:gd name="T16" fmla="+- 0 10502 2132"/>
              <a:gd name="T17" fmla="*/ T16 w 8370"/>
              <a:gd name="T18" fmla="+- 0 1142 1070"/>
              <a:gd name="T19" fmla="*/ 1142 h 87"/>
              <a:gd name="T20" fmla="+- 0 10502 2132"/>
              <a:gd name="T21" fmla="*/ T20 w 8370"/>
              <a:gd name="T22" fmla="+- 0 1070 1070"/>
              <a:gd name="T23" fmla="*/ 1070 h 87"/>
              <a:gd name="T24" fmla="+- 0 2132 2132"/>
              <a:gd name="T25" fmla="*/ T24 w 8370"/>
              <a:gd name="T26" fmla="+- 0 1070 1070"/>
              <a:gd name="T27" fmla="*/ 1070 h 87"/>
              <a:gd name="T28" fmla="+- 0 2132 2132"/>
              <a:gd name="T29" fmla="*/ T28 w 8370"/>
              <a:gd name="T30" fmla="+- 0 1127 1070"/>
              <a:gd name="T31" fmla="*/ 1127 h 87"/>
              <a:gd name="T32" fmla="+- 0 10502 2132"/>
              <a:gd name="T33" fmla="*/ T32 w 8370"/>
              <a:gd name="T34" fmla="+- 0 1127 1070"/>
              <a:gd name="T35" fmla="*/ 1127 h 87"/>
              <a:gd name="T36" fmla="+- 0 10502 2132"/>
              <a:gd name="T37" fmla="*/ T36 w 8370"/>
              <a:gd name="T38" fmla="+- 0 1070 1070"/>
              <a:gd name="T39" fmla="*/ 1070 h 8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8370" h="87">
                <a:moveTo>
                  <a:pt x="8370" y="72"/>
                </a:moveTo>
                <a:lnTo>
                  <a:pt x="0" y="72"/>
                </a:lnTo>
                <a:lnTo>
                  <a:pt x="0" y="86"/>
                </a:lnTo>
                <a:lnTo>
                  <a:pt x="8370" y="86"/>
                </a:lnTo>
                <a:lnTo>
                  <a:pt x="8370" y="72"/>
                </a:lnTo>
                <a:close/>
                <a:moveTo>
                  <a:pt x="8370" y="0"/>
                </a:moveTo>
                <a:lnTo>
                  <a:pt x="0" y="0"/>
                </a:lnTo>
                <a:lnTo>
                  <a:pt x="0" y="57"/>
                </a:lnTo>
                <a:lnTo>
                  <a:pt x="8370" y="57"/>
                </a:lnTo>
                <a:lnTo>
                  <a:pt x="8370" y="0"/>
                </a:lnTo>
                <a:close/>
              </a:path>
            </a:pathLst>
          </a:custGeom>
          <a:solidFill>
            <a:srgbClr val="61232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AutoShape 71">
            <a:extLst>
              <a:ext uri="{FF2B5EF4-FFF2-40B4-BE49-F238E27FC236}">
                <a16:creationId xmlns:a16="http://schemas.microsoft.com/office/drawing/2014/main" id="{BF87F175-E3E4-9F97-C977-03EFD2D6F887}"/>
              </a:ext>
            </a:extLst>
          </p:cNvPr>
          <p:cNvSpPr>
            <a:spLocks/>
          </p:cNvSpPr>
          <p:nvPr/>
        </p:nvSpPr>
        <p:spPr bwMode="auto">
          <a:xfrm>
            <a:off x="1645368" y="14233371"/>
            <a:ext cx="5314950" cy="55245"/>
          </a:xfrm>
          <a:custGeom>
            <a:avLst/>
            <a:gdLst>
              <a:gd name="T0" fmla="+- 0 10502 2132"/>
              <a:gd name="T1" fmla="*/ T0 w 8370"/>
              <a:gd name="T2" fmla="+- 0 1142 1070"/>
              <a:gd name="T3" fmla="*/ 1142 h 87"/>
              <a:gd name="T4" fmla="+- 0 2132 2132"/>
              <a:gd name="T5" fmla="*/ T4 w 8370"/>
              <a:gd name="T6" fmla="+- 0 1142 1070"/>
              <a:gd name="T7" fmla="*/ 1142 h 87"/>
              <a:gd name="T8" fmla="+- 0 2132 2132"/>
              <a:gd name="T9" fmla="*/ T8 w 8370"/>
              <a:gd name="T10" fmla="+- 0 1156 1070"/>
              <a:gd name="T11" fmla="*/ 1156 h 87"/>
              <a:gd name="T12" fmla="+- 0 10502 2132"/>
              <a:gd name="T13" fmla="*/ T12 w 8370"/>
              <a:gd name="T14" fmla="+- 0 1156 1070"/>
              <a:gd name="T15" fmla="*/ 1156 h 87"/>
              <a:gd name="T16" fmla="+- 0 10502 2132"/>
              <a:gd name="T17" fmla="*/ T16 w 8370"/>
              <a:gd name="T18" fmla="+- 0 1142 1070"/>
              <a:gd name="T19" fmla="*/ 1142 h 87"/>
              <a:gd name="T20" fmla="+- 0 10502 2132"/>
              <a:gd name="T21" fmla="*/ T20 w 8370"/>
              <a:gd name="T22" fmla="+- 0 1070 1070"/>
              <a:gd name="T23" fmla="*/ 1070 h 87"/>
              <a:gd name="T24" fmla="+- 0 2132 2132"/>
              <a:gd name="T25" fmla="*/ T24 w 8370"/>
              <a:gd name="T26" fmla="+- 0 1070 1070"/>
              <a:gd name="T27" fmla="*/ 1070 h 87"/>
              <a:gd name="T28" fmla="+- 0 2132 2132"/>
              <a:gd name="T29" fmla="*/ T28 w 8370"/>
              <a:gd name="T30" fmla="+- 0 1127 1070"/>
              <a:gd name="T31" fmla="*/ 1127 h 87"/>
              <a:gd name="T32" fmla="+- 0 10502 2132"/>
              <a:gd name="T33" fmla="*/ T32 w 8370"/>
              <a:gd name="T34" fmla="+- 0 1127 1070"/>
              <a:gd name="T35" fmla="*/ 1127 h 87"/>
              <a:gd name="T36" fmla="+- 0 10502 2132"/>
              <a:gd name="T37" fmla="*/ T36 w 8370"/>
              <a:gd name="T38" fmla="+- 0 1070 1070"/>
              <a:gd name="T39" fmla="*/ 1070 h 8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8370" h="87">
                <a:moveTo>
                  <a:pt x="8370" y="72"/>
                </a:moveTo>
                <a:lnTo>
                  <a:pt x="0" y="72"/>
                </a:lnTo>
                <a:lnTo>
                  <a:pt x="0" y="86"/>
                </a:lnTo>
                <a:lnTo>
                  <a:pt x="8370" y="86"/>
                </a:lnTo>
                <a:lnTo>
                  <a:pt x="8370" y="72"/>
                </a:lnTo>
                <a:close/>
                <a:moveTo>
                  <a:pt x="8370" y="0"/>
                </a:moveTo>
                <a:lnTo>
                  <a:pt x="0" y="0"/>
                </a:lnTo>
                <a:lnTo>
                  <a:pt x="0" y="57"/>
                </a:lnTo>
                <a:lnTo>
                  <a:pt x="8370" y="57"/>
                </a:lnTo>
                <a:lnTo>
                  <a:pt x="8370" y="0"/>
                </a:lnTo>
                <a:close/>
              </a:path>
            </a:pathLst>
          </a:custGeom>
          <a:solidFill>
            <a:srgbClr val="61232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solidFill>
                <a:schemeClr val="bg1"/>
              </a:solidFill>
            </a:endParaRPr>
          </a:p>
        </p:txBody>
      </p:sp>
    </p:spTree>
    <p:extLst>
      <p:ext uri="{BB962C8B-B14F-4D97-AF65-F5344CB8AC3E}">
        <p14:creationId xmlns:p14="http://schemas.microsoft.com/office/powerpoint/2010/main" val="33751128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7" y="-67497"/>
            <a:ext cx="1012183" cy="9405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7809" y="2177269"/>
            <a:ext cx="11834191" cy="2862322"/>
          </a:xfrm>
          <a:prstGeom prst="rect">
            <a:avLst/>
          </a:prstGeom>
        </p:spPr>
        <p:txBody>
          <a:bodyPr wrap="square">
            <a:spAutoFit/>
          </a:bodyPr>
          <a:lstStyle/>
          <a:p>
            <a:pPr marL="590550" marR="0" indent="-285750" algn="l">
              <a:spcBef>
                <a:spcPts val="0"/>
              </a:spcBef>
              <a:spcAft>
                <a:spcPts val="0"/>
              </a:spcAft>
              <a:buFont typeface="Wingdings" panose="05000000000000000000" pitchFamily="2" charset="2"/>
              <a:buChar char="v"/>
            </a:pPr>
            <a:r>
              <a:rPr lang="en-US" sz="3600" b="1" dirty="0">
                <a:solidFill>
                  <a:schemeClr val="bg1"/>
                </a:solidFill>
                <a:effectLst/>
                <a:latin typeface="Times New Roman" panose="02020603050405020304" pitchFamily="18" charset="0"/>
                <a:ea typeface="Times New Roman" panose="02020603050405020304" pitchFamily="18" charset="0"/>
              </a:rPr>
              <a:t>Reduced Risk of Launching New Ideas</a:t>
            </a:r>
          </a:p>
          <a:p>
            <a:pPr marL="590550" indent="-285750">
              <a:buFont typeface="Wingdings" panose="05000000000000000000" pitchFamily="2" charset="2"/>
              <a:buChar char="v"/>
            </a:pPr>
            <a:r>
              <a:rPr lang="en-US" sz="3600" b="1" dirty="0">
                <a:solidFill>
                  <a:schemeClr val="bg1"/>
                </a:solidFill>
                <a:effectLst/>
                <a:latin typeface="Times New Roman" panose="02020603050405020304" pitchFamily="18" charset="0"/>
                <a:ea typeface="Times New Roman" panose="02020603050405020304" pitchFamily="18" charset="0"/>
              </a:rPr>
              <a:t>Innovative Solutions and Offerings </a:t>
            </a:r>
            <a:r>
              <a:rPr lang="en-US" sz="3600" b="0" dirty="0">
                <a:solidFill>
                  <a:schemeClr val="bg1"/>
                </a:solidFill>
                <a:effectLst/>
                <a:latin typeface="Times New Roman" panose="02020603050405020304" pitchFamily="18" charset="0"/>
                <a:ea typeface="Times New Roman" panose="02020603050405020304" pitchFamily="18" charset="0"/>
              </a:rPr>
              <a:t>:</a:t>
            </a:r>
            <a:endParaRPr lang="en-US" sz="3600" b="1" dirty="0">
              <a:solidFill>
                <a:schemeClr val="bg1"/>
              </a:solidFill>
              <a:effectLst/>
              <a:latin typeface="Times New Roman" panose="02020603050405020304" pitchFamily="18" charset="0"/>
              <a:ea typeface="Times New Roman" panose="02020603050405020304" pitchFamily="18" charset="0"/>
            </a:endParaRPr>
          </a:p>
          <a:p>
            <a:pPr marL="590550" indent="-285750">
              <a:buFont typeface="Wingdings" panose="05000000000000000000" pitchFamily="2" charset="2"/>
              <a:buChar char="v"/>
            </a:pPr>
            <a:r>
              <a:rPr lang="en-US" sz="3600" b="1" dirty="0">
                <a:solidFill>
                  <a:schemeClr val="bg1"/>
                </a:solidFill>
                <a:effectLst/>
                <a:latin typeface="Times New Roman" panose="02020603050405020304" pitchFamily="18" charset="0"/>
                <a:ea typeface="Times New Roman" panose="02020603050405020304" pitchFamily="18" charset="0"/>
              </a:rPr>
              <a:t>Faster Pace of Learning </a:t>
            </a:r>
            <a:r>
              <a:rPr lang="en-US" sz="3600" b="0" dirty="0">
                <a:solidFill>
                  <a:schemeClr val="bg1"/>
                </a:solidFill>
                <a:effectLst/>
                <a:latin typeface="Times New Roman" panose="02020603050405020304" pitchFamily="18" charset="0"/>
                <a:ea typeface="Times New Roman" panose="02020603050405020304" pitchFamily="18" charset="0"/>
              </a:rPr>
              <a:t>:</a:t>
            </a:r>
            <a:endParaRPr lang="en-US" sz="3600" b="1" dirty="0">
              <a:solidFill>
                <a:schemeClr val="bg1"/>
              </a:solidFill>
              <a:effectLst/>
              <a:latin typeface="Times New Roman" panose="02020603050405020304" pitchFamily="18" charset="0"/>
              <a:ea typeface="Times New Roman" panose="02020603050405020304" pitchFamily="18" charset="0"/>
            </a:endParaRPr>
          </a:p>
          <a:p>
            <a:pPr marL="590550" indent="-285750">
              <a:buFont typeface="Wingdings" panose="05000000000000000000" pitchFamily="2" charset="2"/>
              <a:buChar char="v"/>
            </a:pPr>
            <a:r>
              <a:rPr lang="en-US" sz="3600" b="1" dirty="0">
                <a:solidFill>
                  <a:schemeClr val="bg1"/>
                </a:solidFill>
                <a:effectLst/>
                <a:latin typeface="Times New Roman" panose="02020603050405020304" pitchFamily="18" charset="0"/>
                <a:ea typeface="Times New Roman" panose="02020603050405020304" pitchFamily="18" charset="0"/>
              </a:rPr>
              <a:t>Happier Users</a:t>
            </a:r>
            <a:r>
              <a:rPr lang="en-US" sz="3600" b="0" dirty="0">
                <a:solidFill>
                  <a:schemeClr val="bg1"/>
                </a:solidFill>
                <a:effectLst/>
                <a:latin typeface="Times New Roman" panose="02020603050405020304" pitchFamily="18" charset="0"/>
                <a:ea typeface="Times New Roman" panose="02020603050405020304" pitchFamily="18" charset="0"/>
              </a:rPr>
              <a:t>:</a:t>
            </a:r>
            <a:endParaRPr lang="en-US" sz="3600" b="1" dirty="0">
              <a:solidFill>
                <a:schemeClr val="bg1"/>
              </a:solidFill>
              <a:effectLst/>
              <a:latin typeface="Times New Roman" panose="02020603050405020304" pitchFamily="18" charset="0"/>
              <a:ea typeface="Times New Roman" panose="02020603050405020304" pitchFamily="18" charset="0"/>
            </a:endParaRPr>
          </a:p>
          <a:p>
            <a:pPr marL="590550" marR="0" indent="-285750" algn="l">
              <a:spcBef>
                <a:spcPts val="0"/>
              </a:spcBef>
              <a:spcAft>
                <a:spcPts val="0"/>
              </a:spcAft>
              <a:buFont typeface="Wingdings" panose="05000000000000000000" pitchFamily="2" charset="2"/>
              <a:buChar char="v"/>
            </a:pPr>
            <a:r>
              <a:rPr lang="en-US" sz="3600" b="1" dirty="0">
                <a:solidFill>
                  <a:schemeClr val="bg1"/>
                </a:solidFill>
                <a:latin typeface="Times New Roman" panose="02020603050405020304" pitchFamily="18" charset="0"/>
              </a:rPr>
              <a:t>More Revenue and Returns</a:t>
            </a:r>
          </a:p>
        </p:txBody>
      </p:sp>
      <p:sp>
        <p:nvSpPr>
          <p:cNvPr id="7" name="Rectangle 6">
            <a:extLst>
              <a:ext uri="{FF2B5EF4-FFF2-40B4-BE49-F238E27FC236}">
                <a16:creationId xmlns:a16="http://schemas.microsoft.com/office/drawing/2014/main" id="{FBD42FB6-DF43-4CDB-AA93-8221C60B862D}"/>
              </a:ext>
            </a:extLst>
          </p:cNvPr>
          <p:cNvSpPr/>
          <p:nvPr/>
        </p:nvSpPr>
        <p:spPr>
          <a:xfrm>
            <a:off x="0" y="165141"/>
            <a:ext cx="12192000" cy="707886"/>
          </a:xfrm>
          <a:prstGeom prst="rect">
            <a:avLst/>
          </a:prstGeom>
        </p:spPr>
        <p:txBody>
          <a:bodyPr wrap="square">
            <a:spAutoFit/>
          </a:bodyPr>
          <a:lstStyle/>
          <a:p>
            <a:pPr algn="ctr"/>
            <a:r>
              <a:rPr lang="en-US" sz="4000" b="1" dirty="0">
                <a:solidFill>
                  <a:srgbClr val="00B050"/>
                </a:solidFill>
                <a:latin typeface="Times New Roman" panose="02020603050405020304" pitchFamily="18" charset="0"/>
              </a:rPr>
              <a:t>Benefits of </a:t>
            </a:r>
            <a:r>
              <a:rPr lang="en-US" sz="3200" b="1" spc="-30" dirty="0">
                <a:solidFill>
                  <a:srgbClr val="FFC000"/>
                </a:solidFill>
                <a:latin typeface="Times New Roman" panose="02020603050405020304" pitchFamily="18" charset="0"/>
              </a:rPr>
              <a:t>Design Thinking</a:t>
            </a:r>
          </a:p>
        </p:txBody>
      </p:sp>
      <p:sp>
        <p:nvSpPr>
          <p:cNvPr id="4" name="AutoShape 71">
            <a:extLst>
              <a:ext uri="{FF2B5EF4-FFF2-40B4-BE49-F238E27FC236}">
                <a16:creationId xmlns:a16="http://schemas.microsoft.com/office/drawing/2014/main" id="{D3F197B4-3342-B27F-C564-221FCA76ADB8}"/>
              </a:ext>
            </a:extLst>
          </p:cNvPr>
          <p:cNvSpPr>
            <a:spLocks/>
          </p:cNvSpPr>
          <p:nvPr/>
        </p:nvSpPr>
        <p:spPr bwMode="auto">
          <a:xfrm>
            <a:off x="1353820" y="9512935"/>
            <a:ext cx="5314950" cy="55245"/>
          </a:xfrm>
          <a:custGeom>
            <a:avLst/>
            <a:gdLst>
              <a:gd name="T0" fmla="+- 0 10502 2132"/>
              <a:gd name="T1" fmla="*/ T0 w 8370"/>
              <a:gd name="T2" fmla="+- 0 1142 1070"/>
              <a:gd name="T3" fmla="*/ 1142 h 87"/>
              <a:gd name="T4" fmla="+- 0 2132 2132"/>
              <a:gd name="T5" fmla="*/ T4 w 8370"/>
              <a:gd name="T6" fmla="+- 0 1142 1070"/>
              <a:gd name="T7" fmla="*/ 1142 h 87"/>
              <a:gd name="T8" fmla="+- 0 2132 2132"/>
              <a:gd name="T9" fmla="*/ T8 w 8370"/>
              <a:gd name="T10" fmla="+- 0 1156 1070"/>
              <a:gd name="T11" fmla="*/ 1156 h 87"/>
              <a:gd name="T12" fmla="+- 0 10502 2132"/>
              <a:gd name="T13" fmla="*/ T12 w 8370"/>
              <a:gd name="T14" fmla="+- 0 1156 1070"/>
              <a:gd name="T15" fmla="*/ 1156 h 87"/>
              <a:gd name="T16" fmla="+- 0 10502 2132"/>
              <a:gd name="T17" fmla="*/ T16 w 8370"/>
              <a:gd name="T18" fmla="+- 0 1142 1070"/>
              <a:gd name="T19" fmla="*/ 1142 h 87"/>
              <a:gd name="T20" fmla="+- 0 10502 2132"/>
              <a:gd name="T21" fmla="*/ T20 w 8370"/>
              <a:gd name="T22" fmla="+- 0 1070 1070"/>
              <a:gd name="T23" fmla="*/ 1070 h 87"/>
              <a:gd name="T24" fmla="+- 0 2132 2132"/>
              <a:gd name="T25" fmla="*/ T24 w 8370"/>
              <a:gd name="T26" fmla="+- 0 1070 1070"/>
              <a:gd name="T27" fmla="*/ 1070 h 87"/>
              <a:gd name="T28" fmla="+- 0 2132 2132"/>
              <a:gd name="T29" fmla="*/ T28 w 8370"/>
              <a:gd name="T30" fmla="+- 0 1127 1070"/>
              <a:gd name="T31" fmla="*/ 1127 h 87"/>
              <a:gd name="T32" fmla="+- 0 10502 2132"/>
              <a:gd name="T33" fmla="*/ T32 w 8370"/>
              <a:gd name="T34" fmla="+- 0 1127 1070"/>
              <a:gd name="T35" fmla="*/ 1127 h 87"/>
              <a:gd name="T36" fmla="+- 0 10502 2132"/>
              <a:gd name="T37" fmla="*/ T36 w 8370"/>
              <a:gd name="T38" fmla="+- 0 1070 1070"/>
              <a:gd name="T39" fmla="*/ 1070 h 8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8370" h="87">
                <a:moveTo>
                  <a:pt x="8370" y="72"/>
                </a:moveTo>
                <a:lnTo>
                  <a:pt x="0" y="72"/>
                </a:lnTo>
                <a:lnTo>
                  <a:pt x="0" y="86"/>
                </a:lnTo>
                <a:lnTo>
                  <a:pt x="8370" y="86"/>
                </a:lnTo>
                <a:lnTo>
                  <a:pt x="8370" y="72"/>
                </a:lnTo>
                <a:close/>
                <a:moveTo>
                  <a:pt x="8370" y="0"/>
                </a:moveTo>
                <a:lnTo>
                  <a:pt x="0" y="0"/>
                </a:lnTo>
                <a:lnTo>
                  <a:pt x="0" y="57"/>
                </a:lnTo>
                <a:lnTo>
                  <a:pt x="8370" y="57"/>
                </a:lnTo>
                <a:lnTo>
                  <a:pt x="8370" y="0"/>
                </a:lnTo>
                <a:close/>
              </a:path>
            </a:pathLst>
          </a:custGeom>
          <a:solidFill>
            <a:srgbClr val="61232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AutoShape 71">
            <a:extLst>
              <a:ext uri="{FF2B5EF4-FFF2-40B4-BE49-F238E27FC236}">
                <a16:creationId xmlns:a16="http://schemas.microsoft.com/office/drawing/2014/main" id="{BF87F175-E3E4-9F97-C977-03EFD2D6F887}"/>
              </a:ext>
            </a:extLst>
          </p:cNvPr>
          <p:cNvSpPr>
            <a:spLocks/>
          </p:cNvSpPr>
          <p:nvPr/>
        </p:nvSpPr>
        <p:spPr bwMode="auto">
          <a:xfrm>
            <a:off x="1645368" y="14233371"/>
            <a:ext cx="5314950" cy="55245"/>
          </a:xfrm>
          <a:custGeom>
            <a:avLst/>
            <a:gdLst>
              <a:gd name="T0" fmla="+- 0 10502 2132"/>
              <a:gd name="T1" fmla="*/ T0 w 8370"/>
              <a:gd name="T2" fmla="+- 0 1142 1070"/>
              <a:gd name="T3" fmla="*/ 1142 h 87"/>
              <a:gd name="T4" fmla="+- 0 2132 2132"/>
              <a:gd name="T5" fmla="*/ T4 w 8370"/>
              <a:gd name="T6" fmla="+- 0 1142 1070"/>
              <a:gd name="T7" fmla="*/ 1142 h 87"/>
              <a:gd name="T8" fmla="+- 0 2132 2132"/>
              <a:gd name="T9" fmla="*/ T8 w 8370"/>
              <a:gd name="T10" fmla="+- 0 1156 1070"/>
              <a:gd name="T11" fmla="*/ 1156 h 87"/>
              <a:gd name="T12" fmla="+- 0 10502 2132"/>
              <a:gd name="T13" fmla="*/ T12 w 8370"/>
              <a:gd name="T14" fmla="+- 0 1156 1070"/>
              <a:gd name="T15" fmla="*/ 1156 h 87"/>
              <a:gd name="T16" fmla="+- 0 10502 2132"/>
              <a:gd name="T17" fmla="*/ T16 w 8370"/>
              <a:gd name="T18" fmla="+- 0 1142 1070"/>
              <a:gd name="T19" fmla="*/ 1142 h 87"/>
              <a:gd name="T20" fmla="+- 0 10502 2132"/>
              <a:gd name="T21" fmla="*/ T20 w 8370"/>
              <a:gd name="T22" fmla="+- 0 1070 1070"/>
              <a:gd name="T23" fmla="*/ 1070 h 87"/>
              <a:gd name="T24" fmla="+- 0 2132 2132"/>
              <a:gd name="T25" fmla="*/ T24 w 8370"/>
              <a:gd name="T26" fmla="+- 0 1070 1070"/>
              <a:gd name="T27" fmla="*/ 1070 h 87"/>
              <a:gd name="T28" fmla="+- 0 2132 2132"/>
              <a:gd name="T29" fmla="*/ T28 w 8370"/>
              <a:gd name="T30" fmla="+- 0 1127 1070"/>
              <a:gd name="T31" fmla="*/ 1127 h 87"/>
              <a:gd name="T32" fmla="+- 0 10502 2132"/>
              <a:gd name="T33" fmla="*/ T32 w 8370"/>
              <a:gd name="T34" fmla="+- 0 1127 1070"/>
              <a:gd name="T35" fmla="*/ 1127 h 87"/>
              <a:gd name="T36" fmla="+- 0 10502 2132"/>
              <a:gd name="T37" fmla="*/ T36 w 8370"/>
              <a:gd name="T38" fmla="+- 0 1070 1070"/>
              <a:gd name="T39" fmla="*/ 1070 h 8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8370" h="87">
                <a:moveTo>
                  <a:pt x="8370" y="72"/>
                </a:moveTo>
                <a:lnTo>
                  <a:pt x="0" y="72"/>
                </a:lnTo>
                <a:lnTo>
                  <a:pt x="0" y="86"/>
                </a:lnTo>
                <a:lnTo>
                  <a:pt x="8370" y="86"/>
                </a:lnTo>
                <a:lnTo>
                  <a:pt x="8370" y="72"/>
                </a:lnTo>
                <a:close/>
                <a:moveTo>
                  <a:pt x="8370" y="0"/>
                </a:moveTo>
                <a:lnTo>
                  <a:pt x="0" y="0"/>
                </a:lnTo>
                <a:lnTo>
                  <a:pt x="0" y="57"/>
                </a:lnTo>
                <a:lnTo>
                  <a:pt x="8370" y="57"/>
                </a:lnTo>
                <a:lnTo>
                  <a:pt x="8370" y="0"/>
                </a:lnTo>
                <a:close/>
              </a:path>
            </a:pathLst>
          </a:custGeom>
          <a:solidFill>
            <a:srgbClr val="61232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solidFill>
                <a:schemeClr val="bg1"/>
              </a:solidFill>
            </a:endParaRPr>
          </a:p>
        </p:txBody>
      </p:sp>
    </p:spTree>
    <p:extLst>
      <p:ext uri="{BB962C8B-B14F-4D97-AF65-F5344CB8AC3E}">
        <p14:creationId xmlns:p14="http://schemas.microsoft.com/office/powerpoint/2010/main" val="42497295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560190"/>
            <a:ext cx="8415130" cy="307777"/>
          </a:xfrm>
        </p:spPr>
        <p:txBody>
          <a:bodyPr>
            <a:normAutofit fontScale="90000"/>
          </a:bodyPr>
          <a:lstStyle/>
          <a:p>
            <a:r>
              <a:rPr lang="en-US" dirty="0"/>
              <a:t>The Sweet Spot for Innovation</a:t>
            </a:r>
          </a:p>
        </p:txBody>
      </p:sp>
      <p:sp>
        <p:nvSpPr>
          <p:cNvPr id="5" name="Footer Placeholder 4"/>
          <p:cNvSpPr>
            <a:spLocks noGrp="1"/>
          </p:cNvSpPr>
          <p:nvPr>
            <p:ph type="ftr" sz="quarter" idx="11"/>
          </p:nvPr>
        </p:nvSpPr>
        <p:spPr/>
        <p:txBody>
          <a:bodyPr/>
          <a:lstStyle/>
          <a:p>
            <a:pPr>
              <a:defRPr/>
            </a:pPr>
            <a:endParaRPr lang="en-GB" dirty="0">
              <a:solidFill>
                <a:srgbClr val="505050"/>
              </a:solidFill>
            </a:endParaRPr>
          </a:p>
        </p:txBody>
      </p:sp>
      <p:graphicFrame>
        <p:nvGraphicFramePr>
          <p:cNvPr id="7" name="Diagram 6"/>
          <p:cNvGraphicFramePr/>
          <p:nvPr/>
        </p:nvGraphicFramePr>
        <p:xfrm>
          <a:off x="3886200" y="1371600"/>
          <a:ext cx="5486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0" name="Straight Arrow Connector 9"/>
          <p:cNvCxnSpPr/>
          <p:nvPr/>
        </p:nvCxnSpPr>
        <p:spPr>
          <a:xfrm flipH="1" flipV="1">
            <a:off x="3581400" y="1752600"/>
            <a:ext cx="2971800" cy="20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bwMode="gray">
          <a:xfrm>
            <a:off x="1867988" y="1295400"/>
            <a:ext cx="1865812" cy="457200"/>
          </a:xfrm>
          <a:prstGeom prst="rect">
            <a:avLst/>
          </a:prstGeom>
          <a:solidFill>
            <a:schemeClr val="bg1"/>
          </a:solidFill>
          <a:ln w="19050">
            <a:solidFill>
              <a:schemeClr val="bg1"/>
            </a:solidFill>
            <a:miter lim="800000"/>
            <a:headEnd/>
            <a:tailEnd/>
          </a:ln>
          <a:effectLst/>
        </p:spPr>
        <p:txBody>
          <a:bodyPr vert="horz" wrap="square" lIns="73471" tIns="73471" rIns="73471" bIns="73471" numCol="1" rtlCol="0" anchor="ctr" anchorCtr="0" compatLnSpc="1">
            <a:prstTxWarp prst="textNoShape">
              <a:avLst/>
            </a:prstTxWarp>
            <a:noAutofit/>
          </a:bodyPr>
          <a:lstStyle/>
          <a:p>
            <a:pPr defTabSz="1269865">
              <a:spcBef>
                <a:spcPct val="20000"/>
              </a:spcBef>
              <a:buClr>
                <a:schemeClr val="tx1"/>
              </a:buClr>
            </a:pPr>
            <a:r>
              <a:rPr lang="en-US" b="1" dirty="0"/>
              <a:t>The Sweet Spot for Innovation</a:t>
            </a:r>
          </a:p>
          <a:p>
            <a:pPr marL="204086" indent="-204086" defTabSz="1269865">
              <a:spcBef>
                <a:spcPct val="20000"/>
              </a:spcBef>
              <a:buClr>
                <a:schemeClr val="tx1"/>
              </a:buClr>
              <a:buFont typeface="Wingdings" pitchFamily="2" charset="2"/>
              <a:buChar char="§"/>
            </a:pPr>
            <a:endParaRPr lang="en-US" sz="1100" dirty="0"/>
          </a:p>
        </p:txBody>
      </p:sp>
    </p:spTree>
    <p:extLst>
      <p:ext uri="{BB962C8B-B14F-4D97-AF65-F5344CB8AC3E}">
        <p14:creationId xmlns:p14="http://schemas.microsoft.com/office/powerpoint/2010/main" val="3119264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Business Model Canvas</a:t>
            </a:r>
          </a:p>
        </p:txBody>
      </p:sp>
      <p:sp>
        <p:nvSpPr>
          <p:cNvPr id="5" name="Footer Placeholder 4"/>
          <p:cNvSpPr>
            <a:spLocks noGrp="1"/>
          </p:cNvSpPr>
          <p:nvPr>
            <p:ph type="ftr" sz="quarter" idx="11"/>
          </p:nvPr>
        </p:nvSpPr>
        <p:spPr/>
        <p:txBody>
          <a:bodyPr/>
          <a:lstStyle/>
          <a:p>
            <a:pPr>
              <a:defRPr/>
            </a:pPr>
            <a:endParaRPr lang="en-GB" dirty="0">
              <a:solidFill>
                <a:srgbClr val="505050"/>
              </a:solidFill>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06458"/>
            <a:ext cx="8623505" cy="5049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7399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0" y="165141"/>
            <a:ext cx="12192000" cy="1200329"/>
          </a:xfrm>
          <a:prstGeom prst="rect">
            <a:avLst/>
          </a:prstGeom>
        </p:spPr>
        <p:txBody>
          <a:bodyPr wrap="square">
            <a:spAutoFit/>
          </a:bodyPr>
          <a:lstStyle/>
          <a:p>
            <a:pPr algn="ctr"/>
            <a:r>
              <a:rPr lang="en-US" sz="7200" dirty="0">
                <a:solidFill>
                  <a:srgbClr val="FFC000"/>
                </a:solidFill>
                <a:latin typeface="Arial" panose="020B0604020202020204" pitchFamily="34" charset="0"/>
                <a:cs typeface="Arial" panose="020B0604020202020204" pitchFamily="34" charset="0"/>
              </a:rPr>
              <a:t>End Goal</a:t>
            </a: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2895600" y="1365470"/>
            <a:ext cx="6756311" cy="4850142"/>
          </a:xfrm>
          <a:prstGeom prst="rect">
            <a:avLst/>
          </a:prstGeom>
        </p:spPr>
      </p:pic>
    </p:spTree>
    <p:extLst>
      <p:ext uri="{BB962C8B-B14F-4D97-AF65-F5344CB8AC3E}">
        <p14:creationId xmlns:p14="http://schemas.microsoft.com/office/powerpoint/2010/main" val="6508867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0" y="165141"/>
            <a:ext cx="12192000" cy="1200329"/>
          </a:xfrm>
          <a:prstGeom prst="rect">
            <a:avLst/>
          </a:prstGeom>
        </p:spPr>
        <p:txBody>
          <a:bodyPr wrap="square">
            <a:spAutoFit/>
          </a:bodyPr>
          <a:lstStyle/>
          <a:p>
            <a:pPr algn="ctr"/>
            <a:r>
              <a:rPr lang="en-US" sz="7200" dirty="0">
                <a:solidFill>
                  <a:srgbClr val="FFC000"/>
                </a:solidFill>
                <a:latin typeface="Arial" panose="020B0604020202020204" pitchFamily="34" charset="0"/>
                <a:cs typeface="Arial" panose="020B0604020202020204" pitchFamily="34" charset="0"/>
              </a:rPr>
              <a:t>End Goal</a:t>
            </a: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66799" y="1679047"/>
            <a:ext cx="9919855" cy="4031873"/>
          </a:xfrm>
          <a:prstGeom prst="rect">
            <a:avLst/>
          </a:prstGeom>
        </p:spPr>
        <p:txBody>
          <a:bodyPr wrap="square">
            <a:spAutoFit/>
          </a:bodyPr>
          <a:lstStyle/>
          <a:p>
            <a:pPr algn="ctr"/>
            <a:r>
              <a:rPr lang="en-US" sz="3200" b="1" i="0" dirty="0">
                <a:solidFill>
                  <a:schemeClr val="bg1"/>
                </a:solidFill>
                <a:effectLst/>
                <a:latin typeface="var(--font-sans-serif)"/>
              </a:rPr>
              <a:t>Desirability: Meet People’s Needs</a:t>
            </a:r>
          </a:p>
          <a:p>
            <a:pPr algn="ctr"/>
            <a:r>
              <a:rPr lang="en-US" sz="3200" b="0" i="0" dirty="0">
                <a:solidFill>
                  <a:srgbClr val="92D050"/>
                </a:solidFill>
                <a:effectLst/>
                <a:latin typeface="Merriweather"/>
              </a:rPr>
              <a:t>The design thinking process starts by looking at the needs, dreams and behaviors of people—the end users. The team listens with empathy to understand what people want, not what the organization thinks they want or need. The team then thinks about solutions to satisfy these needs from the end user’s point of view.</a:t>
            </a:r>
          </a:p>
        </p:txBody>
      </p:sp>
    </p:spTree>
    <p:extLst>
      <p:ext uri="{BB962C8B-B14F-4D97-AF65-F5344CB8AC3E}">
        <p14:creationId xmlns:p14="http://schemas.microsoft.com/office/powerpoint/2010/main" val="35510401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0" y="165141"/>
            <a:ext cx="12192000" cy="1200329"/>
          </a:xfrm>
          <a:prstGeom prst="rect">
            <a:avLst/>
          </a:prstGeom>
        </p:spPr>
        <p:txBody>
          <a:bodyPr wrap="square">
            <a:spAutoFit/>
          </a:bodyPr>
          <a:lstStyle/>
          <a:p>
            <a:pPr algn="ctr"/>
            <a:r>
              <a:rPr lang="en-US" sz="7200" dirty="0">
                <a:solidFill>
                  <a:srgbClr val="FFC000"/>
                </a:solidFill>
                <a:latin typeface="Arial" panose="020B0604020202020204" pitchFamily="34" charset="0"/>
                <a:cs typeface="Arial" panose="020B0604020202020204" pitchFamily="34" charset="0"/>
              </a:rPr>
              <a:t>End Goal</a:t>
            </a: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75855" y="1610500"/>
            <a:ext cx="10403961" cy="4093428"/>
          </a:xfrm>
          <a:prstGeom prst="rect">
            <a:avLst/>
          </a:prstGeom>
        </p:spPr>
        <p:txBody>
          <a:bodyPr wrap="square">
            <a:spAutoFit/>
          </a:bodyPr>
          <a:lstStyle/>
          <a:p>
            <a:pPr algn="ctr"/>
            <a:r>
              <a:rPr lang="en-US" sz="3600" b="1" dirty="0">
                <a:solidFill>
                  <a:srgbClr val="00B050"/>
                </a:solidFill>
              </a:rPr>
              <a:t>Feasibility: Be Technologically Possible</a:t>
            </a:r>
          </a:p>
          <a:p>
            <a:pPr algn="ctr"/>
            <a:r>
              <a:rPr lang="en-US" sz="2800" dirty="0">
                <a:solidFill>
                  <a:schemeClr val="bg1"/>
                </a:solidFill>
              </a:rPr>
              <a:t>Once the team identifies one or more solutions, they determine whether the organization can implement them. In theory, any solution is feasible if the organization has infinite resources and time to develop the solution. However, given the team’s current (or future resources), the team evaluates if the solution is worth pursuing. The team may iterate on the solution to make it more feasible or plan to increase its resources (say, hire more people or acquire specialized machinery).</a:t>
            </a:r>
          </a:p>
        </p:txBody>
      </p:sp>
    </p:spTree>
    <p:extLst>
      <p:ext uri="{BB962C8B-B14F-4D97-AF65-F5344CB8AC3E}">
        <p14:creationId xmlns:p14="http://schemas.microsoft.com/office/powerpoint/2010/main" val="39131644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0" y="165141"/>
            <a:ext cx="12192000" cy="1200329"/>
          </a:xfrm>
          <a:prstGeom prst="rect">
            <a:avLst/>
          </a:prstGeom>
        </p:spPr>
        <p:txBody>
          <a:bodyPr wrap="square">
            <a:spAutoFit/>
          </a:bodyPr>
          <a:lstStyle/>
          <a:p>
            <a:pPr algn="ctr"/>
            <a:r>
              <a:rPr lang="en-US" sz="7200" dirty="0">
                <a:solidFill>
                  <a:srgbClr val="FFC000"/>
                </a:solidFill>
                <a:latin typeface="Arial" panose="020B0604020202020204" pitchFamily="34" charset="0"/>
                <a:cs typeface="Arial" panose="020B0604020202020204" pitchFamily="34" charset="0"/>
              </a:rPr>
              <a:t>End Goal</a:t>
            </a: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75855" y="1610500"/>
            <a:ext cx="10403961" cy="3416320"/>
          </a:xfrm>
          <a:prstGeom prst="rect">
            <a:avLst/>
          </a:prstGeom>
        </p:spPr>
        <p:txBody>
          <a:bodyPr wrap="square">
            <a:spAutoFit/>
          </a:bodyPr>
          <a:lstStyle/>
          <a:p>
            <a:pPr algn="ctr"/>
            <a:r>
              <a:rPr lang="en-US" sz="3600" b="1" dirty="0">
                <a:solidFill>
                  <a:schemeClr val="bg1"/>
                </a:solidFill>
              </a:rPr>
              <a:t>Viability: Generate Profits</a:t>
            </a:r>
          </a:p>
          <a:p>
            <a:pPr algn="ctr"/>
            <a:r>
              <a:rPr lang="en-US" sz="3600" dirty="0">
                <a:solidFill>
                  <a:srgbClr val="00B050"/>
                </a:solidFill>
              </a:rPr>
              <a:t>A desirable and technically feasible product isn’t enough. The organization must be able to generate revenues and profits from the solution. The viability lens is essential not only for commercial organizations but also for non-profits. </a:t>
            </a:r>
          </a:p>
        </p:txBody>
      </p:sp>
    </p:spTree>
    <p:extLst>
      <p:ext uri="{BB962C8B-B14F-4D97-AF65-F5344CB8AC3E}">
        <p14:creationId xmlns:p14="http://schemas.microsoft.com/office/powerpoint/2010/main" val="304286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1" y="0"/>
            <a:ext cx="12083142" cy="849085"/>
          </a:xfrm>
          <a:noFill/>
        </p:spPr>
        <p:txBody>
          <a:bodyPr vert="horz" lIns="91440" tIns="45720" rIns="91440" bIns="45720" rtlCol="0">
            <a:noAutofit/>
          </a:bodyPr>
          <a:lstStyle/>
          <a:p>
            <a:pPr marL="0" indent="0" algn="ctr">
              <a:lnSpc>
                <a:spcPts val="4851"/>
              </a:lnSpc>
              <a:buNone/>
            </a:pPr>
            <a:r>
              <a:rPr lang="en-US" sz="3600" spc="-91" dirty="0">
                <a:solidFill>
                  <a:srgbClr val="FEC700"/>
                </a:solidFill>
              </a:rPr>
              <a:t>Introduction to Design Thinking </a:t>
            </a: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3422470" y="981074"/>
            <a:ext cx="4973818" cy="5293049"/>
          </a:xfrm>
          <a:prstGeom prst="rect">
            <a:avLst/>
          </a:prstGeom>
        </p:spPr>
      </p:pic>
    </p:spTree>
    <p:extLst>
      <p:ext uri="{BB962C8B-B14F-4D97-AF65-F5344CB8AC3E}">
        <p14:creationId xmlns:p14="http://schemas.microsoft.com/office/powerpoint/2010/main" val="16071948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10 Design Thinking Tools: Turn Creativity and Data Into Growth"/>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9" t="8039" r="15525" b="8785"/>
          <a:stretch/>
        </p:blipFill>
        <p:spPr bwMode="auto">
          <a:xfrm>
            <a:off x="10983002" y="5212079"/>
            <a:ext cx="1208998" cy="11234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1" y="5396619"/>
            <a:ext cx="1045029" cy="96948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76729" y="1746737"/>
            <a:ext cx="3243381" cy="3083169"/>
          </a:xfrm>
          <a:prstGeom prst="rect">
            <a:avLst/>
          </a:prstGeom>
        </p:spPr>
      </p:pic>
    </p:spTree>
    <p:extLst>
      <p:ext uri="{BB962C8B-B14F-4D97-AF65-F5344CB8AC3E}">
        <p14:creationId xmlns:p14="http://schemas.microsoft.com/office/powerpoint/2010/main" val="390058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1" y="0"/>
            <a:ext cx="12083142" cy="849085"/>
          </a:xfrm>
          <a:noFill/>
        </p:spPr>
        <p:txBody>
          <a:bodyPr vert="horz" lIns="91440" tIns="45720" rIns="91440" bIns="45720" rtlCol="0">
            <a:noAutofit/>
          </a:bodyPr>
          <a:lstStyle/>
          <a:p>
            <a:pPr marL="0" indent="0" algn="ctr">
              <a:lnSpc>
                <a:spcPts val="4851"/>
              </a:lnSpc>
              <a:buNone/>
            </a:pPr>
            <a:r>
              <a:rPr lang="en-US" sz="3600" spc="-91" dirty="0">
                <a:solidFill>
                  <a:srgbClr val="FEC700"/>
                </a:solidFill>
              </a:rPr>
              <a:t>Introduction to Design Thinking </a:t>
            </a:r>
          </a:p>
        </p:txBody>
      </p:sp>
      <p:sp>
        <p:nvSpPr>
          <p:cNvPr id="5" name="Symbol zastępczy zawartości 2"/>
          <p:cNvSpPr txBox="1">
            <a:spLocks/>
          </p:cNvSpPr>
          <p:nvPr/>
        </p:nvSpPr>
        <p:spPr>
          <a:xfrm>
            <a:off x="286003" y="1301819"/>
            <a:ext cx="11692637" cy="388413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FFC000"/>
              </a:buClr>
              <a:buFont typeface="Wingdings" panose="05000000000000000000" pitchFamily="2" charset="2"/>
              <a:buChar char="v"/>
            </a:pPr>
            <a:r>
              <a:rPr lang="en-US" sz="3200" dirty="0">
                <a:solidFill>
                  <a:schemeClr val="bg1"/>
                </a:solidFill>
              </a:rPr>
              <a:t>In the Harvard Business Review article “Why Design Thinking Works,” Jeanne </a:t>
            </a:r>
            <a:r>
              <a:rPr lang="en-US" sz="3200" dirty="0" err="1">
                <a:solidFill>
                  <a:schemeClr val="bg1"/>
                </a:solidFill>
              </a:rPr>
              <a:t>Liedtka</a:t>
            </a:r>
            <a:r>
              <a:rPr lang="en-US" sz="3200" dirty="0">
                <a:solidFill>
                  <a:schemeClr val="bg1"/>
                </a:solidFill>
              </a:rPr>
              <a:t> reveals the results of a seven-year study she did looking at 50 business projects in a range of sectors.</a:t>
            </a:r>
          </a:p>
          <a:p>
            <a:pPr>
              <a:buClr>
                <a:srgbClr val="FFC000"/>
              </a:buClr>
              <a:buFont typeface="Wingdings" panose="05000000000000000000" pitchFamily="2" charset="2"/>
              <a:buChar char="v"/>
            </a:pPr>
            <a:r>
              <a:rPr lang="en-US" sz="3200" dirty="0">
                <a:solidFill>
                  <a:schemeClr val="bg1"/>
                </a:solidFill>
              </a:rPr>
              <a:t>What she found was this: “I have seen that…design thinking…has the potential to do for innovation exactly what TQM [total quality management] did for manufacturing: unleash people’s full creative energies, win their commitment, and radically improve processes.”</a:t>
            </a:r>
          </a:p>
          <a:p>
            <a:endParaRPr lang="en-US" sz="3200" dirty="0">
              <a:solidFill>
                <a:schemeClr val="bg1"/>
              </a:solidFill>
            </a:endParaRPr>
          </a:p>
          <a:p>
            <a:endParaRPr lang="pl-PL" sz="4000" dirty="0">
              <a:solidFill>
                <a:schemeClr val="bg1"/>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970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783771" y="1687414"/>
            <a:ext cx="10528663" cy="3472415"/>
          </a:xfrm>
        </p:spPr>
        <p:txBody>
          <a:bodyPr>
            <a:normAutofit fontScale="92500"/>
          </a:bodyPr>
          <a:lstStyle/>
          <a:p>
            <a:pPr marL="0" indent="0" algn="ctr">
              <a:buNone/>
            </a:pPr>
            <a:r>
              <a:rPr lang="en-US" sz="3200" b="0" i="0" dirty="0"/>
              <a:t>“Design thinking is a human-centered approach to innovation that draws from the designer's toolkit to integrate the needs of people, the possibilities of technology, and the requirements for business success.”</a:t>
            </a:r>
          </a:p>
          <a:p>
            <a:pPr marL="0" indent="0" algn="ctr">
              <a:buNone/>
            </a:pPr>
            <a:r>
              <a:rPr lang="en-US" sz="3200" b="0" i="0" dirty="0"/>
              <a:t>— Tim Brown, CEO of IDEO</a:t>
            </a:r>
          </a:p>
          <a:p>
            <a:pPr algn="ctr"/>
            <a:endParaRPr lang="en-US" dirty="0"/>
          </a:p>
        </p:txBody>
      </p:sp>
      <p:sp>
        <p:nvSpPr>
          <p:cNvPr id="3" name="Text Placeholder 2"/>
          <p:cNvSpPr>
            <a:spLocks noGrp="1"/>
          </p:cNvSpPr>
          <p:nvPr>
            <p:ph type="body" sz="quarter" idx="15"/>
          </p:nvPr>
        </p:nvSpPr>
        <p:spPr>
          <a:xfrm>
            <a:off x="434192" y="569487"/>
            <a:ext cx="7232982" cy="447927"/>
          </a:xfrm>
        </p:spPr>
        <p:txBody>
          <a:bodyPr>
            <a:noAutofit/>
          </a:bodyPr>
          <a:lstStyle/>
          <a:p>
            <a:pPr marL="0" indent="0">
              <a:buNone/>
            </a:pPr>
            <a:r>
              <a:rPr lang="en-US" sz="4400" dirty="0">
                <a:solidFill>
                  <a:schemeClr val="accent6"/>
                </a:solidFill>
              </a:rPr>
              <a:t>Definition</a:t>
            </a:r>
          </a:p>
        </p:txBody>
      </p:sp>
      <p:sp>
        <p:nvSpPr>
          <p:cNvPr id="4" name="pole tekstowe 4">
            <a:extLst>
              <a:ext uri="{FF2B5EF4-FFF2-40B4-BE49-F238E27FC236}">
                <a16:creationId xmlns:a16="http://schemas.microsoft.com/office/drawing/2014/main" id="{BFBB746A-3CCF-4FF1-AF06-C14C0EC240D9}"/>
              </a:ext>
            </a:extLst>
          </p:cNvPr>
          <p:cNvSpPr txBox="1"/>
          <p:nvPr/>
        </p:nvSpPr>
        <p:spPr>
          <a:xfrm>
            <a:off x="434191" y="5924216"/>
            <a:ext cx="10042219" cy="261610"/>
          </a:xfrm>
          <a:prstGeom prst="rect">
            <a:avLst/>
          </a:prstGeom>
          <a:noFill/>
        </p:spPr>
        <p:txBody>
          <a:bodyPr wrap="square" rtlCol="0">
            <a:spAutoFit/>
          </a:bodyPr>
          <a:lstStyle/>
          <a:p>
            <a:r>
              <a:rPr lang="pl-PL" sz="1100" i="1" dirty="0">
                <a:solidFill>
                  <a:schemeClr val="bg1"/>
                </a:solidFill>
              </a:rPr>
              <a:t>Source and </a:t>
            </a:r>
            <a:r>
              <a:rPr lang="pl-PL" sz="1100" i="1" dirty="0" err="1">
                <a:solidFill>
                  <a:schemeClr val="bg1"/>
                </a:solidFill>
              </a:rPr>
              <a:t>more</a:t>
            </a:r>
            <a:r>
              <a:rPr lang="pl-PL" sz="1100" i="1" dirty="0">
                <a:solidFill>
                  <a:schemeClr val="bg1"/>
                </a:solidFill>
              </a:rPr>
              <a:t> </a:t>
            </a:r>
            <a:r>
              <a:rPr lang="pl-PL" sz="1100" i="1" dirty="0" err="1">
                <a:solidFill>
                  <a:schemeClr val="bg1"/>
                </a:solidFill>
              </a:rPr>
              <a:t>information</a:t>
            </a:r>
            <a:r>
              <a:rPr lang="pl-PL" sz="1100" i="1" dirty="0">
                <a:solidFill>
                  <a:schemeClr val="bg1"/>
                </a:solidFill>
              </a:rPr>
              <a:t>: https://voltagecontrol.com/blog/8-great-design-thinking-examples/</a:t>
            </a:r>
          </a:p>
        </p:txBody>
      </p:sp>
      <p:pic>
        <p:nvPicPr>
          <p:cNvPr id="5"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77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34192" y="1110751"/>
            <a:ext cx="11518322" cy="4623843"/>
          </a:xfrm>
        </p:spPr>
        <p:txBody>
          <a:bodyPr>
            <a:noAutofit/>
          </a:bodyPr>
          <a:lstStyle/>
          <a:p>
            <a:pPr>
              <a:buFont typeface="Wingdings" panose="05000000000000000000" pitchFamily="2" charset="2"/>
              <a:buChar char="ü"/>
            </a:pPr>
            <a:r>
              <a:rPr lang="en-US" sz="2800" b="0" i="0" dirty="0"/>
              <a:t>Design thinking is different from other innovation and ideation processes in that it’s solution-based and user-centric rather than problem-based. This means it focuses on the solution to a problem instead of the problem itself. For example:</a:t>
            </a:r>
          </a:p>
          <a:p>
            <a:pPr>
              <a:buFont typeface="Wingdings" panose="05000000000000000000" pitchFamily="2" charset="2"/>
              <a:buChar char="ü"/>
            </a:pPr>
            <a:r>
              <a:rPr lang="en-US" sz="2800" b="0" i="0" dirty="0">
                <a:solidFill>
                  <a:schemeClr val="bg1"/>
                </a:solidFill>
              </a:rPr>
              <a:t>if a team is struggling with transitioning to remote work, the design thinking methodology encourages them to consider how to increase employee engagement rather than focus on the problem (decreasing productivity)</a:t>
            </a:r>
          </a:p>
        </p:txBody>
      </p:sp>
      <p:sp>
        <p:nvSpPr>
          <p:cNvPr id="3" name="Text Placeholder 2"/>
          <p:cNvSpPr>
            <a:spLocks noGrp="1"/>
          </p:cNvSpPr>
          <p:nvPr>
            <p:ph type="body" sz="quarter" idx="15"/>
          </p:nvPr>
        </p:nvSpPr>
        <p:spPr>
          <a:xfrm>
            <a:off x="574767" y="373544"/>
            <a:ext cx="7232982" cy="447927"/>
          </a:xfrm>
        </p:spPr>
        <p:txBody>
          <a:bodyPr>
            <a:noAutofit/>
          </a:bodyPr>
          <a:lstStyle/>
          <a:p>
            <a:pPr marL="0" indent="0">
              <a:buNone/>
            </a:pPr>
            <a:r>
              <a:rPr lang="en-US" sz="4400" dirty="0"/>
              <a:t>Definition</a:t>
            </a:r>
          </a:p>
        </p:txBody>
      </p:sp>
      <p:pic>
        <p:nvPicPr>
          <p:cNvPr id="5"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305309" y="5511568"/>
            <a:ext cx="886690" cy="823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585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34192" y="569487"/>
            <a:ext cx="7232982" cy="447927"/>
          </a:xfrm>
        </p:spPr>
        <p:txBody>
          <a:bodyPr>
            <a:noAutofit/>
          </a:bodyPr>
          <a:lstStyle/>
          <a:p>
            <a:pPr marL="0" indent="0">
              <a:buNone/>
            </a:pPr>
            <a:r>
              <a:rPr lang="en-US" sz="4400" dirty="0"/>
              <a:t>INSIGHTS</a:t>
            </a:r>
          </a:p>
        </p:txBody>
      </p:sp>
      <p:pic>
        <p:nvPicPr>
          <p:cNvPr id="6" name="Picture 5"/>
          <p:cNvPicPr>
            <a:picLocks noChangeAspect="1"/>
          </p:cNvPicPr>
          <p:nvPr/>
        </p:nvPicPr>
        <p:blipFill>
          <a:blip r:embed="rId2"/>
          <a:stretch>
            <a:fillRect/>
          </a:stretch>
        </p:blipFill>
        <p:spPr>
          <a:xfrm>
            <a:off x="434192" y="1307645"/>
            <a:ext cx="9009290" cy="4968183"/>
          </a:xfrm>
          <a:prstGeom prst="rect">
            <a:avLst/>
          </a:prstGeom>
        </p:spPr>
      </p:pic>
      <p:pic>
        <p:nvPicPr>
          <p:cNvPr id="7" name="Picture 4" descr="10 Design Thinking Tools: Turn Creativity and Data Into Growth"/>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053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2603</Words>
  <Application>Microsoft Office PowerPoint</Application>
  <PresentationFormat>Widescreen</PresentationFormat>
  <Paragraphs>184</Paragraphs>
  <Slides>50</Slides>
  <Notes>2</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Arial</vt:lpstr>
      <vt:lpstr>Calibri</vt:lpstr>
      <vt:lpstr>Calibri Light</vt:lpstr>
      <vt:lpstr>Merriweather</vt:lpstr>
      <vt:lpstr>Poppins</vt:lpstr>
      <vt:lpstr>Poppins Light</vt:lpstr>
      <vt:lpstr>Times New Roman</vt:lpstr>
      <vt:lpstr>Trade Gothic W01 Roman</vt:lpstr>
      <vt:lpstr>var(--font-sans-serif)</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Sweet Spot for Innovation</vt:lpstr>
      <vt:lpstr>The Business Model Canvas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Daniel N Njeru</cp:lastModifiedBy>
  <cp:revision>26</cp:revision>
  <dcterms:created xsi:type="dcterms:W3CDTF">2024-02-07T17:42:23Z</dcterms:created>
  <dcterms:modified xsi:type="dcterms:W3CDTF">2024-05-27T09:05:39Z</dcterms:modified>
</cp:coreProperties>
</file>